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23"/>
  </p:notesMasterIdLst>
  <p:handoutMasterIdLst>
    <p:handoutMasterId r:id="rId24"/>
  </p:handoutMasterIdLst>
  <p:sldIdLst>
    <p:sldId id="291" r:id="rId2"/>
    <p:sldId id="276" r:id="rId3"/>
    <p:sldId id="286" r:id="rId4"/>
    <p:sldId id="279" r:id="rId5"/>
    <p:sldId id="281" r:id="rId6"/>
    <p:sldId id="272" r:id="rId7"/>
    <p:sldId id="274" r:id="rId8"/>
    <p:sldId id="273" r:id="rId9"/>
    <p:sldId id="269" r:id="rId10"/>
    <p:sldId id="270" r:id="rId11"/>
    <p:sldId id="287" r:id="rId12"/>
    <p:sldId id="259" r:id="rId13"/>
    <p:sldId id="292" r:id="rId14"/>
    <p:sldId id="282" r:id="rId15"/>
    <p:sldId id="283" r:id="rId16"/>
    <p:sldId id="263" r:id="rId17"/>
    <p:sldId id="261" r:id="rId18"/>
    <p:sldId id="284" r:id="rId19"/>
    <p:sldId id="288" r:id="rId20"/>
    <p:sldId id="290" r:id="rId21"/>
    <p:sldId id="289" r:id="rId2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3286E3-88B0-4254-8DCB-84265EB48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5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A023E2-7733-4BFF-BB9C-DE86C789C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87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023E2-7733-4BFF-BB9C-DE86C789CF0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2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023E2-7733-4BFF-BB9C-DE86C789CF0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0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8DD8B4F1-9028-440C-93C0-9C780351BF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2843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EC7D-D0EE-4DD4-8290-43F4568B9F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EC7D-D0EE-4DD4-8290-43F4568B9F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EC7D-D0EE-4DD4-8290-43F4568B9F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EC7D-D0EE-4DD4-8290-43F4568B9F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28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EC7D-D0EE-4DD4-8290-43F4568B9F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10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EC7D-D0EE-4DD4-8290-43F4568B9F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2909E-EBBB-4306-80DD-2A3196587F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7808-32A8-42B8-92E0-43D24EAF3D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4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16DE7A98-144B-4A9B-91D1-C4BAD75EEA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8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C177BED8-AF09-4D07-9829-08320648A8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5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EC7D-D0EE-4DD4-8290-43F4568B9F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3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74E10-45F7-48AD-BCC5-C26A19771B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4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A047A-71CD-41BD-B91C-925DB9311D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5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7BBC-BF5B-4ADC-9A77-D0148D6185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0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DA199-40B7-491B-A481-984AD40279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7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EC7D-D0EE-4DD4-8290-43F4568B9F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9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56CEC7D-D0EE-4DD4-8290-43F4568B9F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4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eslounge.com/lounges/profile/16380/clinical-nurse-leader" TargetMode="External"/><Relationship Id="rId2" Type="http://schemas.openxmlformats.org/officeDocument/2006/relationships/hyperlink" Target="https://customer29435d5eb.portal.membersuite.com/Login.aspx?redirectURL=%2fdefault.asp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CNCsC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twitter.com/CNLatAAC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91200"/>
            <a:ext cx="4533900" cy="6932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MS900437874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262.1314"/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128812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shall\Desktop\CNC Logo 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01" y="718773"/>
            <a:ext cx="210359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2DBB53B-F1EE-4F5E-92FA-5489D94869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67" y="1889776"/>
            <a:ext cx="5186064" cy="30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60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Facts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82133" y="1828800"/>
            <a:ext cx="7704667" cy="3332816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2600" dirty="0"/>
              <a:t>CNL Certification Program piloted November 2006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2600" dirty="0"/>
              <a:t>More than 8,400 certified CNLs</a:t>
            </a:r>
          </a:p>
          <a:p>
            <a:pPr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2600" dirty="0"/>
              <a:t>More than 75 schools of nursing offer a CNL education program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14:switch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323667" cy="3886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CNL Certification Program is accredited by the National Commission for Certifying Agencies. </a:t>
            </a:r>
          </a:p>
          <a:p>
            <a:pPr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Program meets national standards for a valid and reliable certification process including: </a:t>
            </a:r>
          </a:p>
          <a:p>
            <a:pPr lvl="1"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800" dirty="0"/>
              <a:t>Development</a:t>
            </a:r>
          </a:p>
          <a:p>
            <a:pPr lvl="1"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800" dirty="0"/>
              <a:t>Implementation</a:t>
            </a:r>
          </a:p>
          <a:p>
            <a:pPr lvl="1"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800" dirty="0"/>
              <a:t>Maintenance</a:t>
            </a:r>
          </a:p>
          <a:p>
            <a:pPr lvl="1"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800" dirty="0"/>
              <a:t>Governance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0509D447-CF3E-4045-A422-5C7B24C451B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457200"/>
            <a:ext cx="7704667" cy="9143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Facts</a:t>
            </a:r>
          </a:p>
        </p:txBody>
      </p:sp>
    </p:spTree>
    <p:extLst>
      <p:ext uri="{BB962C8B-B14F-4D97-AF65-F5344CB8AC3E}">
        <p14:creationId xmlns:p14="http://schemas.microsoft.com/office/powerpoint/2010/main" val="37850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2707791" y="198710"/>
            <a:ext cx="6281828" cy="76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 Eligibility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16117" y="1159420"/>
            <a:ext cx="7724303" cy="4572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Clr>
                <a:srgbClr val="00B050"/>
              </a:buClr>
              <a:buSzPct val="100000"/>
              <a:buNone/>
              <a:defRPr/>
            </a:pPr>
            <a:r>
              <a:rPr lang="en-US" sz="2600" b="1" dirty="0"/>
              <a:t>STUDENTS AND GRADUATES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Active Registered Nurse licensure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Graduation from a CNL master’s or post-master’s education program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Education Documentation Form by CNL Program Director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Successful completion of CNL certification exam</a:t>
            </a:r>
          </a:p>
          <a:p>
            <a:pPr marL="0" indent="0" eaLnBrk="1" hangingPunct="1">
              <a:buClr>
                <a:srgbClr val="00B050"/>
              </a:buClr>
              <a:buSzPct val="100000"/>
              <a:buNone/>
              <a:defRPr/>
            </a:pPr>
            <a:br>
              <a:rPr lang="en-US" sz="2600" b="1" dirty="0">
                <a:solidFill>
                  <a:srgbClr val="C00000"/>
                </a:solidFill>
              </a:rPr>
            </a:br>
            <a:r>
              <a:rPr lang="en-US" sz="2600" b="1" dirty="0">
                <a:solidFill>
                  <a:srgbClr val="C00000"/>
                </a:solidFill>
              </a:rPr>
              <a:t>NOTE: </a:t>
            </a:r>
            <a:r>
              <a:rPr lang="en-US" sz="2600" b="1" dirty="0"/>
              <a:t>Students may sit for the exam in their last semester and prior to RN licensure.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6096000"/>
            <a:ext cx="6932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www.aacnnursing.org/CNL-Certification/Apply-for-the-Exam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doors dir="vert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2707791" y="198710"/>
            <a:ext cx="6281828" cy="76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 Eligibility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16117" y="1159420"/>
            <a:ext cx="7724303" cy="508898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Clr>
                <a:srgbClr val="00B050"/>
              </a:buClr>
              <a:buSzPct val="100000"/>
              <a:buNone/>
              <a:defRPr/>
            </a:pPr>
            <a:r>
              <a:rPr lang="en-US" sz="2600" b="1" dirty="0"/>
              <a:t>FACULTY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Active Registered Nurse licensure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Graduate degree in nursing or a related health care discipline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Teach in an existing CNL Education Program</a:t>
            </a:r>
          </a:p>
          <a:p>
            <a:pPr lvl="1"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If not teaching in a CNL program, submit an Appeals Request letter to CNC.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Demonstrate relevant work experience as it relates to the CNL Competencies 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Faculty Eligibility Form with Letter from Dean </a:t>
            </a:r>
            <a:br>
              <a:rPr lang="en-US" sz="2600" b="1" dirty="0">
                <a:solidFill>
                  <a:srgbClr val="C00000"/>
                </a:solidFill>
              </a:rPr>
            </a:br>
            <a:endParaRPr lang="en-US" sz="2600" b="1" dirty="0"/>
          </a:p>
        </p:txBody>
      </p:sp>
      <p:sp>
        <p:nvSpPr>
          <p:cNvPr id="2" name="Rectangle 1"/>
          <p:cNvSpPr/>
          <p:nvPr/>
        </p:nvSpPr>
        <p:spPr>
          <a:xfrm>
            <a:off x="2057400" y="6128840"/>
            <a:ext cx="6932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www.aacnnursing.org/CNL-Certification/Apply-for-the-Exam</a:t>
            </a:r>
          </a:p>
        </p:txBody>
      </p:sp>
    </p:spTree>
    <p:extLst>
      <p:ext uri="{BB962C8B-B14F-4D97-AF65-F5344CB8AC3E}">
        <p14:creationId xmlns:p14="http://schemas.microsoft.com/office/powerpoint/2010/main" val="27325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doors dir="vert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153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 Application Process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30339"/>
            <a:ext cx="7543800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Candidate must meet eligibility requirements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Candidate submits online application with payment ($425 initial fee; $325 re-test fee)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CNL Program Director completes the online Education Documentation Form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Faculty’s Dean submits the Faculty Eligibility Documentation Form with letter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Candidate selects the exam date, time, and location at least 1 week prior to the beginning of the testing period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0">
        <p14:warp dir="in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 Exam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057400"/>
            <a:ext cx="7010400" cy="3810000"/>
          </a:xfrm>
        </p:spPr>
        <p:txBody>
          <a:bodyPr>
            <a:noAutofit/>
          </a:bodyPr>
          <a:lstStyle/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2600" dirty="0"/>
              <a:t>Based upon the CNL Job Analysis Study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2600" dirty="0"/>
              <a:t>Computer-Based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2600" dirty="0"/>
              <a:t>140 Multiple Choice Items (includes 130 scored items; 10 pre-test items)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2600" dirty="0"/>
              <a:t>Time limit = 3 hours 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2600" dirty="0"/>
              <a:t>Administered at Prometric SMT testing centers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ageCurlDouble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9482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CNL Renewal Requirements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18181"/>
            <a:ext cx="7315200" cy="5334000"/>
          </a:xfrm>
        </p:spPr>
        <p:txBody>
          <a:bodyPr>
            <a:noAutofit/>
          </a:bodyPr>
          <a:lstStyle/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Renew once every five years; submit application with payment ($310)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Active RN licensure 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Professional practice (2,000 hours of employment – Clinical Nurse Leader title is not required)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Minimum of 50 contact hours/continuing education that support the CNL competencies 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Documentation (if audited)</a:t>
            </a:r>
          </a:p>
          <a:p>
            <a:pPr marL="0" indent="0" algn="r" eaLnBrk="1" hangingPunct="1">
              <a:buClr>
                <a:srgbClr val="00B050"/>
              </a:buClr>
              <a:buSzPct val="100000"/>
              <a:buNone/>
            </a:pPr>
            <a:br>
              <a:rPr lang="en-US" altLang="en-US" sz="2600" b="1" dirty="0">
                <a:solidFill>
                  <a:srgbClr val="C00000"/>
                </a:solidFill>
              </a:rPr>
            </a:br>
            <a:r>
              <a:rPr lang="en-US" altLang="en-US" sz="2600" b="1" dirty="0">
                <a:solidFill>
                  <a:srgbClr val="C00000"/>
                </a:solidFill>
              </a:rPr>
              <a:t>NOTE:</a:t>
            </a:r>
            <a:r>
              <a:rPr lang="en-US" altLang="en-US" sz="2600" b="1" dirty="0"/>
              <a:t> </a:t>
            </a:r>
            <a:r>
              <a:rPr lang="en-US" altLang="en-US" sz="2600" dirty="0"/>
              <a:t>Retesting is not required for renewal unless certification becomes lapsed.</a:t>
            </a:r>
          </a:p>
        </p:txBody>
      </p:sp>
    </p:spTree>
  </p:cSld>
  <p:clrMapOvr>
    <a:masterClrMapping/>
  </p:clrMapOvr>
  <p:transition spd="slow" advClick="0" advTm="2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Materials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696200" cy="451014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</a:pPr>
            <a:r>
              <a:rPr lang="en-US" altLang="en-US" sz="2600" dirty="0"/>
              <a:t>CNL Certification Guide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</a:pPr>
            <a:r>
              <a:rPr lang="en-US" altLang="en-US" sz="2600" dirty="0"/>
              <a:t>CNL Practice Exam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</a:pPr>
            <a:r>
              <a:rPr lang="en-US" altLang="en-US" sz="2600" dirty="0"/>
              <a:t>CNL Self Assessment Exam</a:t>
            </a:r>
          </a:p>
          <a:p>
            <a:pPr>
              <a:lnSpc>
                <a:spcPct val="90000"/>
              </a:lnSpc>
              <a:buClr>
                <a:srgbClr val="00B050"/>
              </a:buClr>
              <a:buSzPct val="100000"/>
            </a:pPr>
            <a:r>
              <a:rPr lang="en-US" altLang="en-US" sz="2600" dirty="0"/>
              <a:t>CNL Job Analysis Study</a:t>
            </a:r>
          </a:p>
          <a:p>
            <a:pPr>
              <a:lnSpc>
                <a:spcPct val="90000"/>
              </a:lnSpc>
              <a:buClr>
                <a:srgbClr val="00B050"/>
              </a:buClr>
              <a:buSzPct val="100000"/>
            </a:pPr>
            <a:r>
              <a:rPr lang="en-US" altLang="en-US" sz="2600" dirty="0"/>
              <a:t>AACN’s </a:t>
            </a:r>
            <a:r>
              <a:rPr lang="en-US" altLang="en-US" sz="2600" i="1" dirty="0"/>
              <a:t>Competencies and Curricular Expectations for Clinical Nurse Leader Education and Practice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</a:pPr>
            <a:r>
              <a:rPr lang="en-US" altLang="en-US" sz="2600" dirty="0"/>
              <a:t>Recommended Reading List</a:t>
            </a:r>
          </a:p>
          <a:p>
            <a:pPr>
              <a:lnSpc>
                <a:spcPct val="90000"/>
              </a:lnSpc>
              <a:buClr>
                <a:srgbClr val="00B050"/>
              </a:buClr>
              <a:buSzPct val="100000"/>
            </a:pPr>
            <a:r>
              <a:rPr lang="en-US" altLang="en-US" sz="2600" dirty="0"/>
              <a:t>AACN’s CNL Certification Exam Review Course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</a:pPr>
            <a:r>
              <a:rPr lang="en-US" altLang="en-US" sz="2600" dirty="0"/>
              <a:t>CNC Social Media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5887242"/>
            <a:ext cx="78611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</a:rPr>
              <a:t>www.aacnnursing.org/CNL-Certification/Prepare-for-the-Exam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824484"/>
            <a:ext cx="8229600" cy="139903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Materials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4953000"/>
          </a:xfrm>
        </p:spPr>
        <p:txBody>
          <a:bodyPr>
            <a:noAutofit/>
          </a:bodyPr>
          <a:lstStyle/>
          <a:p>
            <a:pPr marL="0" lvl="0" indent="0" algn="ctr" eaLnBrk="1" hangingPunct="1">
              <a:lnSpc>
                <a:spcPct val="90000"/>
              </a:lnSpc>
              <a:buClr>
                <a:srgbClr val="C00000"/>
              </a:buClr>
              <a:buNone/>
            </a:pPr>
            <a:endParaRPr lang="en-US" altLang="en-US" sz="3200" dirty="0"/>
          </a:p>
          <a:p>
            <a:pPr marL="0" lvl="0" indent="0" algn="ctr">
              <a:lnSpc>
                <a:spcPct val="90000"/>
              </a:lnSpc>
              <a:buClr>
                <a:srgbClr val="C00000"/>
              </a:buClr>
              <a:buNone/>
            </a:pPr>
            <a:r>
              <a:rPr lang="en-US" altLang="en-US" sz="3200" dirty="0"/>
              <a:t>Click on </a:t>
            </a:r>
            <a:r>
              <a:rPr lang="en-US" altLang="en-US" sz="3200" b="1" dirty="0">
                <a:solidFill>
                  <a:srgbClr val="FFFF00"/>
                </a:solidFill>
                <a:hlinkClick r:id="rId2"/>
              </a:rPr>
              <a:t>CNC Portal – The CNL Community</a:t>
            </a:r>
            <a:br>
              <a:rPr lang="en-US" altLang="en-US" sz="3200" b="1" dirty="0">
                <a:solidFill>
                  <a:srgbClr val="FFFF00"/>
                </a:solidFill>
              </a:rPr>
            </a:br>
            <a:br>
              <a:rPr lang="en-US" altLang="en-US" sz="3200" b="1" dirty="0">
                <a:solidFill>
                  <a:srgbClr val="FFFF00"/>
                </a:solidFill>
              </a:rPr>
            </a:br>
            <a:endParaRPr lang="en-US" altLang="en-US" sz="3200" dirty="0"/>
          </a:p>
          <a:p>
            <a:pPr marL="0" lvl="0" indent="0" algn="ctr">
              <a:lnSpc>
                <a:spcPct val="90000"/>
              </a:lnSpc>
              <a:buClr>
                <a:srgbClr val="C00000"/>
              </a:buClr>
              <a:buNone/>
            </a:pPr>
            <a:r>
              <a:rPr lang="en-US" altLang="en-US" sz="3200" dirty="0"/>
              <a:t>Click on </a:t>
            </a:r>
            <a:r>
              <a:rPr lang="en-US" altLang="en-US" sz="3200" b="1" dirty="0">
                <a:hlinkClick r:id="rId3"/>
              </a:rPr>
              <a:t>CNL Nurses Lounge</a:t>
            </a:r>
            <a:endParaRPr lang="en-US" altLang="en-US" sz="3200" b="1" dirty="0"/>
          </a:p>
          <a:p>
            <a:pPr marL="0" lvl="0" indent="0" algn="ctr" eaLnBrk="1" hangingPunct="1">
              <a:lnSpc>
                <a:spcPct val="90000"/>
              </a:lnSpc>
              <a:buClr>
                <a:srgbClr val="C00000"/>
              </a:buClr>
              <a:buNone/>
            </a:pPr>
            <a:endParaRPr lang="en-US" altLang="en-US" sz="3200" b="1" dirty="0"/>
          </a:p>
          <a:p>
            <a:pPr algn="ctr" eaLnBrk="1" hangingPunct="1">
              <a:buClr>
                <a:srgbClr val="C00000"/>
              </a:buClr>
            </a:pPr>
            <a:endParaRPr lang="en-US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CNL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205" y="2133600"/>
            <a:ext cx="7924800" cy="358140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b="1" dirty="0"/>
              <a:t>CNC’s Clinical Nurse Leader YouTube Channel</a:t>
            </a:r>
            <a:endParaRPr lang="en-US" sz="2600" b="1" i="1" dirty="0"/>
          </a:p>
          <a:p>
            <a:pPr marL="0" indent="0" algn="ctr">
              <a:buClr>
                <a:srgbClr val="00B050"/>
              </a:buClr>
              <a:buSzPct val="100000"/>
              <a:buNone/>
            </a:pPr>
            <a:r>
              <a:rPr lang="en-US" sz="2600" b="1" dirty="0">
                <a:solidFill>
                  <a:srgbClr val="00B0F0"/>
                </a:solidFill>
              </a:rPr>
              <a:t>https://www.youtube.com/user/clinicalnurseleader</a:t>
            </a:r>
          </a:p>
          <a:p>
            <a:pPr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b="1" dirty="0"/>
              <a:t>Brochures and CNL Merchandise</a:t>
            </a:r>
          </a:p>
          <a:p>
            <a:pPr marL="0" indent="0">
              <a:buClr>
                <a:srgbClr val="00B050"/>
              </a:buClr>
              <a:buSzPct val="100000"/>
              <a:buNone/>
            </a:pPr>
            <a:r>
              <a:rPr lang="en-US" sz="2600" b="1" dirty="0">
                <a:solidFill>
                  <a:srgbClr val="00B0F0"/>
                </a:solidFill>
              </a:rPr>
              <a:t>http://www.aacnnursing.org/CNL-Certification/Order-CNL-Merchandise </a:t>
            </a:r>
            <a:endParaRPr lang="en-US" sz="2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5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00">
        <p15:prstTrans prst="origami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1388882" y="-9427"/>
            <a:ext cx="7239000" cy="9048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CNL</a:t>
            </a:r>
            <a:r>
              <a:rPr lang="en-US" altLang="en-US" sz="44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®</a:t>
            </a:r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334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The Clinical Nurse Leader</a:t>
            </a:r>
            <a:r>
              <a:rPr lang="en-US" alt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(CNL®) is a master’s educated nurse, </a:t>
            </a:r>
            <a:b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prepared for practice across the continuum of care within any </a:t>
            </a:r>
            <a:b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healthcare setting.  The CNL was developed by the American </a:t>
            </a:r>
            <a:b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Association of Colleges of Nursing (AACN).</a:t>
            </a:r>
            <a:b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US" sz="2200" b="1" dirty="0">
                <a:solidFill>
                  <a:srgbClr val="00B050"/>
                </a:solidFill>
              </a:rPr>
              <a:t>The CNL is certified by the </a:t>
            </a:r>
            <a:br>
              <a:rPr lang="en-US" altLang="en-US" sz="2200" b="1" dirty="0">
                <a:solidFill>
                  <a:srgbClr val="00B050"/>
                </a:solidFill>
              </a:rPr>
            </a:br>
            <a:r>
              <a:rPr lang="en-US" altLang="en-US" sz="2200" b="1" dirty="0">
                <a:solidFill>
                  <a:srgbClr val="00B050"/>
                </a:solidFill>
              </a:rPr>
              <a:t>Commission on Nurse Certification (CNC). </a:t>
            </a:r>
            <a:br>
              <a:rPr lang="en-US" altLang="en-US" sz="2200" b="1" dirty="0">
                <a:solidFill>
                  <a:srgbClr val="00B050"/>
                </a:solidFill>
              </a:rPr>
            </a:br>
            <a:endParaRPr lang="en-US" altLang="en-US" sz="2200" b="1" dirty="0">
              <a:solidFill>
                <a:srgbClr val="00B050"/>
              </a:solidFill>
            </a:endParaRPr>
          </a:p>
          <a:p>
            <a:pPr marL="397764" indent="-3429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In practice, the CNL oversees care coordination and actively provides direct patient care in complex situations. </a:t>
            </a:r>
          </a:p>
          <a:p>
            <a:pPr marL="397764" indent="-3429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The CNL puts evidence-based practice into action to ensure patients benefit from the latest innovations in care delivery.</a:t>
            </a:r>
          </a:p>
          <a:p>
            <a:pPr marL="397764" indent="-3429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The CNL evaluates patient outcomes, assesses cohort risk, and has the decision-making authority to change care plans when necessary.</a:t>
            </a:r>
          </a:p>
          <a:p>
            <a:pPr marL="397764" indent="-3429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The CNL is a leader in the healthcare delivery system.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5" y="-41695"/>
            <a:ext cx="7704667" cy="133709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with CNC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383" y="1524000"/>
            <a:ext cx="83332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Facebook</a:t>
            </a:r>
          </a:p>
          <a:p>
            <a:pPr algn="ctr"/>
            <a:r>
              <a:rPr lang="en-US" sz="3400" b="1" dirty="0">
                <a:solidFill>
                  <a:srgbClr val="00B050"/>
                </a:solidFill>
                <a:latin typeface="+mn-lt"/>
              </a:rPr>
              <a:t>Facebook.com/CNCsCNL </a:t>
            </a:r>
            <a:br>
              <a:rPr lang="en-US" sz="3400" b="1" dirty="0">
                <a:solidFill>
                  <a:schemeClr val="accent3"/>
                </a:solidFill>
                <a:latin typeface="+mn-lt"/>
              </a:rPr>
            </a:br>
            <a:endParaRPr lang="en-US" sz="3400" b="1" dirty="0">
              <a:solidFill>
                <a:schemeClr val="accent3"/>
              </a:solidFill>
              <a:latin typeface="+mn-lt"/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Twitter</a:t>
            </a:r>
          </a:p>
          <a:p>
            <a:pPr algn="ctr"/>
            <a:r>
              <a:rPr lang="en-US" sz="3400" b="1" dirty="0">
                <a:solidFill>
                  <a:srgbClr val="00B050"/>
                </a:solidFill>
                <a:latin typeface="+mn-lt"/>
              </a:rPr>
              <a:t>Twitter.com/CNLatAACN </a:t>
            </a:r>
          </a:p>
          <a:p>
            <a:pPr algn="ctr"/>
            <a:endParaRPr lang="en-US" sz="3400" b="1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LinkedIn</a:t>
            </a:r>
          </a:p>
          <a:p>
            <a:pPr algn="ctr"/>
            <a:r>
              <a:rPr lang="en-US" sz="3400" b="1" dirty="0">
                <a:solidFill>
                  <a:srgbClr val="00B050"/>
                </a:solidFill>
                <a:latin typeface="+mn-lt"/>
              </a:rPr>
              <a:t>Linkedin.com/company/commission-on-nurse-certification </a:t>
            </a:r>
          </a:p>
          <a:p>
            <a:pPr algn="ctr"/>
            <a:endParaRPr lang="en-US" sz="3400" b="1" dirty="0">
              <a:solidFill>
                <a:srgbClr val="FFFF00"/>
              </a:solidFill>
              <a:latin typeface="+mn-lt"/>
            </a:endParaRPr>
          </a:p>
          <a:p>
            <a:pPr algn="ctr"/>
            <a:endParaRPr lang="en-US" sz="3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6" name="Picture 5" descr="FB-f-Logo__blue_2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76" y="1677623"/>
            <a:ext cx="527862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witter_logo_blu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76" y="3388160"/>
            <a:ext cx="606244" cy="46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shall\Desktop\LinkedIn.png">
            <a:extLst>
              <a:ext uri="{FF2B5EF4-FFF2-40B4-BE49-F238E27FC236}">
                <a16:creationId xmlns:a16="http://schemas.microsoft.com/office/drawing/2014/main" id="{AC0DE0A6-880D-4E92-82D0-28680B5CB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18495"/>
            <a:ext cx="591853" cy="5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239000" cy="13620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CNC Staff</a:t>
            </a:r>
          </a:p>
        </p:txBody>
      </p:sp>
      <p:pic>
        <p:nvPicPr>
          <p:cNvPr id="4" name="MS900437874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262.1314"/>
                  <p14:fade ou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0" y="105656"/>
            <a:ext cx="609600" cy="6096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676400"/>
            <a:ext cx="8229601" cy="457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Shantal H. Johnson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	CNC Director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600" dirty="0"/>
              <a:t>	</a:t>
            </a:r>
            <a:r>
              <a:rPr lang="en-US" altLang="en-US" sz="2600" b="1" dirty="0">
                <a:solidFill>
                  <a:srgbClr val="00B0F0"/>
                </a:solidFill>
              </a:rPr>
              <a:t>sjohnson@aacnnursing.org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altLang="en-US" sz="2600" dirty="0"/>
              <a:t>	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altLang="en-US" sz="2600" dirty="0"/>
              <a:t>	</a:t>
            </a:r>
            <a:r>
              <a:rPr lang="en-US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Nuria Gramkee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	Certification Manager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600" dirty="0">
                <a:solidFill>
                  <a:schemeClr val="tx1"/>
                </a:solidFill>
              </a:rPr>
              <a:t>	</a:t>
            </a:r>
            <a:r>
              <a:rPr lang="en-US" altLang="en-US" sz="2600" b="1" dirty="0">
                <a:solidFill>
                  <a:srgbClr val="00B0F0"/>
                </a:solidFill>
              </a:rPr>
              <a:t>ngramkee@aacnnursing.org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600" dirty="0">
                <a:solidFill>
                  <a:schemeClr val="tx1"/>
                </a:solidFill>
              </a:rPr>
              <a:t>	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sz="2600" dirty="0">
                <a:solidFill>
                  <a:schemeClr val="tx1"/>
                </a:solidFill>
              </a:rPr>
              <a:t>	</a:t>
            </a:r>
            <a:r>
              <a:rPr lang="en-US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Email:    </a:t>
            </a:r>
            <a:b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cnl@aacnnursing.org </a:t>
            </a:r>
          </a:p>
        </p:txBody>
      </p:sp>
    </p:spTree>
    <p:extLst>
      <p:ext uri="{BB962C8B-B14F-4D97-AF65-F5344CB8AC3E}">
        <p14:creationId xmlns:p14="http://schemas.microsoft.com/office/powerpoint/2010/main" val="4692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3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16956"/>
            <a:ext cx="7924800" cy="943242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CNL</a:t>
            </a:r>
            <a:r>
              <a:rPr lang="en-US" altLang="en-US" sz="44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® </a:t>
            </a:r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05752"/>
            <a:ext cx="8305800" cy="118024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00B050"/>
                </a:solidFill>
              </a:rPr>
              <a:t>A CNL improves patient care by focusing on</a:t>
            </a:r>
            <a:r>
              <a:rPr lang="en-US" altLang="en-US" sz="3200" dirty="0">
                <a:solidFill>
                  <a:srgbClr val="00B05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200" dirty="0"/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2209800" y="1613118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0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5207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07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07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07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>
                <a:latin typeface="Times New Roman" pitchFamily="18" charset="0"/>
              </a:rPr>
              <a:t>	</a:t>
            </a:r>
            <a:r>
              <a:rPr lang="en-US" altLang="en-US" sz="2800" b="1" dirty="0"/>
              <a:t>leadership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/>
              <a:t>	patient outcomes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/>
              <a:t>	care environment 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/>
              <a:t>	management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16729" y="3792515"/>
            <a:ext cx="527234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00B050"/>
                </a:solidFill>
              </a:rPr>
              <a:t>Skill set functions of the CNL include:</a:t>
            </a:r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916757" y="4267200"/>
            <a:ext cx="43375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>
                <a:latin typeface="Times New Roman" pitchFamily="18" charset="0"/>
              </a:rPr>
              <a:t>	</a:t>
            </a:r>
            <a:r>
              <a:rPr lang="en-US" altLang="en-US" sz="2800" b="1" dirty="0"/>
              <a:t>advocate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/>
              <a:t>	team manager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/>
              <a:t>	information manager 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/>
              <a:t>	systems analyst/risk</a:t>
            </a: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5110113" y="4267200"/>
            <a:ext cx="4038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0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5207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07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07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07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/>
              <a:t>	anticipator 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/>
              <a:t>	clinician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/>
              <a:t>	outcomes manager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altLang="en-US" sz="2800" b="1" dirty="0"/>
              <a:t>	educator</a:t>
            </a:r>
          </a:p>
        </p:txBody>
      </p:sp>
    </p:spTree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4" grpId="0"/>
      <p:bldP spid="5125" grpId="0"/>
      <p:bldP spid="5126" grpId="0"/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853866" y="525545"/>
            <a:ext cx="7704667" cy="12953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CNL certification?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78131" y="1981200"/>
            <a:ext cx="7391400" cy="32766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B050"/>
              </a:buClr>
            </a:pPr>
            <a:r>
              <a:rPr lang="en-US" altLang="en-US" sz="2600" b="1" dirty="0"/>
              <a:t>A unique credential that recognizes graduates of Clinical Nurse Leader programs </a:t>
            </a:r>
            <a:r>
              <a:rPr lang="en-US" altLang="en-US" sz="2600" dirty="0"/>
              <a:t>who have demonstrated accepted standards of practice.</a:t>
            </a:r>
          </a:p>
          <a:p>
            <a:pPr eaLnBrk="1" hangingPunct="1">
              <a:buClr>
                <a:srgbClr val="00B050"/>
              </a:buClr>
            </a:pPr>
            <a:endParaRPr lang="en-US" altLang="en-US" sz="2600" dirty="0"/>
          </a:p>
          <a:p>
            <a:pPr eaLnBrk="1" hangingPunct="1">
              <a:buClr>
                <a:srgbClr val="00B050"/>
              </a:buClr>
            </a:pPr>
            <a:r>
              <a:rPr lang="en-US" altLang="en-US" sz="2600" dirty="0"/>
              <a:t>The </a:t>
            </a:r>
            <a:r>
              <a:rPr lang="en-US" altLang="en-US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CNL mark of excellence promotes safe, quality practice </a:t>
            </a:r>
            <a:r>
              <a:rPr lang="en-US" altLang="en-US" sz="2600" dirty="0"/>
              <a:t>through ongoing requirements for personal and professional growth.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19665" y="757951"/>
            <a:ext cx="7704667" cy="130636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entity oversees CNL certification?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2064312"/>
            <a:ext cx="8229600" cy="2460592"/>
          </a:xfrm>
        </p:spPr>
        <p:txBody>
          <a:bodyPr>
            <a:normAutofit/>
          </a:bodyPr>
          <a:lstStyle/>
          <a:p>
            <a:pPr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600" b="1" dirty="0"/>
              <a:t>The CNL Certification Program is managed by the </a:t>
            </a:r>
            <a:r>
              <a:rPr lang="en-US" alt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 on Nurse Certification (CNC)</a:t>
            </a:r>
            <a:r>
              <a:rPr lang="en-US" altLang="en-US" sz="2600" b="1" dirty="0"/>
              <a:t>, the autonomous certifying arm of the American Association of Colleges of Nursing.</a:t>
            </a:r>
            <a:endParaRPr lang="en-US" altLang="en-US" sz="2600" dirty="0"/>
          </a:p>
        </p:txBody>
      </p:sp>
      <p:pic>
        <p:nvPicPr>
          <p:cNvPr id="5" name="Picture 2" descr="C:\Users\shall\Desktop\CNC Log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12" y="4343400"/>
            <a:ext cx="30597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DD3B4-A2E0-48B9-8020-2E995FDCD503}"/>
              </a:ext>
            </a:extLst>
          </p:cNvPr>
          <p:cNvSpPr/>
          <p:nvPr/>
        </p:nvSpPr>
        <p:spPr>
          <a:xfrm>
            <a:off x="2540825" y="6019800"/>
            <a:ext cx="4451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www.aacnnursing.org/cnl-certification</a:t>
            </a:r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CNC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33866" y="1828800"/>
            <a:ext cx="8229600" cy="3048000"/>
          </a:xfrm>
        </p:spPr>
        <p:txBody>
          <a:bodyPr>
            <a:noAutofit/>
          </a:bodyPr>
          <a:lstStyle/>
          <a:p>
            <a:pPr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600" b="1" dirty="0"/>
              <a:t>The CNC name was established in October 2007</a:t>
            </a:r>
            <a:r>
              <a:rPr lang="en-US" altLang="en-US" sz="2600" dirty="0"/>
              <a:t>; </a:t>
            </a:r>
          </a:p>
          <a:p>
            <a:pPr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600" dirty="0"/>
              <a:t>previously called the CNL Certification Advisory Board.</a:t>
            </a:r>
          </a:p>
          <a:p>
            <a:pPr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600" dirty="0"/>
              <a:t>First board members were appointed August 2007.</a:t>
            </a:r>
          </a:p>
          <a:p>
            <a:pPr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600" b="1" dirty="0"/>
          </a:p>
          <a:p>
            <a:pPr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Mission:</a:t>
            </a:r>
            <a:r>
              <a:rPr lang="en-US" altLang="en-US" sz="2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600" dirty="0"/>
              <a:t>To govern the CNL certification activities and promote CNL practice.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0FAEF7-BA11-4EC9-8C2A-C6BFC74E928A}"/>
              </a:ext>
            </a:extLst>
          </p:cNvPr>
          <p:cNvSpPr/>
          <p:nvPr/>
        </p:nvSpPr>
        <p:spPr>
          <a:xfrm>
            <a:off x="1447800" y="57912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www.aacnnursing.org/CNL-Certification/Commission-of-Nurse-Certification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39903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CNC 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5971" y="1219200"/>
            <a:ext cx="7924800" cy="5056632"/>
          </a:xfrm>
        </p:spPr>
        <p:txBody>
          <a:bodyPr>
            <a:noAutofit/>
          </a:bodyPr>
          <a:lstStyle/>
          <a:p>
            <a:pPr indent="0" eaLnBrk="1" hangingPunct="1">
              <a:spcBef>
                <a:spcPts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US" altLang="en-US" sz="2500" b="1" dirty="0">
                <a:solidFill>
                  <a:srgbClr val="00B0F0"/>
                </a:solidFill>
              </a:rPr>
              <a:t>CNC promotes higher quality patient care through the certification of qualified individuals by: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endParaRPr lang="en-US" altLang="en-US" sz="1000" dirty="0"/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500" dirty="0"/>
              <a:t>Recognizing formally those individuals who meet the eligibility requirements of the certification program </a:t>
            </a:r>
            <a:br>
              <a:rPr lang="en-US" altLang="en-US" sz="2500" dirty="0"/>
            </a:br>
            <a:r>
              <a:rPr lang="en-US" altLang="en-US" sz="2500" dirty="0"/>
              <a:t>and pass the examination.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500" dirty="0"/>
              <a:t>Encouraging continued personal and professional </a:t>
            </a:r>
            <a:br>
              <a:rPr lang="en-US" altLang="en-US" sz="2500" dirty="0"/>
            </a:br>
            <a:r>
              <a:rPr lang="en-US" altLang="en-US" sz="2500" dirty="0"/>
              <a:t>growth in one’s practice.</a:t>
            </a:r>
          </a:p>
          <a:p>
            <a:pPr eaLnBrk="1" hangingPunct="1"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500" dirty="0"/>
              <a:t>Providing a national standard of requisite knowledge </a:t>
            </a:r>
            <a:br>
              <a:rPr lang="en-US" altLang="en-US" sz="2500" dirty="0"/>
            </a:br>
            <a:r>
              <a:rPr lang="en-US" altLang="en-US" sz="2500" dirty="0"/>
              <a:t>and experience required for certification, thereby </a:t>
            </a:r>
            <a:br>
              <a:rPr lang="en-US" altLang="en-US" sz="2500" dirty="0"/>
            </a:br>
            <a:r>
              <a:rPr lang="en-US" altLang="en-US" sz="2500" dirty="0"/>
              <a:t>assisting communities of interest in the assessment of certificants. </a:t>
            </a:r>
          </a:p>
        </p:txBody>
      </p:sp>
    </p:spTree>
  </p:cSld>
  <p:clrMapOvr>
    <a:masterClrMapping/>
  </p:clrMapOvr>
  <p:transition spd="med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CNC Governance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09800"/>
            <a:ext cx="7704667" cy="3256616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Tx/>
              <a:buNone/>
            </a:pPr>
            <a:r>
              <a:rPr lang="en-US" altLang="en-US" sz="2600" b="1" dirty="0"/>
              <a:t>CNC is governed by a Board of Commissioners comprised of nine voting members:</a:t>
            </a:r>
          </a:p>
          <a:p>
            <a:pPr eaLnBrk="1" hangingPunct="1">
              <a:buClr>
                <a:srgbClr val="FFFF00"/>
              </a:buClr>
              <a:buFontTx/>
              <a:buNone/>
            </a:pPr>
            <a:endParaRPr lang="en-US" altLang="en-US" sz="2600" dirty="0"/>
          </a:p>
          <a:p>
            <a:pPr eaLnBrk="1" hangingPunct="1">
              <a:buClr>
                <a:srgbClr val="00B05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600" dirty="0"/>
              <a:t>Four members from the practice setting</a:t>
            </a:r>
          </a:p>
          <a:p>
            <a:pPr eaLnBrk="1" hangingPunct="1">
              <a:buClr>
                <a:srgbClr val="00B05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600" dirty="0"/>
              <a:t>Four members from the educational setting</a:t>
            </a:r>
          </a:p>
          <a:p>
            <a:pPr eaLnBrk="1" hangingPunct="1">
              <a:buClr>
                <a:srgbClr val="00B05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600" dirty="0"/>
              <a:t>One consumer/public member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fallOve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401425" y="0"/>
            <a:ext cx="8229600" cy="1022059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Certification?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7721338" cy="5181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Clr>
                <a:srgbClr val="00B050"/>
              </a:buClr>
              <a:buSzPct val="100000"/>
              <a:buNone/>
            </a:pPr>
            <a:r>
              <a:rPr lang="en-US" altLang="en-US" sz="2600" b="1" dirty="0"/>
              <a:t>Certification is voluntary and serves to: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Demonstrate a commitment to the profession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Indicate that an individual has acquired knowledge beyond RN licensure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Recognize that an individual has demonstrated standards and knowledge of the profession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Assure the public that the CNL is well prepared for safe practice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600" dirty="0"/>
              <a:t>Promote lifelong learning through renewal requirements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drape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896</TotalTime>
  <Words>1009</Words>
  <Application>Microsoft Office PowerPoint</Application>
  <PresentationFormat>On-screen Show (4:3)</PresentationFormat>
  <Paragraphs>143</Paragraphs>
  <Slides>21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UI Gothic</vt:lpstr>
      <vt:lpstr>Arial</vt:lpstr>
      <vt:lpstr>Calibri</vt:lpstr>
      <vt:lpstr>Corbel</vt:lpstr>
      <vt:lpstr>Times New Roman</vt:lpstr>
      <vt:lpstr>Wingdings</vt:lpstr>
      <vt:lpstr>Wingdings 2</vt:lpstr>
      <vt:lpstr>Parallax</vt:lpstr>
      <vt:lpstr>PowerPoint Presentation</vt:lpstr>
      <vt:lpstr>What is a CNL®? </vt:lpstr>
      <vt:lpstr>What does a CNL® do?</vt:lpstr>
      <vt:lpstr>What is CNL certification? </vt:lpstr>
      <vt:lpstr>What entity oversees CNL certification?</vt:lpstr>
      <vt:lpstr>About CNC</vt:lpstr>
      <vt:lpstr>CNC Overview</vt:lpstr>
      <vt:lpstr>CNC Governance</vt:lpstr>
      <vt:lpstr>Why Certification? </vt:lpstr>
      <vt:lpstr>Program Facts</vt:lpstr>
      <vt:lpstr>PowerPoint Presentation</vt:lpstr>
      <vt:lpstr>Certification Eligibility</vt:lpstr>
      <vt:lpstr>Certification Eligibility</vt:lpstr>
      <vt:lpstr>Certification Application Process</vt:lpstr>
      <vt:lpstr>Certification Exam</vt:lpstr>
      <vt:lpstr>CNL Renewal Requirements</vt:lpstr>
      <vt:lpstr>Resource Materials</vt:lpstr>
      <vt:lpstr>Resource Materials</vt:lpstr>
      <vt:lpstr>CNL Promotion</vt:lpstr>
      <vt:lpstr>Connect with CNC</vt:lpstr>
      <vt:lpstr>CNC Staff</vt:lpstr>
    </vt:vector>
  </TitlesOfParts>
  <Company>AACN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Catherine Proulx</cp:lastModifiedBy>
  <cp:revision>98</cp:revision>
  <dcterms:created xsi:type="dcterms:W3CDTF">2008-01-07T13:47:53Z</dcterms:created>
  <dcterms:modified xsi:type="dcterms:W3CDTF">2021-03-23T21:41:56Z</dcterms:modified>
</cp:coreProperties>
</file>