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33"/>
  </p:notesMasterIdLst>
  <p:sldIdLst>
    <p:sldId id="288" r:id="rId5"/>
    <p:sldId id="296" r:id="rId6"/>
    <p:sldId id="318" r:id="rId7"/>
    <p:sldId id="292" r:id="rId8"/>
    <p:sldId id="258" r:id="rId9"/>
    <p:sldId id="289" r:id="rId10"/>
    <p:sldId id="260" r:id="rId11"/>
    <p:sldId id="261" r:id="rId12"/>
    <p:sldId id="263" r:id="rId13"/>
    <p:sldId id="297" r:id="rId14"/>
    <p:sldId id="298" r:id="rId15"/>
    <p:sldId id="299" r:id="rId16"/>
    <p:sldId id="300" r:id="rId17"/>
    <p:sldId id="301" r:id="rId18"/>
    <p:sldId id="302" r:id="rId19"/>
    <p:sldId id="304" r:id="rId20"/>
    <p:sldId id="305" r:id="rId21"/>
    <p:sldId id="306" r:id="rId22"/>
    <p:sldId id="307" r:id="rId23"/>
    <p:sldId id="308" r:id="rId24"/>
    <p:sldId id="309" r:id="rId25"/>
    <p:sldId id="310" r:id="rId26"/>
    <p:sldId id="311" r:id="rId27"/>
    <p:sldId id="312" r:id="rId28"/>
    <p:sldId id="313" r:id="rId29"/>
    <p:sldId id="314" r:id="rId30"/>
    <p:sldId id="317" r:id="rId31"/>
    <p:sldId id="315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34C7402-1809-C750-6E37-6C69E4077465}" name="Garrett, Jessica" initials="GJ" userId="S::garrett.127@wright.edu::ded0a324-e08b-4a9c-9608-210896042fc6" providerId="AD"/>
  <p188:author id="{F8BC4F47-ADF7-12B4-19AE-424F7964DFE1}" name="Adkins, Katelyn J" initials="AJ" userId="S::adkins.150@wright.edu::121ba962-bb52-49f6-bc64-f240e49dcd81" providerId="AD"/>
  <p188:author id="{0835C9C1-83C3-C7C5-C196-4A17811E2E4A}" name="Harvey, Lillian J." initials="HJ" userId="S::harvey.114@wright.edu::b8c7df23-bdbe-4beb-89e1-0c914e2bf309" providerId="AD"/>
  <p188:author id="{11A7A0CE-A2EC-3C37-CD08-80B91394C3BC}" name="Aishina Shaffer" initials="AS" userId="S::AShaffer@aacnnursing.org::4285712f-7166-469b-8191-9bb971f9de3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885A"/>
    <a:srgbClr val="74ACD4"/>
    <a:srgbClr val="DE95BA"/>
    <a:srgbClr val="EBCB6C"/>
    <a:srgbClr val="FAEEE6"/>
    <a:srgbClr val="B0D6C6"/>
    <a:srgbClr val="D68C5E"/>
    <a:srgbClr val="8FAADC"/>
    <a:srgbClr val="D6B85E"/>
    <a:srgbClr val="8C9E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005" autoAdjust="0"/>
  </p:normalViewPr>
  <p:slideViewPr>
    <p:cSldViewPr snapToGrid="0">
      <p:cViewPr varScale="1">
        <p:scale>
          <a:sx n="46" d="100"/>
          <a:sy n="46" d="100"/>
        </p:scale>
        <p:origin x="142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7382EF-33C8-4409-B144-434BA4E2BF35}" type="datetimeFigureOut">
              <a:t>9/28/2024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66009A-EE86-4304-96C5-A8F4A5B2D37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177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0" u="none" dirty="0">
                <a:latin typeface="Arial" panose="020B0604020202020204" pitchFamily="34" charset="0"/>
                <a:cs typeface="Arial" panose="020B0604020202020204" pitchFamily="34" charset="0"/>
              </a:rPr>
              <a:t>Mapped AACN Essential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AACN Essential Competencies and Sub-competencies</a:t>
            </a:r>
          </a:p>
          <a:p>
            <a:pPr fontAlgn="base"/>
            <a:r>
              <a:rPr lang="en-AU" sz="12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3.1 Manage population health.</a:t>
            </a:r>
            <a:endParaRPr lang="en-US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fontAlgn="base"/>
            <a:r>
              <a:rPr lang="en-AU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3.1a Define a target population including its functional and problem-solving capabilities (anywhere in the continuum of care)</a:t>
            </a:r>
            <a:endParaRPr lang="en-US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fontAlgn="base"/>
            <a:r>
              <a:rPr lang="en-AU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3.1b Assess population health data</a:t>
            </a:r>
            <a:endParaRPr lang="en-US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fontAlgn="base"/>
            <a:r>
              <a:rPr lang="en-AU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3.1c Assess the priorities of the community and/or the affected clinical population.</a:t>
            </a:r>
            <a:endParaRPr lang="en-US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fontAlgn="base"/>
            <a:r>
              <a:rPr lang="en-AU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3.1d Compare and contrast local, regional, national, and global benchmarks to identify health patterns across populations.</a:t>
            </a:r>
            <a:endParaRPr lang="en-US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fontAlgn="base"/>
            <a:r>
              <a:rPr lang="en-AU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3.1e Apply an understanding of the public health system and its interfaces with clinical health care in addressing population health needs.</a:t>
            </a:r>
            <a:endParaRPr lang="en-US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fontAlgn="base"/>
            <a:r>
              <a:rPr lang="en-AU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3.1f Develop an action plan to meet an identified need(s), including evaluation methods.</a:t>
            </a:r>
            <a:endParaRPr lang="en-US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fontAlgn="base"/>
            <a:r>
              <a:rPr lang="en-AU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3.1g Participate in the implementation of sociocultural and linguistically responsive interventions</a:t>
            </a:r>
            <a:endParaRPr lang="en-US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fontAlgn="base"/>
            <a:r>
              <a:rPr lang="en-AU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3.1h Describe general principles and practices for the clinical management of populations across the age continuum.</a:t>
            </a:r>
            <a:endParaRPr lang="en-US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fontAlgn="base"/>
            <a:r>
              <a:rPr lang="en-AU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3.1i Identify ethical principles to protect the health and safety of diverse populations</a:t>
            </a:r>
            <a:endParaRPr lang="en-US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fontAlgn="base"/>
            <a:r>
              <a:rPr lang="en-AU" sz="12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3.2 Engage in effective partnerships.</a:t>
            </a:r>
            <a:endParaRPr lang="en-US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fontAlgn="base"/>
            <a:r>
              <a:rPr lang="en-AU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3.2a Engage with other health professionals to address population health issues.</a:t>
            </a:r>
            <a:endParaRPr lang="en-US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fontAlgn="base"/>
            <a:r>
              <a:rPr lang="en-AU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3.2b Demonstrate effective collaboration and mutual accountability with relevant stakeholders.</a:t>
            </a:r>
            <a:endParaRPr lang="en-US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fontAlgn="base"/>
            <a:r>
              <a:rPr lang="en-AU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3.2c Use culturally and linguistically responsive communication strategies.</a:t>
            </a:r>
            <a:endParaRPr lang="en-US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fontAlgn="base"/>
            <a:r>
              <a:rPr lang="en-AU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3.3a Describe access and equity implications of proposed intervention(s).</a:t>
            </a:r>
            <a:endParaRPr lang="en-US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fontAlgn="base"/>
            <a:r>
              <a:rPr lang="en-AU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3.3b Prioritize patient-focused and/or community action plans that are safe, effective, and efficient in the context of available resources.</a:t>
            </a:r>
            <a:endParaRPr lang="en-US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fontAlgn="base"/>
            <a:r>
              <a:rPr lang="en-AU" sz="12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3.3 Consider the socioeconomic impact of the delivery of health care.</a:t>
            </a:r>
            <a:endParaRPr lang="en-US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fontAlgn="base"/>
            <a:r>
              <a:rPr lang="en-AU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3.3a Describe access and equity implications of proposed intervention(s)</a:t>
            </a:r>
            <a:endParaRPr lang="en-US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fontAlgn="base"/>
            <a:r>
              <a:rPr lang="en-AU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3.3b Prioritize patient-focused and/or community action plans that are safe, effective, and efficient in the context of available resources.</a:t>
            </a:r>
            <a:endParaRPr lang="en-US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fontAlgn="base"/>
            <a:r>
              <a:rPr lang="en-US" sz="12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3.4 Advance equitable population health policy.</a:t>
            </a:r>
            <a:endParaRPr lang="en-US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fontAlgn="base"/>
            <a:r>
              <a:rPr lang="en-US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3.4b Describe the impact of policies on population outcomes, including social justice and health equity. </a:t>
            </a:r>
          </a:p>
          <a:p>
            <a:r>
              <a:rPr lang="en-AU" sz="12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3.5 Demonstrate advocacy strategies. </a:t>
            </a:r>
            <a:endParaRPr lang="en-US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en-AU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3.5a Articulate a need for change. </a:t>
            </a:r>
            <a:endParaRPr lang="en-US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en-AU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3.5b Describe the intent of the proposed change. </a:t>
            </a:r>
            <a:endParaRPr lang="en-US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en-AU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3.5c Define stakeholders, including members of the community and/or clinical populations, and their level of influence. </a:t>
            </a:r>
            <a:endParaRPr lang="en-US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b="0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66009A-EE86-4304-96C5-A8F4A5B2D37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2440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/>
              <a:t>Mapping the Population Health Project to Entry-Level Professional Nursing Education Competencies and Sub-Competencies of Domain 3: Population Health</a:t>
            </a:r>
          </a:p>
          <a:p>
            <a:r>
              <a:rPr lang="en-US" b="1" dirty="0"/>
              <a:t>3.1 Manage population health</a:t>
            </a:r>
          </a:p>
          <a:p>
            <a:pPr fontAlgn="base"/>
            <a:r>
              <a:rPr lang="en-AU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3.1b Assess population health data</a:t>
            </a:r>
            <a:endParaRPr lang="en-US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0" dirty="0"/>
              <a:t>3.1c Assess the priorities of the community and/or the affected clinical population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66009A-EE86-4304-96C5-A8F4A5B2D37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6376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/>
              <a:t>Mapping the Population Health Project to Entry-Level Professional Nursing Education Competencies and Sub-Competencies of Domain 3: Population Health</a:t>
            </a:r>
          </a:p>
          <a:p>
            <a:r>
              <a:rPr lang="en-US" b="1" dirty="0"/>
              <a:t>3.1 Manage population health.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0" dirty="0"/>
              <a:t>3.1b Assess population health data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0" dirty="0"/>
              <a:t>3.1c Assess the priorities of the community and/or the affected clinical population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66009A-EE86-4304-96C5-A8F4A5B2D37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7980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/>
              <a:t>Mapping the Population Health Project to Entry-Level Professional Nursing Education Competencies and Sub-Competencies of Domain 3: Population Health</a:t>
            </a:r>
          </a:p>
          <a:p>
            <a:r>
              <a:rPr lang="en-US" b="1" dirty="0"/>
              <a:t>3.1Manage population health.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0" dirty="0"/>
              <a:t>3.1b Assess population health data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0" dirty="0"/>
              <a:t>3.1c Assess the priorities of the community and/or the affected clinical population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0" dirty="0"/>
              <a:t>3.1d Compare and contrast local, regional, national, and global benchmarks to identify health patterns across populations.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0" dirty="0"/>
              <a:t>3.1e Apply an understanding of the public health system and its interfaces with clinical health care in addressing population health needs.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0" dirty="0"/>
              <a:t>3.1h Describe general principles and practices for the clinical management of populations across the age continuum</a:t>
            </a:r>
            <a:r>
              <a:rPr lang="en-US" b="1" dirty="0"/>
              <a:t>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66009A-EE86-4304-96C5-A8F4A5B2D37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9505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Mapping the Population Health Project to Entry-Level Professional Nursing Education Competencies and Sub-Competencies of Domain 3: Population Health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none" dirty="0">
                <a:latin typeface="Arial" panose="020B0604020202020204" pitchFamily="34" charset="0"/>
                <a:cs typeface="Arial" panose="020B0604020202020204" pitchFamily="34" charset="0"/>
              </a:rPr>
              <a:t>3.1 Manage population health.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3.1b Assess population health data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3.1c Assess the priorities of the community and/or the affected clinical population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0" u="none" dirty="0">
                <a:latin typeface="Arial" panose="020B0604020202020204" pitchFamily="34" charset="0"/>
                <a:cs typeface="Arial" panose="020B0604020202020204" pitchFamily="34" charset="0"/>
              </a:rPr>
              <a:t>3.1d Compare and contrast local, regional, national, and global benchmarks to identify health patterns and across populations.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66009A-EE86-4304-96C5-A8F4A5B2D37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895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/>
              <a:t>Mapping the Population Health Project to Entry-Level Professional Nursing Education Competencies and Sub-Competencies of Domain 3: Population Health</a:t>
            </a:r>
          </a:p>
          <a:p>
            <a:r>
              <a:rPr lang="en-US" b="1" dirty="0"/>
              <a:t>3.1 Manage population health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0" dirty="0"/>
              <a:t>3.1b Assess population health data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0" dirty="0"/>
              <a:t>3.1c Assess the priorities of the community and/or the affected clinical population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66009A-EE86-4304-96C5-A8F4A5B2D37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730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/>
              <a:t>Mapping the Population Health Project to Entry-Level Professional Nursing Education Competencies and Sub-Competencies of Domain 3: Population Health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none" dirty="0"/>
              <a:t>3.1 Manage population health.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0" dirty="0"/>
              <a:t>3.1b Assess population health data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0" dirty="0"/>
              <a:t>3.1c Assess the priorities of the community and/or the affected clinical population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66009A-EE86-4304-96C5-A8F4A5B2D37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4324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/>
              <a:t>Mapping the Population Health Project to Entry-Level Professional Nursing Education Competencies and Sub-Competencies of Domain 3: Population Health</a:t>
            </a:r>
          </a:p>
          <a:p>
            <a:r>
              <a:rPr lang="en-US" b="1" dirty="0"/>
              <a:t>3.1 Manage population health.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0" dirty="0"/>
              <a:t>3.1b Assess population health data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0" dirty="0"/>
              <a:t>3.1c Assess the priorities of the community and/or the affected clinical population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66009A-EE86-4304-96C5-A8F4A5B2D37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8897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/>
              <a:t>Mapping the Population Health Project to Entry-Level Professional Nursing Education Competencies and Sub-Competencies of Domain 3: Population Health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none" dirty="0"/>
              <a:t>3.1 Manage population health.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0" dirty="0"/>
              <a:t>3.1b Assess population health data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0" dirty="0"/>
              <a:t>3.1c Assess the priorities of the community and/or the affected clinical population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66009A-EE86-4304-96C5-A8F4A5B2D37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215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/>
              <a:t>Mapping the Population Health Project to Entry-Level Professional Nursing Education Competencies and Sub-Competencies of Domain 3: Population Health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none" dirty="0"/>
              <a:t>3.1 Manage population health.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0" dirty="0"/>
              <a:t>3.1b Assess population health data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0" dirty="0"/>
              <a:t>3.1c Assess the priorities of the community and/or the affected clinical population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66009A-EE86-4304-96C5-A8F4A5B2D37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6941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/>
              <a:t>Mapping the Population Health Project to Entry-Level Professional Nursing Education Competencies and Sub-Competencies of Domain 3: Population Health</a:t>
            </a:r>
          </a:p>
          <a:p>
            <a:r>
              <a:rPr lang="en-US" b="1" dirty="0"/>
              <a:t>3.1 Manage population health.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0" dirty="0"/>
              <a:t>3.1c Assess the priorities of the community and/or the affected clinical population.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0" dirty="0"/>
              <a:t>3.1i Identify ethical principles to protect the health and safety of diverse populations</a:t>
            </a:r>
            <a:r>
              <a:rPr lang="en-US" b="1" dirty="0"/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3.4 Advance equitable population health policy.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0" dirty="0"/>
              <a:t>3.4b Describe the impact of policies on population outcomes, including social justice and health equity.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3.5 Demonstrate advocacy strategies.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dirty="0"/>
              <a:t>3.5a Articulate a need for change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66009A-EE86-4304-96C5-A8F4A5B2D37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620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Mapping the Public Health Project to Entry-Level Professional Nursing Education Competencies and Sub-Competencies of Domain 3: Population Health</a:t>
            </a:r>
          </a:p>
          <a:p>
            <a:r>
              <a:rPr lang="en-US" b="1" u="none" dirty="0">
                <a:latin typeface="Arial" panose="020B0604020202020204" pitchFamily="34" charset="0"/>
                <a:cs typeface="Arial" panose="020B0604020202020204" pitchFamily="34" charset="0"/>
              </a:rPr>
              <a:t>3.1 Manage Population health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dirty="0">
                <a:latin typeface="Arial" panose="020B0604020202020204" pitchFamily="34" charset="0"/>
                <a:cs typeface="Arial" panose="020B0604020202020204" pitchFamily="34" charset="0"/>
              </a:rPr>
              <a:t>3.1a Define a target Population including its functional and problem-solving capabilities (anywhere in the continuum of care)</a:t>
            </a:r>
          </a:p>
          <a:p>
            <a:pPr fontAlgn="base"/>
            <a:r>
              <a:rPr lang="en-US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b="0" u="none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b="0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66009A-EE86-4304-96C5-A8F4A5B2D37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8872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/>
              <a:t>Mapping the Population Health Project to Entry-Level Professional Nursing Education Competencies and Sub-Competencies of Domain 3: Population Health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none" dirty="0"/>
              <a:t>3.1 Manage population health.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3.1c Assess the priorities of the community and/or the affected clinical population.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0" u="none" dirty="0"/>
              <a:t>3.1e Apply an understanding of the public health system and its interfaces with clinical health care in addressing population health needs.</a:t>
            </a:r>
          </a:p>
          <a:p>
            <a:pPr fontAlgn="base"/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3.1f Develop an action plan to meet an identified need(s), including evaluation methods.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3.1h Describe general principles and practices for the clinical management of populations across the age continuum.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3.1i Identify ethical principles to protect the health and safety of diverse populations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 u="none" dirty="0"/>
              <a:t>3.5 Demonstrate advocacy strategies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0" u="none" dirty="0"/>
              <a:t>3.5a Articulate a need for change</a:t>
            </a:r>
          </a:p>
          <a:p>
            <a:pPr fontAlgn="base"/>
            <a:endParaRPr lang="en-US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b="1" u="none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66009A-EE86-4304-96C5-A8F4A5B2D37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8122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/>
              <a:t>Mapping the Population Health Project to Entry-Level Professional Nursing Education Competencies and Sub-Competencies of Domain 3: Population Health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none" dirty="0"/>
              <a:t>3.1 Manage population health.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0" u="none" dirty="0"/>
              <a:t>3.1h Describe general principles and practices the clinical management of populations across the age continuum.</a:t>
            </a:r>
          </a:p>
          <a:p>
            <a:pPr fontAlgn="base"/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3.1f Develop an action plan to meet an identified need(s), including evaluation methods.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3.3b Prioritize patient-focused and/or community action plans that are safe, effective, and efficient in the context of available resources.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66009A-EE86-4304-96C5-A8F4A5B2D37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0197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/>
              <a:t>Mapping the Population Health Project to Entry-Level Professional Nursing Education Competencies and Sub-Competencies of Domain 3: Population Health</a:t>
            </a:r>
          </a:p>
          <a:p>
            <a:r>
              <a:rPr lang="en-US" b="1" dirty="0">
                <a:ea typeface="Calibri"/>
                <a:cs typeface="Calibri"/>
              </a:rPr>
              <a:t>3.1 Manage population health.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0" dirty="0">
                <a:ea typeface="Calibri"/>
                <a:cs typeface="Calibri"/>
              </a:rPr>
              <a:t>3.1e Apply an understanding of the public health system and its interfaces with clinical health care in addressing population health needs.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0" dirty="0">
                <a:ea typeface="Calibri"/>
                <a:cs typeface="Calibri"/>
              </a:rPr>
              <a:t>3.1f Develop an action plan to meet an identified need(s), including evaluation methods.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0" dirty="0">
                <a:ea typeface="Calibri"/>
                <a:cs typeface="Calibri"/>
              </a:rPr>
              <a:t>3.1g Participate in the implementation of sociocultural and linguistically responsive interventions.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>
                <a:ea typeface="Calibri"/>
                <a:cs typeface="Calibri"/>
              </a:rPr>
              <a:t>3.2 Engage in effective partnerships.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0" dirty="0">
                <a:ea typeface="Calibri"/>
                <a:cs typeface="Calibri"/>
              </a:rPr>
              <a:t>3.2a Engage with other health professionals to address population health issues.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0" dirty="0">
                <a:ea typeface="Calibri"/>
                <a:cs typeface="Calibri"/>
              </a:rPr>
              <a:t>3.2b Demonstrate effective collaboration and mutual accountability with relevant stakeholders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>
                <a:ea typeface="Calibri"/>
                <a:cs typeface="Calibri"/>
              </a:rPr>
              <a:t>3.3 Consider the socioeconomic  impact of the delivery of health care.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0" dirty="0">
                <a:ea typeface="Calibri"/>
                <a:cs typeface="Calibri"/>
              </a:rPr>
              <a:t>3.3b Prioritize patient-focused and/or community action plans that are safe, effective, and efficient in the context of available resources.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>
                <a:ea typeface="Calibri"/>
                <a:cs typeface="Calibri"/>
              </a:rPr>
              <a:t>3.5 Demonstrate advocacy strategies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0" dirty="0">
                <a:ea typeface="Calibri"/>
                <a:cs typeface="Calibri"/>
              </a:rPr>
              <a:t>3.5b Describe the intent of the proposed change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0" dirty="0">
                <a:ea typeface="Calibri"/>
                <a:cs typeface="Calibri"/>
              </a:rPr>
              <a:t>3.5c Define stakeholders, including member of the community and/or or clinical populations, and their level of influence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0" dirty="0">
                <a:ea typeface="Calibri"/>
                <a:cs typeface="Calibri"/>
              </a:rPr>
              <a:t>3.5d Implement messaging strategies appropriate to audience and stakeholders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66009A-EE86-4304-96C5-A8F4A5B2D37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61232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/>
              <a:t>Mapping the Population Health Project to Entry-Level Professional Nursing Education Competencies and Sub-Competencies of Domain 3: Population Health</a:t>
            </a:r>
          </a:p>
          <a:p>
            <a:pPr fontAlgn="base"/>
            <a:r>
              <a:rPr lang="en-A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3.1 Manage population health.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3.1e Apply an understanding of the public health system and its interfaces with clinical health care in addressing population health needs.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3.1f Develop an action plan to meet an identified need(s), including evaluation methods.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3.1g Participate in the implementation of sociocultural and linguistically responsive interventions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3.1h Describe general principles and practices for the clinical management of populations across the age continuum.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3.1i Identify ethical principles to protect the health and safety of diverse populations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A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3.3 Consider the socioeconomic impact of the delivery of health care.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3.3a Describe access and equity implications of proposed intervention(s)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3.3b Prioritize patient-focused and/or community action plans that are safe, effective, and efficient in the context of available resources.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A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3.5 Demonstrate advocacy strategies.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3.5a Articulate a need for change.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3.5b Describe the intent of the proposed change.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3.5c Define stakeholders, including members of the community and/or clinical populations, and their level of influence.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66009A-EE86-4304-96C5-A8F4A5B2D37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77189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/>
              <a:t>Mapping the Population Health Project to Entry-Level Professional Nursing Education Competencies and Sub-Competencies of Domain 3: Population Health</a:t>
            </a:r>
          </a:p>
          <a:p>
            <a:pPr fontAlgn="base"/>
            <a:r>
              <a:rPr lang="en-A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3.1 Manage population health.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3.1f Develop an action plan to meet an identified need(s), including evaluation methods.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3.1g Participate in the implementation of sociocultural and linguistically responsive interventions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3.1i Identify ethical principles to protect the health and safety of diverse populations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A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3.2 Engage in effective partnerships.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3.2a Engage with other health professionals to address population health issues.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3.2b Demonstrate effective collaboration and mutual accountability with relevant stakeholders.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3.2c Use culturally and linguistically responsive communication strategies.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A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3.3 Consider the socioeconomic impact of the delivery of health care.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3.3a Describe access and equity implications of proposed intervention(s)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3.3b Prioritize patient-focused and/or community action plans that are safe, effective, and efficient in the context of available resources.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A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3.5 Demonstrate advocacy strategies.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dirty="0"/>
              <a:t>3.5e Evaluate the effectiveness of advocacy actions.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66009A-EE86-4304-96C5-A8F4A5B2D37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21360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/>
              <a:t>Mapping the Population Health Project to Entry-Level Professional Nursing Education Competencies and Sub-Competencies of Domain 3: Population Health</a:t>
            </a:r>
          </a:p>
          <a:p>
            <a:r>
              <a:rPr lang="en-US" b="1" dirty="0"/>
              <a:t>3.1 Manage population health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0" dirty="0"/>
              <a:t>3.1e Apply an understanding of the public health system and its interfaces with clinical health care in addressing population health needs.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66009A-EE86-4304-96C5-A8F4A5B2D379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23597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66009A-EE86-4304-96C5-A8F4A5B2D379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2361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u="sng" dirty="0">
                <a:latin typeface="Arial" panose="020B0604020202020204" pitchFamily="34" charset="0"/>
                <a:cs typeface="Arial" panose="020B0604020202020204" pitchFamily="34" charset="0"/>
              </a:rPr>
              <a:t>Mapping the Population Health Project to Entry-Level Professional Nursing Education Competencies and Sub-Competencies of Domain 3: Population Health</a:t>
            </a:r>
          </a:p>
          <a:p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3.1 Manage population health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100" b="0" dirty="0">
                <a:latin typeface="Arial" panose="020B0604020202020204" pitchFamily="34" charset="0"/>
                <a:cs typeface="Arial" panose="020B0604020202020204" pitchFamily="34" charset="0"/>
              </a:rPr>
              <a:t>3.1b Assess Population health data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100" b="0" dirty="0">
                <a:latin typeface="Arial" panose="020B0604020202020204" pitchFamily="34" charset="0"/>
                <a:cs typeface="Arial" panose="020B0604020202020204" pitchFamily="34" charset="0"/>
              </a:rPr>
              <a:t>3.2c Assess the priorities of the community and/or the affected clinical population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100" b="0" dirty="0">
                <a:latin typeface="Arial" panose="020B0604020202020204" pitchFamily="34" charset="0"/>
                <a:cs typeface="Arial" panose="020B0604020202020204" pitchFamily="34" charset="0"/>
              </a:rPr>
              <a:t>3.1 e Apply an understanding of the public health system and it interfaces with clinical health care in addressing population health needs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3.5 Demonstrate advocacy strategies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100" b="0" dirty="0">
                <a:latin typeface="Arial" panose="020B0604020202020204" pitchFamily="34" charset="0"/>
                <a:cs typeface="Arial" panose="020B0604020202020204" pitchFamily="34" charset="0"/>
              </a:rPr>
              <a:t>3.5a Articulate a need for change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100" b="0" dirty="0">
                <a:latin typeface="Arial" panose="020B0604020202020204" pitchFamily="34" charset="0"/>
                <a:cs typeface="Arial" panose="020B0604020202020204" pitchFamily="34" charset="0"/>
              </a:rPr>
              <a:t>3.5b Describe the intent of the proposed change</a:t>
            </a: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endParaRPr lang="en-US" sz="1100" b="1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fontAlgn="base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b="1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02A7F8-3823-449F-9171-22659A33C430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3297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/>
              <a:t>Mapping the Population Health Project to Entry-Level Professional Nursing Education Competencies and Sub-Competencies of Domain 3: Population Health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none" dirty="0"/>
              <a:t>3.1 Manage population health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0" u="none" dirty="0"/>
              <a:t>3.1b Assess population health data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0" u="none" dirty="0"/>
              <a:t>3.1d Compare and contrast local, regional, national, and global  benchmarks to identify health patterns across populations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 u="none" dirty="0"/>
              <a:t>3.5 Demonstrate advocacy strategies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0" u="none" dirty="0"/>
              <a:t>3.5c Define stakeholders, including members of the community and/or clinical populations, and their level of influence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66009A-EE86-4304-96C5-A8F4A5B2D37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4157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/>
              <a:t>Mapping the Population Health Project to Entry-Level Professional Nursing Education Competencies and Sub-Competencies of Domain 3: Population Health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none" dirty="0"/>
              <a:t>3.1 Manage population health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0" i="0" u="none" dirty="0"/>
              <a:t>3.1e Apply an understanding of the public health system and its interfaces with clinical health care in addressing population health needs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 u="none" dirty="0"/>
              <a:t>3.2 Engage in effective partnerships.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0" u="none" dirty="0"/>
              <a:t>3.2a Engage with other health professionals to address population health issues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66009A-EE86-4304-96C5-A8F4A5B2D37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7559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en-A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3.1 Manage population health.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3.1a Define a target population including its functional and problem-solving capabilities (anywhere in the continuum of care)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3.1b Assess population health data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3.1c Assess the priorities of the community and/or the affected clinical population.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3.1d Compare and contrast local, regional, national, and global benchmarks to identify health patterns across populations.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3.1e Apply an understanding of the public health system and its interfaces with clinical health care in addressing population health needs.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66009A-EE86-4304-96C5-A8F4A5B2D37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5080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/>
              <a:t>Mapping the Population Health Project to Entry-Level Professional Nursing Education Competencies and Sub-Competencies of Domain 3: Population Health</a:t>
            </a:r>
          </a:p>
          <a:p>
            <a:r>
              <a:rPr lang="en-US" b="1" dirty="0"/>
              <a:t>3.1 Manage population health</a:t>
            </a:r>
          </a:p>
          <a:p>
            <a:pPr fontAlgn="base"/>
            <a:r>
              <a:rPr lang="en-AU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3.1b Assess population health data</a:t>
            </a:r>
            <a:endParaRPr lang="en-US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66009A-EE86-4304-96C5-A8F4A5B2D37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7052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/>
              <a:t>Mapping the Population Health Project to Entry-Level Professional Nursing Education Competencies and Sub-Competencies of Domain 3: Population Health</a:t>
            </a:r>
          </a:p>
          <a:p>
            <a:r>
              <a:rPr lang="en-US" b="1" dirty="0"/>
              <a:t>3.1 Manage population health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0" dirty="0"/>
              <a:t>3.1d Compare and contrast local, regional, national, and global benchmarks to identify health patterns across populations</a:t>
            </a:r>
          </a:p>
          <a:p>
            <a:pPr fontAlgn="base"/>
            <a:r>
              <a:rPr lang="en-AU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3.1b Assess population health data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3.1c Assess the priorities of the community and/or the affected clinical population</a:t>
            </a:r>
          </a:p>
          <a:p>
            <a:pPr fontAlgn="base"/>
            <a:endParaRPr lang="en-US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66009A-EE86-4304-96C5-A8F4A5B2D37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6036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/>
              <a:t>Mapping the Population Health Project to Entry-Level Professional Nursing Education Competencies and Sub-Competencies of Domain 3: Population Health</a:t>
            </a:r>
          </a:p>
          <a:p>
            <a:r>
              <a:rPr lang="en-US" b="0" dirty="0"/>
              <a:t>3.1 Manage population health</a:t>
            </a:r>
          </a:p>
          <a:p>
            <a:pPr fontAlgn="base"/>
            <a:r>
              <a:rPr lang="en-AU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3.1b Assess population health data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0" dirty="0"/>
              <a:t>3.1d Compare and contrast local, regional, national, and global benchmarks to identify health patterns across populations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66009A-EE86-4304-96C5-A8F4A5B2D37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427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 rot="19424159">
            <a:off x="3905427" y="2709017"/>
            <a:ext cx="325121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>
                    <a:lumMod val="85000"/>
                  </a:schemeClr>
                </a:solidFill>
              </a:rPr>
              <a:t>Sample</a:t>
            </a:r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"/>
          <p:cNvSpPr txBox="1">
            <a:spLocks noGrp="1"/>
          </p:cNvSpPr>
          <p:nvPr>
            <p:ph type="title"/>
          </p:nvPr>
        </p:nvSpPr>
        <p:spPr>
          <a:xfrm>
            <a:off x="1738400" y="798100"/>
            <a:ext cx="9374000" cy="133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"/>
          <p:cNvSpPr txBox="1">
            <a:spLocks noGrp="1"/>
          </p:cNvSpPr>
          <p:nvPr>
            <p:ph type="body" idx="1"/>
          </p:nvPr>
        </p:nvSpPr>
        <p:spPr>
          <a:xfrm>
            <a:off x="1738400" y="2653400"/>
            <a:ext cx="9374000" cy="338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1219170" lvl="1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828754" lvl="2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2438339" lvl="3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3047924" lvl="4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3657509" lvl="5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4267093" lvl="6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4876678" lvl="7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5486263" lvl="8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0" name="Google Shape;90;p4"/>
          <p:cNvSpPr txBox="1">
            <a:spLocks noGrp="1"/>
          </p:cNvSpPr>
          <p:nvPr>
            <p:ph type="sldNum" idx="12"/>
          </p:nvPr>
        </p:nvSpPr>
        <p:spPr>
          <a:xfrm>
            <a:off x="11268061" y="6315968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13190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Block Arc 19">
            <a:extLst>
              <a:ext uri="{FF2B5EF4-FFF2-40B4-BE49-F238E27FC236}">
                <a16:creationId xmlns:a16="http://schemas.microsoft.com/office/drawing/2014/main" id="{CCBCC895-C2E3-D8CA-E7EF-D076A7FD5902}"/>
              </a:ext>
            </a:extLst>
          </p:cNvPr>
          <p:cNvSpPr/>
          <p:nvPr/>
        </p:nvSpPr>
        <p:spPr>
          <a:xfrm rot="5400000">
            <a:off x="-688556" y="-275427"/>
            <a:ext cx="1377107" cy="1927952"/>
          </a:xfrm>
          <a:prstGeom prst="blockArc">
            <a:avLst/>
          </a:prstGeom>
          <a:solidFill>
            <a:srgbClr val="FAEEE6"/>
          </a:solidFill>
          <a:ln>
            <a:solidFill>
              <a:srgbClr val="FAEE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Block Arc 20">
            <a:extLst>
              <a:ext uri="{FF2B5EF4-FFF2-40B4-BE49-F238E27FC236}">
                <a16:creationId xmlns:a16="http://schemas.microsoft.com/office/drawing/2014/main" id="{8B45BCDA-59E3-D341-8E03-B7E908410DC5}"/>
              </a:ext>
            </a:extLst>
          </p:cNvPr>
          <p:cNvSpPr/>
          <p:nvPr/>
        </p:nvSpPr>
        <p:spPr>
          <a:xfrm rot="5400000">
            <a:off x="-688555" y="1101681"/>
            <a:ext cx="1377107" cy="1927952"/>
          </a:xfrm>
          <a:prstGeom prst="blockArc">
            <a:avLst/>
          </a:prstGeom>
          <a:solidFill>
            <a:srgbClr val="FAEEE6"/>
          </a:solidFill>
          <a:ln>
            <a:solidFill>
              <a:srgbClr val="FAEE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Block Arc 21">
            <a:extLst>
              <a:ext uri="{FF2B5EF4-FFF2-40B4-BE49-F238E27FC236}">
                <a16:creationId xmlns:a16="http://schemas.microsoft.com/office/drawing/2014/main" id="{D9044C0C-08E8-4A3F-5C51-10D34095979C}"/>
              </a:ext>
            </a:extLst>
          </p:cNvPr>
          <p:cNvSpPr/>
          <p:nvPr/>
        </p:nvSpPr>
        <p:spPr>
          <a:xfrm rot="5400000">
            <a:off x="-688555" y="2478790"/>
            <a:ext cx="1377107" cy="1927952"/>
          </a:xfrm>
          <a:prstGeom prst="blockArc">
            <a:avLst/>
          </a:prstGeom>
          <a:solidFill>
            <a:srgbClr val="FAEEE6"/>
          </a:solidFill>
          <a:ln>
            <a:solidFill>
              <a:srgbClr val="FAEE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Block Arc 22">
            <a:extLst>
              <a:ext uri="{FF2B5EF4-FFF2-40B4-BE49-F238E27FC236}">
                <a16:creationId xmlns:a16="http://schemas.microsoft.com/office/drawing/2014/main" id="{15697E3B-260E-A775-1310-BC65FCE76847}"/>
              </a:ext>
            </a:extLst>
          </p:cNvPr>
          <p:cNvSpPr/>
          <p:nvPr/>
        </p:nvSpPr>
        <p:spPr>
          <a:xfrm rot="5400000">
            <a:off x="-688556" y="3855898"/>
            <a:ext cx="1377107" cy="1927952"/>
          </a:xfrm>
          <a:prstGeom prst="blockArc">
            <a:avLst/>
          </a:prstGeom>
          <a:solidFill>
            <a:srgbClr val="FAEEE6"/>
          </a:solidFill>
          <a:ln>
            <a:solidFill>
              <a:srgbClr val="FAEE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Block Arc 23">
            <a:extLst>
              <a:ext uri="{FF2B5EF4-FFF2-40B4-BE49-F238E27FC236}">
                <a16:creationId xmlns:a16="http://schemas.microsoft.com/office/drawing/2014/main" id="{6F8BEED9-F8D0-06ED-5D49-9A9456E31304}"/>
              </a:ext>
            </a:extLst>
          </p:cNvPr>
          <p:cNvSpPr/>
          <p:nvPr/>
        </p:nvSpPr>
        <p:spPr>
          <a:xfrm rot="5400000">
            <a:off x="-688555" y="5205464"/>
            <a:ext cx="1377107" cy="1927952"/>
          </a:xfrm>
          <a:prstGeom prst="blockArc">
            <a:avLst/>
          </a:prstGeom>
          <a:solidFill>
            <a:srgbClr val="FAEEE6"/>
          </a:solidFill>
          <a:ln>
            <a:solidFill>
              <a:srgbClr val="FAEE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524000" y="2432274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AN EXEMPLAR TEMPLATE OF A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COMMUNITY HEALTH ASSESSMENT 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POWERPOINT PRESENTATION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524000" y="4513678"/>
            <a:ext cx="9144000" cy="1655762"/>
          </a:xfrm>
        </p:spPr>
        <p:txBody>
          <a:bodyPr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AACN Essential Competencies and Sub-competencies</a:t>
            </a:r>
          </a:p>
        </p:txBody>
      </p:sp>
    </p:spTree>
    <p:extLst>
      <p:ext uri="{BB962C8B-B14F-4D97-AF65-F5344CB8AC3E}">
        <p14:creationId xmlns:p14="http://schemas.microsoft.com/office/powerpoint/2010/main" val="6428699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1E7C3-D807-4C7D-AB0E-DE2A41B0B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ETHNICITY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FBBEC4-C29F-415E-8D68-A814B3EF8643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D1885A"/>
          </a:solidFill>
        </p:spPr>
        <p:txBody>
          <a:bodyPr/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Include a brief description of the </a:t>
            </a:r>
            <a:r>
              <a:rPr lang="en-US" sz="3600" b="1" u="sng" dirty="0">
                <a:latin typeface="Arial" panose="020B0604020202020204" pitchFamily="34" charset="0"/>
                <a:cs typeface="Arial" panose="020B0604020202020204" pitchFamily="34" charset="0"/>
              </a:rPr>
              <a:t>Ethnicity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Include picture(s).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Include data, if available.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7251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B88AF-0996-42DB-848D-31D0E4A43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VALUES AND BELIEFS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429E61-B487-44BE-A692-6F7BF43C1888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Include a brief description of the </a:t>
            </a:r>
            <a:r>
              <a:rPr lang="en-US" sz="3600" b="1" u="sng" dirty="0">
                <a:latin typeface="Arial" panose="020B0604020202020204" pitchFamily="34" charset="0"/>
                <a:cs typeface="Arial" panose="020B0604020202020204" pitchFamily="34" charset="0"/>
              </a:rPr>
              <a:t>Values and Beliefs.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Include picture(s).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Include data, if available.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5203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B68ED-40EC-48CB-BCE7-AC6BEB8DD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PHYSICAL ENVIRONMENT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E79C7D-A199-461F-A680-E783AE861309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Include a brief description of the </a:t>
            </a:r>
            <a:r>
              <a:rPr lang="en-US" sz="3600" b="1" u="sng" dirty="0">
                <a:latin typeface="Arial" panose="020B0604020202020204" pitchFamily="34" charset="0"/>
                <a:cs typeface="Arial" panose="020B0604020202020204" pitchFamily="34" charset="0"/>
              </a:rPr>
              <a:t>Physical Environment.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Include picture(s).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Include data, if available.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3544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1B5AC-BC69-43D2-8EE9-87CCB0C41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HEALTH AND SOCIAL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BCC90-2B3A-4C7C-A39F-2C370E88423D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Include a brief description of the </a:t>
            </a:r>
            <a:r>
              <a:rPr lang="en-US" sz="3600" b="1" u="sng" dirty="0">
                <a:latin typeface="Arial" panose="020B0604020202020204" pitchFamily="34" charset="0"/>
                <a:cs typeface="Arial" panose="020B0604020202020204" pitchFamily="34" charset="0"/>
              </a:rPr>
              <a:t>Health and Social Services.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Include picture(s).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Include data, if available.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85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72F11-0E17-4E44-96C3-4125FC364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ECONOMICS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9443C5-76B2-478E-B165-C49C90836B3E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Include a brief description of the </a:t>
            </a:r>
            <a:r>
              <a:rPr lang="en-US" sz="3600" b="1" u="sng" dirty="0">
                <a:latin typeface="Arial" panose="020B0604020202020204" pitchFamily="34" charset="0"/>
                <a:cs typeface="Arial" panose="020B0604020202020204" pitchFamily="34" charset="0"/>
              </a:rPr>
              <a:t>Economics.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Include picture(s).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Include data, if available.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2772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8AAD3-92EB-4DB9-913F-ACA86EFD2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TRANSPORTATION AND SAFETY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7CC8E5-05C3-4FFD-89EE-469D51787DB5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Include a brief description of the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Transportation and Safety.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Include picture(s).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Include data, if available.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8055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525BF-6894-425C-BA19-A3B59F897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GOVERNMENT AND POLITICS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7C8C6-BDF8-466C-A6C5-0AC47FDD0053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/>
          </a:solidFill>
        </p:spPr>
        <p:txBody>
          <a:bodyPr/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Include a brief description of the </a:t>
            </a:r>
            <a:r>
              <a:rPr lang="en-US" sz="3600" b="1" u="sng" dirty="0">
                <a:latin typeface="Arial" panose="020B0604020202020204" pitchFamily="34" charset="0"/>
                <a:cs typeface="Arial" panose="020B0604020202020204" pitchFamily="34" charset="0"/>
              </a:rPr>
              <a:t>Government and Politics.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Include picture(s).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Include data, if available.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0143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D5C23-F684-450F-ABE9-3DDF2214B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41F96-5378-47CC-A6B2-FBBBEFEB1503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Include a brief description of the </a:t>
            </a:r>
            <a:r>
              <a:rPr lang="en-US" sz="3600" b="1" u="sng" dirty="0">
                <a:latin typeface="Arial" panose="020B0604020202020204" pitchFamily="34" charset="0"/>
                <a:cs typeface="Arial" panose="020B0604020202020204" pitchFamily="34" charset="0"/>
              </a:rPr>
              <a:t>Communication.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Include picture(s).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Include data, if available.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7065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3066E-C3A0-41E4-A3A0-A8B4082F0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EDUCATION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6ED8ED-BF18-4A48-9CCD-CD17F3FA0AE0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3"/>
          </a:solidFill>
        </p:spPr>
        <p:txBody>
          <a:bodyPr/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Include a brief description of the </a:t>
            </a:r>
            <a:r>
              <a:rPr lang="en-US" sz="3600" b="1" u="sng" dirty="0">
                <a:latin typeface="Arial" panose="020B0604020202020204" pitchFamily="34" charset="0"/>
                <a:cs typeface="Arial" panose="020B0604020202020204" pitchFamily="34" charset="0"/>
              </a:rPr>
              <a:t>education.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Include picture(s).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Include data, if available.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1446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001B8-EC4B-495C-9D52-24431D058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RECREATION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E50AA-8EBC-4D99-B69E-FBC8090D8394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Include a brief description of the </a:t>
            </a:r>
            <a:r>
              <a:rPr lang="en-US" sz="3600" b="1" u="sng" dirty="0">
                <a:latin typeface="Arial" panose="020B0604020202020204" pitchFamily="34" charset="0"/>
                <a:cs typeface="Arial" panose="020B0604020202020204" pitchFamily="34" charset="0"/>
              </a:rPr>
              <a:t>Recreation.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Include picture(s).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Include data, if available.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321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>
            <a:extLst>
              <a:ext uri="{FF2B5EF4-FFF2-40B4-BE49-F238E27FC236}">
                <a16:creationId xmlns:a16="http://schemas.microsoft.com/office/drawing/2014/main" id="{D0A4F96F-CF6B-C4F6-5D11-08E15D22E112}"/>
              </a:ext>
            </a:extLst>
          </p:cNvPr>
          <p:cNvSpPr txBox="1"/>
          <p:nvPr/>
        </p:nvSpPr>
        <p:spPr>
          <a:xfrm>
            <a:off x="2745441" y="1349202"/>
            <a:ext cx="6701117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Title of the Community Health Assessed</a:t>
            </a:r>
          </a:p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(Include a Picture)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9F8539C-6E83-FFD1-8B37-E5924CCDB20C}"/>
              </a:ext>
            </a:extLst>
          </p:cNvPr>
          <p:cNvSpPr txBox="1"/>
          <p:nvPr/>
        </p:nvSpPr>
        <p:spPr>
          <a:xfrm>
            <a:off x="2108970" y="4585468"/>
            <a:ext cx="7974060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 i="1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Nursing Students:</a:t>
            </a:r>
            <a:endParaRPr lang="en-US" dirty="0"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  <a:p>
            <a:pPr algn="ctr"/>
            <a:r>
              <a:rPr lang="en-US" b="1" i="1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Instructor:</a:t>
            </a:r>
            <a:endParaRPr lang="en-US" dirty="0"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  <a:p>
            <a:pPr algn="ctr"/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College/School Name:</a:t>
            </a:r>
          </a:p>
        </p:txBody>
      </p:sp>
    </p:spTree>
    <p:extLst>
      <p:ext uri="{BB962C8B-B14F-4D97-AF65-F5344CB8AC3E}">
        <p14:creationId xmlns:p14="http://schemas.microsoft.com/office/powerpoint/2010/main" val="20932242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78414-32CA-42A9-942F-6C296EB7C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COMMUNITY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93B91-3EB8-4213-9C6D-050145079EBC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Describe the community problem identified from the assessment data.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469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BE66C-331F-4E0B-857D-C3F6EBB3A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COMMUNITY NURSING DIAGNOSIS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B621B9-E173-45F5-98DA-8CA46B730D89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Write down your chosen Community Nursing Diagnoses (Choose one).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community nursing diagnosis should be written for each selected priority and include these four parts:</a:t>
            </a:r>
          </a:p>
          <a:p>
            <a:pPr lvl="1"/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Risk of: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Identifies a specific problem or health risk faced by the community.</a:t>
            </a:r>
          </a:p>
          <a:p>
            <a:pPr lvl="1"/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Among: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Identifies the specific community aggregate with whom the nurse will be working in relation to the identified problem or risk.</a:t>
            </a:r>
          </a:p>
          <a:p>
            <a:pPr lvl="1"/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Related to: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Describes characteristics of the community.</a:t>
            </a:r>
          </a:p>
          <a:p>
            <a:pPr lvl="1"/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Evidenced by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Describes the evidence to support the diagnosis.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8280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3D311-A543-4788-A4D3-005DA2AE2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PUBLIC HEALTH INTERVENTIONS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CF30E-E241-493C-94C2-6ADF1670B424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Describe the public health intervention wheel.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Include a picture diagram of the wheel.</a:t>
            </a:r>
          </a:p>
        </p:txBody>
      </p:sp>
    </p:spTree>
    <p:extLst>
      <p:ext uri="{BB962C8B-B14F-4D97-AF65-F5344CB8AC3E}">
        <p14:creationId xmlns:p14="http://schemas.microsoft.com/office/powerpoint/2010/main" val="15154065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9D7E8-CB4F-4E60-9DA3-6152BF317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PROPOSED PUBLIC HEALTH INTERVENTIONS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7DAA64-E360-47FB-8698-7E9609708423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Describe your proposed public health interventions from the intervention wheel.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e.g., teaching, community outreach, etc.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Identify the level of practice: individual, family, community or systems.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Identify level of prevention.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1976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8DEAB-83E0-4A52-A0C5-49FA75A57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LIST THE COMPLETED PUBLIC  HEALTH INTERVENTIONS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071BB-89E3-492F-A5AF-61E9A80D803E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Describe your completed public health interventions from the intervention wheel.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e.g., teaching, community outreach, health screening, contact tracing, etc.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Identify the level of practice: individual, family, community or systems.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Identify level of prevention.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9296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E980E-35DC-47D9-85B8-E54ED2F2F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EVALUATION OF INTERVENTIONS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CE6142-7F54-468E-BCDA-FDD0E1F3B8BB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Describe the evaluation plan for the proposed interventions.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Describe the actual evaluation on the completed interventions 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Include Quantitative and Qualitative feedback data (if available).</a:t>
            </a:r>
          </a:p>
        </p:txBody>
      </p:sp>
    </p:spTree>
    <p:extLst>
      <p:ext uri="{BB962C8B-B14F-4D97-AF65-F5344CB8AC3E}">
        <p14:creationId xmlns:p14="http://schemas.microsoft.com/office/powerpoint/2010/main" val="31460433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D7140-408A-4A70-BE8C-365966282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GROUP REFLECTION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D70254-FCBC-4095-B946-A2A083D50F95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Write a brief reflection on the overall clinical experience.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Use quotes from the students.</a:t>
            </a:r>
          </a:p>
        </p:txBody>
      </p:sp>
    </p:spTree>
    <p:extLst>
      <p:ext uri="{BB962C8B-B14F-4D97-AF65-F5344CB8AC3E}">
        <p14:creationId xmlns:p14="http://schemas.microsoft.com/office/powerpoint/2010/main" val="10331654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A56BA-2294-401F-8645-9CB9EEFEF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256215-DF43-462E-99B1-44DA43EC203A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Include the reference list.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Appropriately format the list as per college/school formatting style (e.g., APA style).</a:t>
            </a:r>
          </a:p>
        </p:txBody>
      </p:sp>
    </p:spTree>
    <p:extLst>
      <p:ext uri="{BB962C8B-B14F-4D97-AF65-F5344CB8AC3E}">
        <p14:creationId xmlns:p14="http://schemas.microsoft.com/office/powerpoint/2010/main" val="25652210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84CFF-7C36-44DA-9880-3B7CE0B15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Q &amp; A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F52615-4968-4D56-ADA9-59FEF2BCB9C2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Include a question-and-answer session.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Thank the participants (i.e., invited key stakeholders)</a:t>
            </a:r>
          </a:p>
        </p:txBody>
      </p:sp>
    </p:spTree>
    <p:extLst>
      <p:ext uri="{BB962C8B-B14F-4D97-AF65-F5344CB8AC3E}">
        <p14:creationId xmlns:p14="http://schemas.microsoft.com/office/powerpoint/2010/main" val="668438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1DEA1-C348-4159-8890-2516E0B1F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LEARNING OBJECTIVES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BCFAD4-6D4D-491D-B783-350F48A892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38400" y="1968325"/>
            <a:ext cx="9374000" cy="338880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733" dirty="0">
                <a:latin typeface="Arial" panose="020B0604020202020204" pitchFamily="34" charset="0"/>
                <a:cs typeface="Arial" panose="020B0604020202020204" pitchFamily="34" charset="0"/>
              </a:rPr>
              <a:t>At the end of the presentation, participants will:</a:t>
            </a:r>
          </a:p>
          <a:p>
            <a:pPr lvl="1"/>
            <a:r>
              <a:rPr lang="en-US" sz="3333" dirty="0">
                <a:latin typeface="Arial" panose="020B0604020202020204" pitchFamily="34" charset="0"/>
                <a:cs typeface="Arial" panose="020B0604020202020204" pitchFamily="34" charset="0"/>
              </a:rPr>
              <a:t>List the learning objectives.</a:t>
            </a:r>
          </a:p>
        </p:txBody>
      </p:sp>
    </p:spTree>
    <p:extLst>
      <p:ext uri="{BB962C8B-B14F-4D97-AF65-F5344CB8AC3E}">
        <p14:creationId xmlns:p14="http://schemas.microsoft.com/office/powerpoint/2010/main" val="3744621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4AC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7AA061AF-39D3-A1C0-313F-A254CD9A271B}"/>
              </a:ext>
            </a:extLst>
          </p:cNvPr>
          <p:cNvSpPr txBox="1"/>
          <p:nvPr/>
        </p:nvSpPr>
        <p:spPr>
          <a:xfrm>
            <a:off x="1993516" y="361758"/>
            <a:ext cx="8420482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400" dirty="0">
                <a:latin typeface="Arial" panose="020B0604020202020204" pitchFamily="34" charset="0"/>
                <a:ea typeface="DotumChe"/>
                <a:cs typeface="Arial" panose="020B0604020202020204" pitchFamily="34" charset="0"/>
              </a:rPr>
              <a:t>PURPOSE  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0D3B50A-239C-AE92-BACE-B87BAF2CD77F}"/>
              </a:ext>
            </a:extLst>
          </p:cNvPr>
          <p:cNvSpPr txBox="1"/>
          <p:nvPr/>
        </p:nvSpPr>
        <p:spPr>
          <a:xfrm>
            <a:off x="706111" y="1670241"/>
            <a:ext cx="11378462" cy="257326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Describe the purpose of the community assessment.</a:t>
            </a:r>
          </a:p>
          <a:p>
            <a:pPr marL="457200" indent="-457200">
              <a:lnSpc>
                <a:spcPct val="200000"/>
              </a:lnSpc>
              <a:buFont typeface="Wingdings"/>
              <a:buChar char="q"/>
            </a:pPr>
            <a:endParaRPr lang="en-US" sz="2400" dirty="0">
              <a:latin typeface="Biome"/>
              <a:cs typeface="Calibri"/>
            </a:endParaRPr>
          </a:p>
          <a:p>
            <a:pPr>
              <a:lnSpc>
                <a:spcPct val="200000"/>
              </a:lnSpc>
            </a:pPr>
            <a:endParaRPr lang="en-US" sz="2400" dirty="0">
              <a:latin typeface="Biome"/>
              <a:cs typeface="Calibri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9CCC5F-E0F8-B0AA-2E24-C0066179D4DD}"/>
              </a:ext>
            </a:extLst>
          </p:cNvPr>
          <p:cNvSpPr/>
          <p:nvPr/>
        </p:nvSpPr>
        <p:spPr>
          <a:xfrm flipV="1">
            <a:off x="2232120" y="1193028"/>
            <a:ext cx="7866304" cy="4618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589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497A2DC5-CD8F-AEF1-6790-102A90EF717F}"/>
              </a:ext>
            </a:extLst>
          </p:cNvPr>
          <p:cNvSpPr txBox="1"/>
          <p:nvPr/>
        </p:nvSpPr>
        <p:spPr>
          <a:xfrm>
            <a:off x="8682181" y="5110787"/>
            <a:ext cx="3278909" cy="75430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B975BF9-F5F0-B734-318F-E7BBA1D14ED8}"/>
              </a:ext>
            </a:extLst>
          </p:cNvPr>
          <p:cNvSpPr txBox="1"/>
          <p:nvPr/>
        </p:nvSpPr>
        <p:spPr>
          <a:xfrm>
            <a:off x="350046" y="2753150"/>
            <a:ext cx="311386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 dirty="0">
              <a:latin typeface="Biome"/>
              <a:ea typeface="+mn-lt"/>
              <a:cs typeface="Calibri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AA11F21-E11E-4C2F-B509-2AA031F21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2" y="421650"/>
            <a:ext cx="10515600" cy="1325563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DATA SOURCE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DA7C55-242C-4310-B6DB-8A41A38C3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982" y="1690688"/>
            <a:ext cx="10515600" cy="4351338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Describe the assessment strategies/methods used: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Windshield Survey 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Key Informant Interviews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Vital Statistics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407341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71310A00-8A40-A7CD-82CF-361EDD67C83A}"/>
              </a:ext>
            </a:extLst>
          </p:cNvPr>
          <p:cNvSpPr txBox="1"/>
          <p:nvPr/>
        </p:nvSpPr>
        <p:spPr>
          <a:xfrm>
            <a:off x="515696" y="261696"/>
            <a:ext cx="10290850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800" dirty="0">
                <a:ea typeface="+mn-lt"/>
                <a:cs typeface="+mn-lt"/>
              </a:rPr>
              <a:t>   </a:t>
            </a:r>
            <a:r>
              <a:rPr lang="en-US" sz="4800" dirty="0">
                <a:cs typeface="Calibri"/>
              </a:rPr>
              <a:t>           </a:t>
            </a:r>
            <a:endParaRPr lang="en-US" dirty="0">
              <a:cs typeface="Calibri"/>
            </a:endParaRPr>
          </a:p>
          <a:p>
            <a:r>
              <a:rPr lang="en-US" sz="4800" dirty="0">
                <a:cs typeface="Calibri"/>
              </a:rPr>
              <a:t>         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0A43215-6024-4191-B365-A6DF17787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THEORETICAL FRAMEWORK</a:t>
            </a:r>
            <a:br>
              <a:rPr lang="en-US" b="1" dirty="0">
                <a:latin typeface="Jumble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DEF351A-0E95-4D1F-97A1-281BB88B6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Describe the Theoretical Framework used in the assessment. </a:t>
            </a:r>
          </a:p>
          <a:p>
            <a:pPr>
              <a:lnSpc>
                <a:spcPct val="100000"/>
              </a:lnSpc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Example: The Community-As-A Partner Model (CAP).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037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0D6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E806991-198C-19FB-ECE1-5CBD51289A7D}"/>
              </a:ext>
            </a:extLst>
          </p:cNvPr>
          <p:cNvSpPr txBox="1"/>
          <p:nvPr/>
        </p:nvSpPr>
        <p:spPr>
          <a:xfrm>
            <a:off x="290945" y="1808788"/>
            <a:ext cx="11194473" cy="144655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In the next slides describe the Community CORE of the CAP model.</a:t>
            </a:r>
          </a:p>
        </p:txBody>
      </p:sp>
    </p:spTree>
    <p:extLst>
      <p:ext uri="{BB962C8B-B14F-4D97-AF65-F5344CB8AC3E}">
        <p14:creationId xmlns:p14="http://schemas.microsoft.com/office/powerpoint/2010/main" val="3302215241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68C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72B294C5-1E52-4B34-A686-A1760FA21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HISTORY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B8968EDA-5E7B-4A96-8CEC-C8F7E72E7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Include a brief description of the </a:t>
            </a:r>
            <a:r>
              <a:rPr lang="en-US" sz="3600" b="1" u="sng" dirty="0">
                <a:latin typeface="Arial" panose="020B0604020202020204" pitchFamily="34" charset="0"/>
                <a:cs typeface="Arial" panose="020B0604020202020204" pitchFamily="34" charset="0"/>
              </a:rPr>
              <a:t>History.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Include picture(s).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Include data, if available.</a:t>
            </a:r>
          </a:p>
        </p:txBody>
      </p:sp>
    </p:spTree>
    <p:extLst>
      <p:ext uri="{BB962C8B-B14F-4D97-AF65-F5344CB8AC3E}">
        <p14:creationId xmlns:p14="http://schemas.microsoft.com/office/powerpoint/2010/main" val="161278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A33161C-29D4-2EA9-E97C-D0D26CAD9777}"/>
              </a:ext>
            </a:extLst>
          </p:cNvPr>
          <p:cNvSpPr/>
          <p:nvPr/>
        </p:nvSpPr>
        <p:spPr>
          <a:xfrm>
            <a:off x="11011334" y="-1237"/>
            <a:ext cx="1178950" cy="6859236"/>
          </a:xfrm>
          <a:prstGeom prst="rect">
            <a:avLst/>
          </a:prstGeom>
          <a:solidFill>
            <a:srgbClr val="EBCB6C"/>
          </a:solidFill>
          <a:ln>
            <a:solidFill>
              <a:srgbClr val="EBCB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F4E441B-B7DD-46AB-9DFD-6E620915F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DEMOGRAPHICS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EA66BBA-FEF5-40D9-9BCF-0DEA867F7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Include a brief description of the </a:t>
            </a:r>
            <a:r>
              <a:rPr lang="en-US" sz="3600" b="1" u="sng" dirty="0">
                <a:latin typeface="Arial" panose="020B0604020202020204" pitchFamily="34" charset="0"/>
                <a:cs typeface="Arial" panose="020B0604020202020204" pitchFamily="34" charset="0"/>
              </a:rPr>
              <a:t>Demographics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Include picture(s).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Include data, if available.</a:t>
            </a:r>
          </a:p>
        </p:txBody>
      </p:sp>
    </p:spTree>
    <p:extLst>
      <p:ext uri="{BB962C8B-B14F-4D97-AF65-F5344CB8AC3E}">
        <p14:creationId xmlns:p14="http://schemas.microsoft.com/office/powerpoint/2010/main" val="1463782260"/>
      </p:ext>
    </p:extLst>
  </p:cSld>
  <p:clrMapOvr>
    <a:masterClrMapping/>
  </p:clrMapOvr>
  <p:transition spd="slow">
    <p:comb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36F8D0C241684CA6E50AF8E79486B5" ma:contentTypeVersion="17" ma:contentTypeDescription="Create a new document." ma:contentTypeScope="" ma:versionID="30b05a5f976a5bbe7fd2229855360056">
  <xsd:schema xmlns:xsd="http://www.w3.org/2001/XMLSchema" xmlns:xs="http://www.w3.org/2001/XMLSchema" xmlns:p="http://schemas.microsoft.com/office/2006/metadata/properties" xmlns:ns2="e7b57840-98f8-498a-bf20-9b6b26ba22b5" xmlns:ns3="a33bd1b8-cd5b-4b91-a124-6b0c2344a506" targetNamespace="http://schemas.microsoft.com/office/2006/metadata/properties" ma:root="true" ma:fieldsID="83352cc94e5123b43e4d83a3f617395b" ns2:_="" ns3:_="">
    <xsd:import namespace="e7b57840-98f8-498a-bf20-9b6b26ba22b5"/>
    <xsd:import namespace="a33bd1b8-cd5b-4b91-a124-6b0c2344a50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bjectDetectorVersions" minOccurs="0"/>
                <xsd:element ref="ns2:MediaServiceLocatio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b57840-98f8-498a-bf20-9b6b26ba22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5461658-e800-4d69-b88b-f290455a53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3bd1b8-cd5b-4b91-a124-6b0c2344a506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97fa58c5-b0ba-4dd8-9156-ae604d4e6612}" ma:internalName="TaxCatchAll" ma:showField="CatchAllData" ma:web="a33bd1b8-cd5b-4b91-a124-6b0c2344a50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33bd1b8-cd5b-4b91-a124-6b0c2344a506" xsi:nil="true"/>
    <lcf76f155ced4ddcb4097134ff3c332f xmlns="e7b57840-98f8-498a-bf20-9b6b26ba22b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7C8B0F9-AD25-41E2-BA05-E0AF0C41ADF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C2F1B9B-BEA2-4107-BC9B-064A9CA53A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b57840-98f8-498a-bf20-9b6b26ba22b5"/>
    <ds:schemaRef ds:uri="a33bd1b8-cd5b-4b91-a124-6b0c2344a5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7EDE635-19A1-48FD-9EA4-42EA8A78F1BD}">
  <ds:schemaRefs>
    <ds:schemaRef ds:uri="http://schemas.microsoft.com/office/infopath/2007/PartnerControls"/>
    <ds:schemaRef ds:uri="a33bd1b8-cd5b-4b91-a124-6b0c2344a50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e7b57840-98f8-498a-bf20-9b6b26ba22b5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6620</TotalTime>
  <Words>2875</Words>
  <Application>Microsoft Office PowerPoint</Application>
  <PresentationFormat>Widescreen</PresentationFormat>
  <Paragraphs>322</Paragraphs>
  <Slides>28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Biome</vt:lpstr>
      <vt:lpstr>Calibri</vt:lpstr>
      <vt:lpstr>Calibri Light</vt:lpstr>
      <vt:lpstr>Jumble</vt:lpstr>
      <vt:lpstr>Wingdings</vt:lpstr>
      <vt:lpstr>office theme</vt:lpstr>
      <vt:lpstr>AN EXEMPLAR TEMPLATE OF A COMMUNITY HEALTH ASSESSMENT  POWERPOINT PRESENTATION</vt:lpstr>
      <vt:lpstr>PowerPoint Presentation</vt:lpstr>
      <vt:lpstr>LEARNING OBJECTIVES</vt:lpstr>
      <vt:lpstr>PowerPoint Presentation</vt:lpstr>
      <vt:lpstr>DATA SOURCE</vt:lpstr>
      <vt:lpstr>THEORETICAL FRAMEWORK </vt:lpstr>
      <vt:lpstr>PowerPoint Presentation</vt:lpstr>
      <vt:lpstr>HISTORY</vt:lpstr>
      <vt:lpstr>DEMOGRAPHICS</vt:lpstr>
      <vt:lpstr>ETHNICITY</vt:lpstr>
      <vt:lpstr>VALUES AND BELIEFS</vt:lpstr>
      <vt:lpstr>PHYSICAL ENVIRONMENT</vt:lpstr>
      <vt:lpstr>HEALTH AND SOCIAL SERVICES</vt:lpstr>
      <vt:lpstr>ECONOMICS</vt:lpstr>
      <vt:lpstr>TRANSPORTATION AND SAFETY</vt:lpstr>
      <vt:lpstr>GOVERNMENT AND POLITICS</vt:lpstr>
      <vt:lpstr>COMMUNICATION</vt:lpstr>
      <vt:lpstr>EDUCATION</vt:lpstr>
      <vt:lpstr>RECREATION</vt:lpstr>
      <vt:lpstr>COMMUNITY PROBLEM</vt:lpstr>
      <vt:lpstr>COMMUNITY NURSING DIAGNOSIS</vt:lpstr>
      <vt:lpstr>PUBLIC HEALTH INTERVENTIONS</vt:lpstr>
      <vt:lpstr>PROPOSED PUBLIC HEALTH INTERVENTIONS</vt:lpstr>
      <vt:lpstr>LIST THE COMPLETED PUBLIC  HEALTH INTERVENTIONS</vt:lpstr>
      <vt:lpstr>EVALUATION OF INTERVENTIONS</vt:lpstr>
      <vt:lpstr>GROUP REFLECTION</vt:lpstr>
      <vt:lpstr>REFERENCES</vt:lpstr>
      <vt:lpstr>Q &amp; A SESSION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Marlene Stuber</dc:creator>
  <cp:lastModifiedBy>Cassandra Godzik</cp:lastModifiedBy>
  <cp:revision>40</cp:revision>
  <dcterms:created xsi:type="dcterms:W3CDTF">2023-02-07T19:48:46Z</dcterms:created>
  <dcterms:modified xsi:type="dcterms:W3CDTF">2024-09-28T21:31:29Z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0x0101000136F8D0C241684CA6E50AF8E79486B5</vt:lpwstr>
  </property>
  <property fmtid="{D5CDD505-2E9C-101B-9397-08002B2CF9AE}" pid="3" name="MediaServiceImageTags">
    <vt:lpwstr/>
  </property>
</Properties>
</file>