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6" r:id="rId5"/>
    <p:sldId id="259" r:id="rId6"/>
    <p:sldId id="260" r:id="rId7"/>
    <p:sldId id="261" r:id="rId8"/>
    <p:sldId id="257" r:id="rId9"/>
    <p:sldId id="262" r:id="rId10"/>
    <p:sldId id="263" r:id="rId11"/>
    <p:sldId id="2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5226" autoAdjust="0"/>
  </p:normalViewPr>
  <p:slideViewPr>
    <p:cSldViewPr snapToGrid="0">
      <p:cViewPr varScale="1">
        <p:scale>
          <a:sx n="86" d="100"/>
          <a:sy n="86" d="100"/>
        </p:scale>
        <p:origin x="10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Godzik" userId="ae3e188e-244a-4c5f-910d-6c8d677ecd5a" providerId="ADAL" clId="{53099093-A037-4613-A8D1-181D8A1F1F28}"/>
    <pc:docChg chg="modSld">
      <pc:chgData name="Cassandra Godzik" userId="ae3e188e-244a-4c5f-910d-6c8d677ecd5a" providerId="ADAL" clId="{53099093-A037-4613-A8D1-181D8A1F1F28}" dt="2024-08-27T20:51:03.537" v="4" actId="20577"/>
      <pc:docMkLst>
        <pc:docMk/>
      </pc:docMkLst>
      <pc:sldChg chg="modSp mod">
        <pc:chgData name="Cassandra Godzik" userId="ae3e188e-244a-4c5f-910d-6c8d677ecd5a" providerId="ADAL" clId="{53099093-A037-4613-A8D1-181D8A1F1F28}" dt="2024-08-27T20:51:03.537" v="4" actId="20577"/>
        <pc:sldMkLst>
          <pc:docMk/>
          <pc:sldMk cId="1858309929" sldId="256"/>
        </pc:sldMkLst>
        <pc:spChg chg="mod">
          <ac:chgData name="Cassandra Godzik" userId="ae3e188e-244a-4c5f-910d-6c8d677ecd5a" providerId="ADAL" clId="{53099093-A037-4613-A8D1-181D8A1F1F28}" dt="2024-08-27T20:51:03.537" v="4" actId="20577"/>
          <ac:spMkLst>
            <pc:docMk/>
            <pc:sldMk cId="1858309929" sldId="256"/>
            <ac:spMk id="3" creationId="{F19B3F3B-E800-98C0-F0D6-29985D56C9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CFCE5-1D33-4833-A271-DF1EF7B2E7A8}"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038A3-E09C-406A-9FB9-A40551135B35}" type="slidenum">
              <a:rPr lang="en-US" smtClean="0"/>
              <a:t>‹#›</a:t>
            </a:fld>
            <a:endParaRPr lang="en-US"/>
          </a:p>
        </p:txBody>
      </p:sp>
    </p:spTree>
    <p:extLst>
      <p:ext uri="{BB962C8B-B14F-4D97-AF65-F5344CB8AC3E}">
        <p14:creationId xmlns:p14="http://schemas.microsoft.com/office/powerpoint/2010/main" val="390814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4038A3-E09C-406A-9FB9-A40551135B35}" type="slidenum">
              <a:rPr lang="en-US" smtClean="0"/>
              <a:t>1</a:t>
            </a:fld>
            <a:endParaRPr lang="en-US"/>
          </a:p>
        </p:txBody>
      </p:sp>
    </p:spTree>
    <p:extLst>
      <p:ext uri="{BB962C8B-B14F-4D97-AF65-F5344CB8AC3E}">
        <p14:creationId xmlns:p14="http://schemas.microsoft.com/office/powerpoint/2010/main" val="2134153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847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0506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51492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94879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566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8379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981786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16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72595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11088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8/27/2024</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4255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8/27/2024</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086099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hyperlink" Target="https://courses.lumenlearning.com/englishcomp1/chapter/cause-and-effect/"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flickr.com/photos/black_samvara/6778642913/" TargetMode="External"/><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A7E347D-B32A-4759-B7FF-FD25A9AEE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141"/>
            <a:ext cx="12188952" cy="6875141"/>
          </a:xfrm>
          <a:custGeom>
            <a:avLst/>
            <a:gdLst>
              <a:gd name="connsiteX0" fmla="*/ 1488154 w 12188952"/>
              <a:gd name="connsiteY0" fmla="*/ 3508108 h 6875141"/>
              <a:gd name="connsiteX1" fmla="*/ 1292116 w 12188952"/>
              <a:gd name="connsiteY1" fmla="*/ 3704145 h 6875141"/>
              <a:gd name="connsiteX2" fmla="*/ 1488154 w 12188952"/>
              <a:gd name="connsiteY2" fmla="*/ 3900182 h 6875141"/>
              <a:gd name="connsiteX3" fmla="*/ 1684192 w 12188952"/>
              <a:gd name="connsiteY3" fmla="*/ 3704145 h 6875141"/>
              <a:gd name="connsiteX4" fmla="*/ 1488154 w 12188952"/>
              <a:gd name="connsiteY4" fmla="*/ 3508108 h 6875141"/>
              <a:gd name="connsiteX5" fmla="*/ 12188951 w 12188952"/>
              <a:gd name="connsiteY5" fmla="*/ 3213837 h 6875141"/>
              <a:gd name="connsiteX6" fmla="*/ 11900948 w 12188952"/>
              <a:gd name="connsiteY6" fmla="*/ 3213837 h 6875141"/>
              <a:gd name="connsiteX7" fmla="*/ 10063117 w 12188952"/>
              <a:gd name="connsiteY7" fmla="*/ 5051668 h 6875141"/>
              <a:gd name="connsiteX8" fmla="*/ 10063117 w 12188952"/>
              <a:gd name="connsiteY8" fmla="*/ 6875141 h 6875141"/>
              <a:gd name="connsiteX9" fmla="*/ 12073153 w 12188952"/>
              <a:gd name="connsiteY9" fmla="*/ 6875141 h 6875141"/>
              <a:gd name="connsiteX10" fmla="*/ 12083467 w 12188952"/>
              <a:gd name="connsiteY10" fmla="*/ 6874620 h 6875141"/>
              <a:gd name="connsiteX11" fmla="*/ 12188951 w 12188952"/>
              <a:gd name="connsiteY11" fmla="*/ 6858522 h 6875141"/>
              <a:gd name="connsiteX12" fmla="*/ 12188951 w 12188952"/>
              <a:gd name="connsiteY12" fmla="*/ 6280730 h 6875141"/>
              <a:gd name="connsiteX13" fmla="*/ 12188952 w 12188952"/>
              <a:gd name="connsiteY13" fmla="*/ 6280729 h 6875141"/>
              <a:gd name="connsiteX14" fmla="*/ 12188952 w 12188952"/>
              <a:gd name="connsiteY14" fmla="*/ 3832194 h 6875141"/>
              <a:gd name="connsiteX15" fmla="*/ 12188951 w 12188952"/>
              <a:gd name="connsiteY15" fmla="*/ 3832194 h 6875141"/>
              <a:gd name="connsiteX16" fmla="*/ 0 w 12188952"/>
              <a:gd name="connsiteY16" fmla="*/ 2798382 h 6875141"/>
              <a:gd name="connsiteX17" fmla="*/ 0 w 12188952"/>
              <a:gd name="connsiteY17" fmla="*/ 4217834 h 6875141"/>
              <a:gd name="connsiteX18" fmla="*/ 10291 w 12188952"/>
              <a:gd name="connsiteY18" fmla="*/ 4210345 h 6875141"/>
              <a:gd name="connsiteX19" fmla="*/ 460407 w 12188952"/>
              <a:gd name="connsiteY19" fmla="*/ 3508108 h 6875141"/>
              <a:gd name="connsiteX20" fmla="*/ 10291 w 12188952"/>
              <a:gd name="connsiteY20" fmla="*/ 2805871 h 6875141"/>
              <a:gd name="connsiteX21" fmla="*/ 11563230 w 12188952"/>
              <a:gd name="connsiteY21" fmla="*/ 603215 h 6875141"/>
              <a:gd name="connsiteX22" fmla="*/ 11381044 w 12188952"/>
              <a:gd name="connsiteY22" fmla="*/ 620944 h 6875141"/>
              <a:gd name="connsiteX23" fmla="*/ 11546600 w 12188952"/>
              <a:gd name="connsiteY23" fmla="*/ 1418331 h 6875141"/>
              <a:gd name="connsiteX24" fmla="*/ 12161801 w 12188952"/>
              <a:gd name="connsiteY24" fmla="*/ 1601617 h 6875141"/>
              <a:gd name="connsiteX25" fmla="*/ 12185891 w 12188952"/>
              <a:gd name="connsiteY25" fmla="*/ 1600043 h 6875141"/>
              <a:gd name="connsiteX26" fmla="*/ 12185891 w 12188952"/>
              <a:gd name="connsiteY26" fmla="*/ 795119 h 6875141"/>
              <a:gd name="connsiteX27" fmla="*/ 12178431 w 12188952"/>
              <a:gd name="connsiteY27" fmla="*/ 786500 h 6875141"/>
              <a:gd name="connsiteX28" fmla="*/ 11563230 w 12188952"/>
              <a:gd name="connsiteY28" fmla="*/ 603215 h 6875141"/>
              <a:gd name="connsiteX29" fmla="*/ 1368216 w 12188952"/>
              <a:gd name="connsiteY29" fmla="*/ 0 h 6875141"/>
              <a:gd name="connsiteX30" fmla="*/ 0 w 12188952"/>
              <a:gd name="connsiteY30" fmla="*/ 0 h 6875141"/>
              <a:gd name="connsiteX31" fmla="*/ 0 w 12188952"/>
              <a:gd name="connsiteY31" fmla="*/ 1368215 h 6875141"/>
              <a:gd name="connsiteX32" fmla="*/ 1372241 w 12188952"/>
              <a:gd name="connsiteY32" fmla="*/ 2740456 h 6875141"/>
              <a:gd name="connsiteX33" fmla="*/ 2740456 w 12188952"/>
              <a:gd name="connsiteY33" fmla="*/ 2740456 h 6875141"/>
              <a:gd name="connsiteX34" fmla="*/ 2740456 w 12188952"/>
              <a:gd name="connsiteY34" fmla="*/ 1372240 h 6875141"/>
              <a:gd name="connsiteX35" fmla="*/ 1368216 w 12188952"/>
              <a:gd name="connsiteY35" fmla="*/ 0 h 68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8952" h="6875141">
                <a:moveTo>
                  <a:pt x="1488154" y="3508108"/>
                </a:moveTo>
                <a:cubicBezTo>
                  <a:pt x="1379885" y="3508108"/>
                  <a:pt x="1292116" y="3595877"/>
                  <a:pt x="1292116" y="3704145"/>
                </a:cubicBezTo>
                <a:cubicBezTo>
                  <a:pt x="1292116" y="3812413"/>
                  <a:pt x="1379885" y="3900182"/>
                  <a:pt x="1488154" y="3900182"/>
                </a:cubicBezTo>
                <a:cubicBezTo>
                  <a:pt x="1596423" y="3900182"/>
                  <a:pt x="1684192" y="3812413"/>
                  <a:pt x="1684192" y="3704145"/>
                </a:cubicBezTo>
                <a:cubicBezTo>
                  <a:pt x="1684192" y="3595877"/>
                  <a:pt x="1596423" y="3508108"/>
                  <a:pt x="1488154" y="3508108"/>
                </a:cubicBezTo>
                <a:close/>
                <a:moveTo>
                  <a:pt x="12188951" y="3213837"/>
                </a:moveTo>
                <a:lnTo>
                  <a:pt x="11900948" y="3213837"/>
                </a:lnTo>
                <a:cubicBezTo>
                  <a:pt x="10885931" y="3213837"/>
                  <a:pt x="10063117" y="4036651"/>
                  <a:pt x="10063117" y="5051668"/>
                </a:cubicBezTo>
                <a:lnTo>
                  <a:pt x="10063117" y="6875141"/>
                </a:lnTo>
                <a:lnTo>
                  <a:pt x="12073153" y="6875141"/>
                </a:lnTo>
                <a:lnTo>
                  <a:pt x="12083467" y="6874620"/>
                </a:lnTo>
                <a:lnTo>
                  <a:pt x="12188951" y="6858522"/>
                </a:lnTo>
                <a:lnTo>
                  <a:pt x="12188951" y="6280730"/>
                </a:lnTo>
                <a:lnTo>
                  <a:pt x="12188952" y="6280729"/>
                </a:lnTo>
                <a:lnTo>
                  <a:pt x="12188952" y="3832194"/>
                </a:lnTo>
                <a:lnTo>
                  <a:pt x="12188951" y="3832194"/>
                </a:lnTo>
                <a:close/>
                <a:moveTo>
                  <a:pt x="0" y="2798382"/>
                </a:moveTo>
                <a:lnTo>
                  <a:pt x="0" y="4217834"/>
                </a:lnTo>
                <a:lnTo>
                  <a:pt x="10291" y="4210345"/>
                </a:lnTo>
                <a:cubicBezTo>
                  <a:pt x="100314" y="4143505"/>
                  <a:pt x="460407" y="3854496"/>
                  <a:pt x="460407" y="3508108"/>
                </a:cubicBezTo>
                <a:cubicBezTo>
                  <a:pt x="460407" y="3161721"/>
                  <a:pt x="100314" y="2872711"/>
                  <a:pt x="10291" y="2805871"/>
                </a:cubicBezTo>
                <a:close/>
                <a:moveTo>
                  <a:pt x="11563230" y="603215"/>
                </a:moveTo>
                <a:cubicBezTo>
                  <a:pt x="11455784" y="606833"/>
                  <a:pt x="11381044" y="620944"/>
                  <a:pt x="11381044" y="620944"/>
                </a:cubicBezTo>
                <a:cubicBezTo>
                  <a:pt x="11381044" y="620944"/>
                  <a:pt x="11280695" y="1152426"/>
                  <a:pt x="11546600" y="1418331"/>
                </a:cubicBezTo>
                <a:cubicBezTo>
                  <a:pt x="11712792" y="1584523"/>
                  <a:pt x="11982723" y="1607645"/>
                  <a:pt x="12161801" y="1601617"/>
                </a:cubicBezTo>
                <a:lnTo>
                  <a:pt x="12185891" y="1600043"/>
                </a:lnTo>
                <a:lnTo>
                  <a:pt x="12185891" y="795119"/>
                </a:lnTo>
                <a:lnTo>
                  <a:pt x="12178431" y="786500"/>
                </a:lnTo>
                <a:cubicBezTo>
                  <a:pt x="12012240" y="620309"/>
                  <a:pt x="11742309" y="597187"/>
                  <a:pt x="11563230" y="603215"/>
                </a:cubicBezTo>
                <a:close/>
                <a:moveTo>
                  <a:pt x="1368216" y="0"/>
                </a:moveTo>
                <a:lnTo>
                  <a:pt x="0" y="0"/>
                </a:lnTo>
                <a:lnTo>
                  <a:pt x="0" y="1368215"/>
                </a:lnTo>
                <a:cubicBezTo>
                  <a:pt x="0" y="2126091"/>
                  <a:pt x="614365" y="2740456"/>
                  <a:pt x="1372241" y="2740456"/>
                </a:cubicBezTo>
                <a:lnTo>
                  <a:pt x="2740456" y="2740456"/>
                </a:lnTo>
                <a:lnTo>
                  <a:pt x="2740456" y="1372240"/>
                </a:lnTo>
                <a:cubicBezTo>
                  <a:pt x="2740456" y="614365"/>
                  <a:pt x="2126092" y="0"/>
                  <a:pt x="1368216" y="0"/>
                </a:cubicBezTo>
                <a:close/>
              </a:path>
            </a:pathLst>
          </a:custGeom>
          <a:blipFill dpi="0" rotWithShape="1">
            <a:blip r:embed="rId5">
              <a:alphaModFix amt="6000"/>
            </a:blip>
            <a:srcRect/>
            <a:tile tx="0" ty="0" sx="100000" sy="100000" flip="none" algn="tl"/>
          </a:blipFill>
          <a:ln w="9525" cap="flat">
            <a:noFill/>
            <a:prstDash val="solid"/>
            <a:miter/>
          </a:ln>
        </p:spPr>
        <p:txBody>
          <a:bodyPr rtlCol="0" anchor="ctr"/>
          <a:lstStyle/>
          <a:p>
            <a:endParaRPr lang="en-US" dirty="0"/>
          </a:p>
        </p:txBody>
      </p:sp>
      <p:sp useBgFill="1">
        <p:nvSpPr>
          <p:cNvPr id="11"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pic>
        <p:nvPicPr>
          <p:cNvPr id="4" name="Video 3">
            <a:extLst>
              <a:ext uri="{FF2B5EF4-FFF2-40B4-BE49-F238E27FC236}">
                <a16:creationId xmlns:a16="http://schemas.microsoft.com/office/drawing/2014/main" id="{18CE6AA5-E806-C238-D274-51F18E3DA0A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alphaModFix/>
          </a:blip>
          <a:srcRect r="-1" b="258"/>
          <a:stretch/>
        </p:blipFill>
        <p:spPr>
          <a:xfrm>
            <a:off x="1530" y="10"/>
            <a:ext cx="12188941" cy="6857990"/>
          </a:xfrm>
          <a:prstGeom prst="rect">
            <a:avLst/>
          </a:prstGeom>
        </p:spPr>
      </p:pic>
      <p:sp>
        <p:nvSpPr>
          <p:cNvPr id="13" name="Rectangle 12">
            <a:extLst>
              <a:ext uri="{FF2B5EF4-FFF2-40B4-BE49-F238E27FC236}">
                <a16:creationId xmlns:a16="http://schemas.microsoft.com/office/drawing/2014/main" id="{E687037D-D197-4CDD-BB5E-43AEE9E53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3205874"/>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9073E-191E-351E-EB52-0817BCAAC6B8}"/>
              </a:ext>
            </a:extLst>
          </p:cNvPr>
          <p:cNvSpPr>
            <a:spLocks noGrp="1"/>
          </p:cNvSpPr>
          <p:nvPr>
            <p:ph type="ctrTitle"/>
          </p:nvPr>
        </p:nvSpPr>
        <p:spPr>
          <a:xfrm>
            <a:off x="482599" y="4114799"/>
            <a:ext cx="6717129" cy="2013995"/>
          </a:xfrm>
        </p:spPr>
        <p:txBody>
          <a:bodyPr anchor="b">
            <a:normAutofit fontScale="90000"/>
          </a:bodyPr>
          <a:lstStyle/>
          <a:p>
            <a:r>
              <a:rPr lang="en-US" sz="6100" dirty="0">
                <a:solidFill>
                  <a:srgbClr val="FFFFFF"/>
                </a:solidFill>
              </a:rPr>
              <a:t>Fishbone Diagram &amp; Forcefield Analysis</a:t>
            </a:r>
          </a:p>
        </p:txBody>
      </p:sp>
      <p:sp>
        <p:nvSpPr>
          <p:cNvPr id="3" name="Subtitle 2">
            <a:extLst>
              <a:ext uri="{FF2B5EF4-FFF2-40B4-BE49-F238E27FC236}">
                <a16:creationId xmlns:a16="http://schemas.microsoft.com/office/drawing/2014/main" id="{F19B3F3B-E800-98C0-F0D6-29985D56C9CE}"/>
              </a:ext>
            </a:extLst>
          </p:cNvPr>
          <p:cNvSpPr>
            <a:spLocks noGrp="1"/>
          </p:cNvSpPr>
          <p:nvPr>
            <p:ph type="subTitle" idx="1"/>
          </p:nvPr>
        </p:nvSpPr>
        <p:spPr>
          <a:xfrm>
            <a:off x="7348052" y="4114799"/>
            <a:ext cx="4281619" cy="2013995"/>
          </a:xfrm>
        </p:spPr>
        <p:txBody>
          <a:bodyPr anchor="b">
            <a:normAutofit/>
          </a:bodyPr>
          <a:lstStyle/>
          <a:p>
            <a:endParaRPr lang="en-US" dirty="0">
              <a:solidFill>
                <a:srgbClr val="FFFFFF"/>
              </a:solidFill>
            </a:endParaRPr>
          </a:p>
        </p:txBody>
      </p:sp>
      <p:cxnSp>
        <p:nvCxnSpPr>
          <p:cNvPr id="15" name="Straight Connector 14">
            <a:extLst>
              <a:ext uri="{FF2B5EF4-FFF2-40B4-BE49-F238E27FC236}">
                <a16:creationId xmlns:a16="http://schemas.microsoft.com/office/drawing/2014/main" id="{50E49A7D-8FD9-436A-B77B-246CE5031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A3BF173-E8FE-4201-89A7-ABF03E41DA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392253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C773C5F-88DC-4BF1-8396-4EFD489005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830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3966A-3AA6-4717-B201-F3AB963878FE}"/>
              </a:ext>
            </a:extLst>
          </p:cNvPr>
          <p:cNvSpPr>
            <a:spLocks noGrp="1"/>
          </p:cNvSpPr>
          <p:nvPr>
            <p:ph type="title"/>
          </p:nvPr>
        </p:nvSpPr>
        <p:spPr>
          <a:xfrm>
            <a:off x="482600" y="741680"/>
            <a:ext cx="5877560" cy="1676401"/>
          </a:xfrm>
        </p:spPr>
        <p:txBody>
          <a:bodyPr>
            <a:normAutofit/>
          </a:bodyPr>
          <a:lstStyle/>
          <a:p>
            <a:pPr>
              <a:lnSpc>
                <a:spcPct val="90000"/>
              </a:lnSpc>
            </a:pPr>
            <a:r>
              <a:rPr lang="en-US" sz="5100" dirty="0"/>
              <a:t>Fishbone Diagram- What Is It?</a:t>
            </a:r>
          </a:p>
        </p:txBody>
      </p:sp>
      <p:cxnSp>
        <p:nvCxnSpPr>
          <p:cNvPr id="13" name="Straight Connector 12">
            <a:extLst>
              <a:ext uri="{FF2B5EF4-FFF2-40B4-BE49-F238E27FC236}">
                <a16:creationId xmlns:a16="http://schemas.microsoft.com/office/drawing/2014/main" id="{E9615127-4E4B-44AE-B157-C50975D41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31CFFBC5-E2AE-660C-73DD-073BB2816C42}"/>
              </a:ext>
            </a:extLst>
          </p:cNvPr>
          <p:cNvSpPr>
            <a:spLocks noGrp="1"/>
          </p:cNvSpPr>
          <p:nvPr>
            <p:ph idx="1"/>
          </p:nvPr>
        </p:nvSpPr>
        <p:spPr>
          <a:xfrm>
            <a:off x="482600" y="2500380"/>
            <a:ext cx="4343400" cy="3867756"/>
          </a:xfrm>
        </p:spPr>
        <p:txBody>
          <a:bodyPr>
            <a:noAutofit/>
          </a:bodyPr>
          <a:lstStyle/>
          <a:p>
            <a:pPr marL="342900" indent="-342900">
              <a:lnSpc>
                <a:spcPct val="90000"/>
              </a:lnSpc>
              <a:buFont typeface="Arial" panose="020B0604020202020204" pitchFamily="34" charset="0"/>
              <a:buChar char="•"/>
            </a:pPr>
            <a:r>
              <a:rPr lang="en-US" sz="2000" dirty="0">
                <a:effectLst/>
                <a:latin typeface="Arial" panose="020B0604020202020204" pitchFamily="34" charset="0"/>
              </a:rPr>
              <a:t>A cause-and-effect diagram, a “fishbone” diagram, can help in brainstorming to identify possible causes of a problem and in sorting ideas into useful categories. </a:t>
            </a:r>
          </a:p>
          <a:p>
            <a:pPr marL="342900" indent="-342900">
              <a:lnSpc>
                <a:spcPct val="90000"/>
              </a:lnSpc>
              <a:buFont typeface="Arial" panose="020B0604020202020204" pitchFamily="34" charset="0"/>
              <a:buChar char="•"/>
            </a:pPr>
            <a:r>
              <a:rPr lang="en-US" sz="2000" dirty="0">
                <a:effectLst/>
                <a:latin typeface="Arial" panose="020B0604020202020204" pitchFamily="34" charset="0"/>
              </a:rPr>
              <a:t>A fishbone diagram can be helpful in identifying possible causes for a problem that might not otherwise be considered by directing the team to look at specific categories and think of alternative causes. </a:t>
            </a:r>
            <a:endParaRPr lang="en-US" sz="2000" dirty="0"/>
          </a:p>
        </p:txBody>
      </p:sp>
      <p:pic>
        <p:nvPicPr>
          <p:cNvPr id="5" name="Picture 4" descr="Graphical user interface, diagram&#10;&#10;Description automatically generated">
            <a:extLst>
              <a:ext uri="{FF2B5EF4-FFF2-40B4-BE49-F238E27FC236}">
                <a16:creationId xmlns:a16="http://schemas.microsoft.com/office/drawing/2014/main" id="{185B60CC-974B-CEC3-1307-ED8C8F71C768}"/>
              </a:ext>
            </a:extLst>
          </p:cNvPr>
          <p:cNvPicPr>
            <a:picLocks noChangeAspect="1"/>
          </p:cNvPicPr>
          <p:nvPr/>
        </p:nvPicPr>
        <p:blipFill>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38800" y="653379"/>
            <a:ext cx="6070600" cy="5539240"/>
          </a:xfrm>
          <a:prstGeom prst="rect">
            <a:avLst/>
          </a:prstGeom>
        </p:spPr>
      </p:pic>
      <p:cxnSp>
        <p:nvCxnSpPr>
          <p:cNvPr id="15" name="Straight Connector 14">
            <a:extLst>
              <a:ext uri="{FF2B5EF4-FFF2-40B4-BE49-F238E27FC236}">
                <a16:creationId xmlns:a16="http://schemas.microsoft.com/office/drawing/2014/main" id="{B607C7DF-2703-4D3B-B500-8182840C0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6947C36-1E08-5117-8CFC-43893A274D04}"/>
              </a:ext>
            </a:extLst>
          </p:cNvPr>
          <p:cNvSpPr txBox="1"/>
          <p:nvPr/>
        </p:nvSpPr>
        <p:spPr>
          <a:xfrm>
            <a:off x="8948585" y="5998566"/>
            <a:ext cx="23807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englishcomp1/chapter/cause-and-effec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4297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5CB7BA-8EE4-9293-AC25-E03FC17D7E00}"/>
              </a:ext>
            </a:extLst>
          </p:cNvPr>
          <p:cNvSpPr>
            <a:spLocks noGrp="1"/>
          </p:cNvSpPr>
          <p:nvPr>
            <p:ph type="title"/>
          </p:nvPr>
        </p:nvSpPr>
        <p:spPr>
          <a:xfrm>
            <a:off x="492578" y="579119"/>
            <a:ext cx="10856142" cy="1117601"/>
          </a:xfrm>
        </p:spPr>
        <p:txBody>
          <a:bodyPr>
            <a:normAutofit/>
          </a:bodyPr>
          <a:lstStyle/>
          <a:p>
            <a:pPr algn="ctr">
              <a:lnSpc>
                <a:spcPct val="90000"/>
              </a:lnSpc>
            </a:pPr>
            <a:r>
              <a:rPr lang="en-US" sz="5600" dirty="0"/>
              <a:t>Fishbone Diagram: How-</a:t>
            </a:r>
            <a:r>
              <a:rPr lang="en-US" sz="5600" dirty="0" err="1"/>
              <a:t>To’s</a:t>
            </a:r>
            <a:endParaRPr lang="en-US" sz="5600" dirty="0"/>
          </a:p>
        </p:txBody>
      </p:sp>
      <p:cxnSp>
        <p:nvCxnSpPr>
          <p:cNvPr id="12" name="Straight Connector 11">
            <a:extLst>
              <a:ext uri="{FF2B5EF4-FFF2-40B4-BE49-F238E27FC236}">
                <a16:creationId xmlns:a16="http://schemas.microsoft.com/office/drawing/2014/main" id="{DB63508B-F47F-438E-BED2-0A8A8E2FB5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83A09CFE-3111-806A-20A4-318A5961C888}"/>
              </a:ext>
            </a:extLst>
          </p:cNvPr>
          <p:cNvSpPr>
            <a:spLocks noGrp="1"/>
          </p:cNvSpPr>
          <p:nvPr>
            <p:ph idx="1"/>
          </p:nvPr>
        </p:nvSpPr>
        <p:spPr>
          <a:xfrm>
            <a:off x="232067" y="2651931"/>
            <a:ext cx="4230370" cy="2470031"/>
          </a:xfrm>
        </p:spPr>
        <p:txBody>
          <a:bodyPr>
            <a:normAutofit/>
          </a:bodyPr>
          <a:lstStyle/>
          <a:p>
            <a:pPr marL="342900" indent="-342900">
              <a:buFont typeface="Arial" panose="020B0604020202020204" pitchFamily="34" charset="0"/>
              <a:buChar char="•"/>
            </a:pPr>
            <a:r>
              <a:rPr lang="en-US" sz="2000" dirty="0">
                <a:effectLst/>
                <a:latin typeface="Arial" panose="020B0604020202020204" pitchFamily="34" charset="0"/>
              </a:rPr>
              <a:t>The problem or effect is displayed at the head or mouth of the fish.</a:t>
            </a:r>
            <a:endParaRPr lang="en-US" sz="2000" dirty="0"/>
          </a:p>
          <a:p>
            <a:pPr marL="342900" indent="-342900">
              <a:buFont typeface="Arial" panose="020B0604020202020204" pitchFamily="34" charset="0"/>
              <a:buChar char="•"/>
            </a:pPr>
            <a:r>
              <a:rPr lang="en-US" sz="2000" dirty="0">
                <a:effectLst/>
                <a:latin typeface="Arial" panose="020B0604020202020204" pitchFamily="34" charset="0"/>
              </a:rPr>
              <a:t>Possible contributing causes are listed on the smaller “bones” under various </a:t>
            </a:r>
            <a:r>
              <a:rPr lang="en-US" sz="2000" b="1" i="1" dirty="0">
                <a:effectLst/>
                <a:latin typeface="Arial" panose="020B0604020202020204" pitchFamily="34" charset="0"/>
              </a:rPr>
              <a:t>cause categories</a:t>
            </a:r>
            <a:r>
              <a:rPr lang="en-US" sz="2000" dirty="0">
                <a:effectLst/>
                <a:latin typeface="Arial" panose="020B0604020202020204" pitchFamily="34" charset="0"/>
              </a:rPr>
              <a:t>. </a:t>
            </a:r>
          </a:p>
          <a:p>
            <a:endParaRPr lang="en-US" sz="2000" dirty="0"/>
          </a:p>
        </p:txBody>
      </p:sp>
      <p:pic>
        <p:nvPicPr>
          <p:cNvPr id="5" name="Picture 4">
            <a:extLst>
              <a:ext uri="{FF2B5EF4-FFF2-40B4-BE49-F238E27FC236}">
                <a16:creationId xmlns:a16="http://schemas.microsoft.com/office/drawing/2014/main" id="{7DE0599E-437D-E65A-59C7-DEA5CC4F27EC}"/>
              </a:ext>
            </a:extLst>
          </p:cNvPr>
          <p:cNvPicPr>
            <a:picLocks noChangeAspect="1"/>
          </p:cNvPicPr>
          <p:nvPr/>
        </p:nvPicPr>
        <p:blipFill>
          <a:blip r:embed="rId2">
            <a:alphaModFix/>
          </a:blip>
          <a:stretch>
            <a:fillRect/>
          </a:stretch>
        </p:blipFill>
        <p:spPr>
          <a:xfrm>
            <a:off x="4727868" y="1895620"/>
            <a:ext cx="7198701" cy="39826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4" name="Straight Connector 13">
            <a:extLst>
              <a:ext uri="{FF2B5EF4-FFF2-40B4-BE49-F238E27FC236}">
                <a16:creationId xmlns:a16="http://schemas.microsoft.com/office/drawing/2014/main" id="{292D5B16-1A4B-49B6-8647-332D7BF2B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0639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2799-4384-E578-BBA7-A91026F01563}"/>
              </a:ext>
            </a:extLst>
          </p:cNvPr>
          <p:cNvSpPr>
            <a:spLocks noGrp="1"/>
          </p:cNvSpPr>
          <p:nvPr>
            <p:ph type="title"/>
          </p:nvPr>
        </p:nvSpPr>
        <p:spPr>
          <a:xfrm>
            <a:off x="158750" y="502158"/>
            <a:ext cx="11537950" cy="1307592"/>
          </a:xfrm>
        </p:spPr>
        <p:txBody>
          <a:bodyPr/>
          <a:lstStyle/>
          <a:p>
            <a:pPr algn="ctr"/>
            <a:r>
              <a:rPr lang="en-US" sz="4400" dirty="0"/>
              <a:t>Tips for Completing The Fishbone Diagram</a:t>
            </a:r>
          </a:p>
        </p:txBody>
      </p:sp>
      <p:sp>
        <p:nvSpPr>
          <p:cNvPr id="3" name="Content Placeholder 2">
            <a:extLst>
              <a:ext uri="{FF2B5EF4-FFF2-40B4-BE49-F238E27FC236}">
                <a16:creationId xmlns:a16="http://schemas.microsoft.com/office/drawing/2014/main" id="{C3295553-189F-5136-3FA5-66C8AF6456B3}"/>
              </a:ext>
            </a:extLst>
          </p:cNvPr>
          <p:cNvSpPr>
            <a:spLocks noGrp="1"/>
          </p:cNvSpPr>
          <p:nvPr>
            <p:ph idx="1"/>
          </p:nvPr>
        </p:nvSpPr>
        <p:spPr>
          <a:xfrm>
            <a:off x="568325" y="1809750"/>
            <a:ext cx="11214100" cy="4479416"/>
          </a:xfrm>
        </p:spPr>
        <p:txBody>
          <a:bodyPr>
            <a:noAutofit/>
          </a:bodyPr>
          <a:lstStyle/>
          <a:p>
            <a:pPr marL="457200" indent="-457200">
              <a:buFont typeface="+mj-lt"/>
              <a:buAutoNum type="arabicPeriod"/>
            </a:pPr>
            <a:r>
              <a:rPr lang="en-US" sz="1800" dirty="0">
                <a:effectLst/>
                <a:latin typeface="Arial" panose="020B0604020202020204" pitchFamily="34" charset="0"/>
              </a:rPr>
              <a:t>Use the fishbone diagram tool to keep the team focused on the causes of the problem, rather than the symptoms.</a:t>
            </a:r>
          </a:p>
          <a:p>
            <a:pPr marL="457200" indent="-457200">
              <a:buFont typeface="+mj-lt"/>
              <a:buAutoNum type="arabicPeriod"/>
            </a:pPr>
            <a:r>
              <a:rPr lang="en-US" sz="1800" dirty="0">
                <a:effectLst/>
                <a:latin typeface="Arial" panose="020B0604020202020204" pitchFamily="34" charset="0"/>
              </a:rPr>
              <a:t>Consider drawing your fish on a flip chart or large dry erase board to get you started.</a:t>
            </a:r>
          </a:p>
          <a:p>
            <a:pPr marL="457200" indent="-457200">
              <a:buFont typeface="+mj-lt"/>
              <a:buAutoNum type="arabicPeriod"/>
            </a:pPr>
            <a:r>
              <a:rPr lang="en-US" sz="1800" dirty="0">
                <a:effectLst/>
                <a:latin typeface="Arial" panose="020B0604020202020204" pitchFamily="34" charset="0"/>
              </a:rPr>
              <a:t>Make sure to leave enough space between the major categories on the diagram so that you can add minor detailed causes later.</a:t>
            </a:r>
          </a:p>
          <a:p>
            <a:pPr marL="457200" indent="-457200">
              <a:buFont typeface="+mj-lt"/>
              <a:buAutoNum type="arabicPeriod"/>
            </a:pPr>
            <a:r>
              <a:rPr lang="en-US" sz="1800" dirty="0">
                <a:effectLst/>
                <a:latin typeface="Arial" panose="020B0604020202020204" pitchFamily="34" charset="0"/>
              </a:rPr>
              <a:t>When you are brainstorming causes, consider having team members write each cause on sticky notes, going around the group asking each person for one cause. Continue going through the rounds, getting</a:t>
            </a:r>
            <a:br>
              <a:rPr lang="en-US" sz="1800" dirty="0"/>
            </a:br>
            <a:r>
              <a:rPr lang="en-US" sz="1800" dirty="0">
                <a:effectLst/>
                <a:latin typeface="Arial" panose="020B0604020202020204" pitchFamily="34" charset="0"/>
              </a:rPr>
              <a:t>more causes, until all ideas are exhausted.</a:t>
            </a:r>
          </a:p>
          <a:p>
            <a:pPr marL="457200" indent="-457200">
              <a:buFont typeface="+mj-lt"/>
              <a:buAutoNum type="arabicPeriod"/>
            </a:pPr>
            <a:r>
              <a:rPr lang="en-US" sz="1800" dirty="0">
                <a:effectLst/>
                <a:latin typeface="Arial" panose="020B0604020202020204" pitchFamily="34" charset="0"/>
              </a:rPr>
              <a:t>Encourage each person to participate in the brainstorming activity and to voice their own opinions.</a:t>
            </a:r>
            <a:endParaRPr lang="en-US" sz="1800" dirty="0">
              <a:latin typeface="Arial" panose="020B0604020202020204" pitchFamily="34" charset="0"/>
            </a:endParaRPr>
          </a:p>
          <a:p>
            <a:pPr marL="457200" indent="-457200">
              <a:buFont typeface="+mj-lt"/>
              <a:buAutoNum type="arabicPeriod"/>
            </a:pPr>
            <a:r>
              <a:rPr lang="en-US" sz="1800" dirty="0">
                <a:effectLst/>
                <a:latin typeface="Arial" panose="020B0604020202020204" pitchFamily="34" charset="0"/>
              </a:rPr>
              <a:t>To help identify the root causes from all the ideas generated, consider a multi-voting technique such</a:t>
            </a:r>
            <a:br>
              <a:rPr lang="en-US" sz="1800" dirty="0"/>
            </a:br>
            <a:r>
              <a:rPr lang="en-US" sz="1800" dirty="0">
                <a:effectLst/>
                <a:latin typeface="Arial" panose="020B0604020202020204" pitchFamily="34" charset="0"/>
              </a:rPr>
              <a:t>as having each team member identify the top three root causes. Ask each team member to place</a:t>
            </a:r>
            <a:br>
              <a:rPr lang="en-US" sz="1800" dirty="0"/>
            </a:br>
            <a:r>
              <a:rPr lang="en-US" sz="1800" dirty="0">
                <a:effectLst/>
                <a:latin typeface="Arial" panose="020B0604020202020204" pitchFamily="34" charset="0"/>
              </a:rPr>
              <a:t>three tally marks or colored sticky dots on the fishbone next to what they believe are the root causes</a:t>
            </a:r>
            <a:br>
              <a:rPr lang="en-US" sz="1800" dirty="0"/>
            </a:br>
            <a:r>
              <a:rPr lang="en-US" sz="1800" dirty="0">
                <a:effectLst/>
                <a:latin typeface="Arial" panose="020B0604020202020204" pitchFamily="34" charset="0"/>
              </a:rPr>
              <a:t>that could potentially be addressed.</a:t>
            </a:r>
            <a:endParaRPr lang="en-US" sz="1800" dirty="0"/>
          </a:p>
        </p:txBody>
      </p:sp>
    </p:spTree>
    <p:extLst>
      <p:ext uri="{BB962C8B-B14F-4D97-AF65-F5344CB8AC3E}">
        <p14:creationId xmlns:p14="http://schemas.microsoft.com/office/powerpoint/2010/main" val="255284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B3B4EC-9B2E-A55D-D8F5-FADFBF4577E6}"/>
              </a:ext>
            </a:extLst>
          </p:cNvPr>
          <p:cNvSpPr>
            <a:spLocks noGrp="1"/>
          </p:cNvSpPr>
          <p:nvPr>
            <p:ph type="title"/>
          </p:nvPr>
        </p:nvSpPr>
        <p:spPr>
          <a:xfrm>
            <a:off x="225923" y="607326"/>
            <a:ext cx="4565152" cy="930274"/>
          </a:xfrm>
        </p:spPr>
        <p:txBody>
          <a:bodyPr>
            <a:noAutofit/>
          </a:bodyPr>
          <a:lstStyle/>
          <a:p>
            <a:r>
              <a:rPr lang="en-US" sz="4000" dirty="0"/>
              <a:t>A Completed Fishbone Diagram</a:t>
            </a:r>
          </a:p>
        </p:txBody>
      </p:sp>
      <p:cxnSp>
        <p:nvCxnSpPr>
          <p:cNvPr id="14" name="Straight Connector 13">
            <a:extLst>
              <a:ext uri="{FF2B5EF4-FFF2-40B4-BE49-F238E27FC236}">
                <a16:creationId xmlns:a16="http://schemas.microsoft.com/office/drawing/2014/main" id="{E9615127-4E4B-44AE-B157-C50975D41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85B01484-482A-EAEF-1D55-DE221D6B93C7}"/>
              </a:ext>
            </a:extLst>
          </p:cNvPr>
          <p:cNvSpPr>
            <a:spLocks noGrp="1"/>
          </p:cNvSpPr>
          <p:nvPr>
            <p:ph idx="1"/>
          </p:nvPr>
        </p:nvSpPr>
        <p:spPr>
          <a:xfrm>
            <a:off x="152400" y="1762128"/>
            <a:ext cx="4391025" cy="4606008"/>
          </a:xfrm>
        </p:spPr>
        <p:txBody>
          <a:bodyPr>
            <a:noAutofit/>
          </a:bodyPr>
          <a:lstStyle/>
          <a:p>
            <a:pPr marR="0">
              <a:spcBef>
                <a:spcPts val="0"/>
              </a:spcBef>
              <a:spcAft>
                <a:spcPts val="0"/>
              </a:spcAft>
            </a:pPr>
            <a:r>
              <a:rPr lang="en-US" sz="1600" dirty="0">
                <a:latin typeface="Arial" panose="020B0604020202020204" pitchFamily="34" charset="0"/>
                <a:ea typeface="Arial" panose="020B0604020202020204" pitchFamily="34" charset="0"/>
              </a:rPr>
              <a:t>This Fishbone</a:t>
            </a:r>
            <a:r>
              <a:rPr lang="en-US" sz="1600" dirty="0">
                <a:effectLst/>
                <a:latin typeface="Arial" panose="020B0604020202020204" pitchFamily="34" charset="0"/>
                <a:ea typeface="Arial" panose="020B0604020202020204" pitchFamily="34" charset="0"/>
              </a:rPr>
              <a:t> depicts a breakdown of the group’s perception of the main community issue: lack of local primary care and preventative services to community members. </a:t>
            </a:r>
          </a:p>
          <a:p>
            <a:pPr marL="285750" indent="-285750">
              <a:spcBef>
                <a:spcPts val="0"/>
              </a:spcBef>
              <a:buFont typeface="Arial" panose="020B0604020202020204" pitchFamily="34" charset="0"/>
              <a:buChar char="•"/>
            </a:pPr>
            <a:r>
              <a:rPr lang="en-US" sz="1600" dirty="0">
                <a:effectLst/>
                <a:latin typeface="Arial" panose="020B0604020202020204" pitchFamily="34" charset="0"/>
                <a:ea typeface="Arial" panose="020B0604020202020204" pitchFamily="34" charset="0"/>
              </a:rPr>
              <a:t>Major factors contributing to this problem is the lack of  available health resources. </a:t>
            </a:r>
          </a:p>
          <a:p>
            <a:pPr marL="285750" indent="-285750">
              <a:spcBef>
                <a:spcPts val="0"/>
              </a:spcBef>
              <a:buFont typeface="Arial" panose="020B0604020202020204" pitchFamily="34" charset="0"/>
              <a:buChar char="•"/>
            </a:pPr>
            <a:r>
              <a:rPr lang="en-US" sz="1600" dirty="0">
                <a:effectLst/>
                <a:latin typeface="Arial" panose="020B0604020202020204" pitchFamily="34" charset="0"/>
                <a:ea typeface="Arial" panose="020B0604020202020204" pitchFamily="34" charset="0"/>
              </a:rPr>
              <a:t>The impoverished status of the community combined with insufficient industry within the town.</a:t>
            </a:r>
          </a:p>
          <a:p>
            <a:pPr marL="285750" indent="-285750">
              <a:spcBef>
                <a:spcPts val="0"/>
              </a:spcBef>
              <a:buFont typeface="Arial" panose="020B0604020202020204" pitchFamily="34" charset="0"/>
              <a:buChar char="•"/>
            </a:pPr>
            <a:r>
              <a:rPr lang="en-US" sz="1600" dirty="0">
                <a:effectLst/>
                <a:latin typeface="Arial" panose="020B0604020202020204" pitchFamily="34" charset="0"/>
                <a:ea typeface="Arial" panose="020B0604020202020204" pitchFamily="34" charset="0"/>
              </a:rPr>
              <a:t>One of the major issues for the community is dual county township status: the mayor and other city officials have to go through twice as many channels to implement policy changes for the community.</a:t>
            </a:r>
          </a:p>
          <a:p>
            <a:pPr marL="285750" indent="-285750">
              <a:spcBef>
                <a:spcPts val="0"/>
              </a:spcBef>
              <a:buFont typeface="Arial" panose="020B0604020202020204" pitchFamily="34" charset="0"/>
              <a:buChar char="•"/>
            </a:pPr>
            <a:r>
              <a:rPr lang="en-US" sz="1600" dirty="0">
                <a:effectLst/>
                <a:latin typeface="Arial" panose="020B0604020202020204" pitchFamily="34" charset="0"/>
                <a:ea typeface="Arial" panose="020B0604020202020204" pitchFamily="34" charset="0"/>
              </a:rPr>
              <a:t> Low health literacy rates among community members contributes to a higher number of preventable health issues.</a:t>
            </a:r>
            <a:endParaRPr lang="en-US" sz="1600" dirty="0"/>
          </a:p>
        </p:txBody>
      </p:sp>
      <p:pic>
        <p:nvPicPr>
          <p:cNvPr id="5" name="Content Placeholder 4">
            <a:extLst>
              <a:ext uri="{FF2B5EF4-FFF2-40B4-BE49-F238E27FC236}">
                <a16:creationId xmlns:a16="http://schemas.microsoft.com/office/drawing/2014/main" id="{6C4F5ACD-CF06-21E2-7247-EE78299F4AE4}"/>
              </a:ext>
            </a:extLst>
          </p:cNvPr>
          <p:cNvPicPr>
            <a:picLocks noChangeAspect="1"/>
          </p:cNvPicPr>
          <p:nvPr/>
        </p:nvPicPr>
        <p:blipFill>
          <a:blip r:embed="rId2">
            <a:alphaModFix/>
          </a:blip>
          <a:stretch>
            <a:fillRect/>
          </a:stretch>
        </p:blipFill>
        <p:spPr>
          <a:xfrm>
            <a:off x="4672772" y="985208"/>
            <a:ext cx="7293305" cy="4467148"/>
          </a:xfrm>
          <a:prstGeom prst="rect">
            <a:avLst/>
          </a:prstGeom>
        </p:spPr>
      </p:pic>
      <p:cxnSp>
        <p:nvCxnSpPr>
          <p:cNvPr id="16" name="Straight Connector 15">
            <a:extLst>
              <a:ext uri="{FF2B5EF4-FFF2-40B4-BE49-F238E27FC236}">
                <a16:creationId xmlns:a16="http://schemas.microsoft.com/office/drawing/2014/main" id="{B607C7DF-2703-4D3B-B500-8182840C0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4673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9568BF-B67C-C5DC-3E3D-ADFE894AC160}"/>
              </a:ext>
            </a:extLst>
          </p:cNvPr>
          <p:cNvSpPr>
            <a:spLocks noGrp="1"/>
          </p:cNvSpPr>
          <p:nvPr>
            <p:ph type="title"/>
          </p:nvPr>
        </p:nvSpPr>
        <p:spPr>
          <a:xfrm>
            <a:off x="484632" y="1003033"/>
            <a:ext cx="4287393" cy="1355217"/>
          </a:xfrm>
        </p:spPr>
        <p:txBody>
          <a:bodyPr/>
          <a:lstStyle/>
          <a:p>
            <a:r>
              <a:rPr lang="en-US" dirty="0"/>
              <a:t>Force Field Analysis:</a:t>
            </a:r>
          </a:p>
        </p:txBody>
      </p:sp>
      <p:sp>
        <p:nvSpPr>
          <p:cNvPr id="6" name="Content Placeholder 5">
            <a:extLst>
              <a:ext uri="{FF2B5EF4-FFF2-40B4-BE49-F238E27FC236}">
                <a16:creationId xmlns:a16="http://schemas.microsoft.com/office/drawing/2014/main" id="{274449BA-5324-D790-0098-35EE9E149591}"/>
              </a:ext>
            </a:extLst>
          </p:cNvPr>
          <p:cNvSpPr>
            <a:spLocks noGrp="1"/>
          </p:cNvSpPr>
          <p:nvPr>
            <p:ph idx="1"/>
          </p:nvPr>
        </p:nvSpPr>
        <p:spPr>
          <a:xfrm>
            <a:off x="5183187" y="762000"/>
            <a:ext cx="6446484" cy="5570069"/>
          </a:xfrm>
        </p:spPr>
        <p:txBody>
          <a:bodyPr>
            <a:normAutofit fontScale="70000" lnSpcReduction="20000"/>
          </a:bodyPr>
          <a:lstStyle/>
          <a:p>
            <a:pPr marL="457200" indent="-457200">
              <a:buFont typeface="Arial" panose="020B0604020202020204" pitchFamily="34" charset="0"/>
              <a:buChar char="•"/>
            </a:pPr>
            <a:r>
              <a:rPr lang="en-US" dirty="0"/>
              <a:t>Force field analysis is a basic tool for root cause analysis.</a:t>
            </a:r>
          </a:p>
          <a:p>
            <a:pPr marL="457200" indent="-457200">
              <a:buFont typeface="Arial" panose="020B0604020202020204" pitchFamily="34" charset="0"/>
              <a:buChar char="•"/>
            </a:pPr>
            <a:r>
              <a:rPr lang="en-US" dirty="0"/>
              <a:t> The technique is based on the assumption that any situation is the result of forces for and against the current state being in equilibrium. </a:t>
            </a:r>
          </a:p>
          <a:p>
            <a:pPr marL="457200" indent="-457200">
              <a:buFont typeface="Arial" panose="020B0604020202020204" pitchFamily="34" charset="0"/>
              <a:buChar char="•"/>
            </a:pPr>
            <a:r>
              <a:rPr lang="en-US" dirty="0"/>
              <a:t>Countering the opposing forces and/or increasing the favorable forces will help induce a change by reinforcing positives and eliminating or reducing negatives.</a:t>
            </a:r>
          </a:p>
          <a:p>
            <a:pPr marL="457200" indent="-457200">
              <a:buFont typeface="Arial" panose="020B0604020202020204" pitchFamily="34" charset="0"/>
              <a:buChar char="•"/>
            </a:pPr>
            <a:r>
              <a:rPr lang="en-US" dirty="0"/>
              <a:t>Force field analysis does the following:</a:t>
            </a:r>
          </a:p>
          <a:p>
            <a:pPr lvl="1"/>
            <a:r>
              <a:rPr lang="en-US" dirty="0"/>
              <a:t>Presents the positives and negatives of a situation so they are easily comparable.</a:t>
            </a:r>
          </a:p>
          <a:p>
            <a:pPr lvl="1"/>
            <a:r>
              <a:rPr lang="en-US" dirty="0"/>
              <a:t>Considers all aspects of making the desired change.</a:t>
            </a:r>
          </a:p>
          <a:p>
            <a:pPr lvl="1"/>
            <a:r>
              <a:rPr lang="en-US" dirty="0"/>
              <a:t>Encourages agreement about the relative priority of factors on each side of the balance sheet.</a:t>
            </a:r>
          </a:p>
          <a:p>
            <a:pPr lvl="1"/>
            <a:r>
              <a:rPr lang="en-US" dirty="0"/>
              <a:t>Encourages honest reflection on the underlying roots of a problem and its solution.</a:t>
            </a:r>
          </a:p>
          <a:p>
            <a:endParaRPr lang="en-US" dirty="0"/>
          </a:p>
        </p:txBody>
      </p:sp>
      <p:sp>
        <p:nvSpPr>
          <p:cNvPr id="7" name="Text Placeholder 6">
            <a:extLst>
              <a:ext uri="{FF2B5EF4-FFF2-40B4-BE49-F238E27FC236}">
                <a16:creationId xmlns:a16="http://schemas.microsoft.com/office/drawing/2014/main" id="{2BB05F2B-E12C-87A1-9C3A-93369E99E5DC}"/>
              </a:ext>
            </a:extLst>
          </p:cNvPr>
          <p:cNvSpPr>
            <a:spLocks noGrp="1"/>
          </p:cNvSpPr>
          <p:nvPr>
            <p:ph type="body" sz="half" idx="2"/>
          </p:nvPr>
        </p:nvSpPr>
        <p:spPr>
          <a:xfrm>
            <a:off x="484632" y="2333625"/>
            <a:ext cx="4287393" cy="383058"/>
          </a:xfrm>
        </p:spPr>
        <p:txBody>
          <a:bodyPr>
            <a:normAutofit fontScale="92500" lnSpcReduction="20000"/>
          </a:bodyPr>
          <a:lstStyle/>
          <a:p>
            <a:r>
              <a:rPr lang="en-US" dirty="0"/>
              <a:t>What Is It?</a:t>
            </a:r>
          </a:p>
        </p:txBody>
      </p:sp>
      <p:pic>
        <p:nvPicPr>
          <p:cNvPr id="9" name="Picture 8" descr="Diagram&#10;&#10;Description automatically generated">
            <a:extLst>
              <a:ext uri="{FF2B5EF4-FFF2-40B4-BE49-F238E27FC236}">
                <a16:creationId xmlns:a16="http://schemas.microsoft.com/office/drawing/2014/main" id="{73519376-5272-2AA5-69B4-FFA71A50451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7662" y="3124201"/>
            <a:ext cx="4105275" cy="2800350"/>
          </a:xfrm>
          <a:prstGeom prst="rect">
            <a:avLst/>
          </a:prstGeom>
        </p:spPr>
      </p:pic>
      <p:sp>
        <p:nvSpPr>
          <p:cNvPr id="10" name="TextBox 9">
            <a:extLst>
              <a:ext uri="{FF2B5EF4-FFF2-40B4-BE49-F238E27FC236}">
                <a16:creationId xmlns:a16="http://schemas.microsoft.com/office/drawing/2014/main" id="{DD060BEF-B271-CFFB-1D6C-E2E20780F3BA}"/>
              </a:ext>
            </a:extLst>
          </p:cNvPr>
          <p:cNvSpPr txBox="1"/>
          <p:nvPr/>
        </p:nvSpPr>
        <p:spPr>
          <a:xfrm>
            <a:off x="575690" y="6101237"/>
            <a:ext cx="4105275" cy="230832"/>
          </a:xfrm>
          <a:prstGeom prst="rect">
            <a:avLst/>
          </a:prstGeom>
          <a:noFill/>
        </p:spPr>
        <p:txBody>
          <a:bodyPr wrap="square" rtlCol="0">
            <a:spAutoFit/>
          </a:bodyPr>
          <a:lstStyle/>
          <a:p>
            <a:r>
              <a:rPr lang="en-US" sz="900" dirty="0">
                <a:hlinkClick r:id="rId3" tooltip="http://www.flickr.com/photos/black_samvara/6778642913/"/>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3042859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10">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26" name="Straight Connector 12">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useBgFill="1">
        <p:nvSpPr>
          <p:cNvPr id="27" name="Rectangle 14">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BBE4C6-F1B8-8FD6-6EF7-41D3AC36568E}"/>
              </a:ext>
            </a:extLst>
          </p:cNvPr>
          <p:cNvSpPr>
            <a:spLocks noGrp="1"/>
          </p:cNvSpPr>
          <p:nvPr>
            <p:ph type="title"/>
          </p:nvPr>
        </p:nvSpPr>
        <p:spPr>
          <a:xfrm>
            <a:off x="482600" y="500817"/>
            <a:ext cx="10449560" cy="947675"/>
          </a:xfrm>
        </p:spPr>
        <p:txBody>
          <a:bodyPr vert="horz" lIns="91440" tIns="45720" rIns="91440" bIns="45720" rtlCol="0" anchor="ctr">
            <a:normAutofit/>
          </a:bodyPr>
          <a:lstStyle/>
          <a:p>
            <a:pPr algn="ctr">
              <a:lnSpc>
                <a:spcPct val="90000"/>
              </a:lnSpc>
            </a:pPr>
            <a:r>
              <a:rPr lang="en-US" sz="4400" dirty="0"/>
              <a:t>Force Field Analysis How </a:t>
            </a:r>
            <a:r>
              <a:rPr lang="en-US" sz="4400" dirty="0" err="1"/>
              <a:t>To’s</a:t>
            </a:r>
            <a:r>
              <a:rPr lang="en-US" sz="4400" dirty="0"/>
              <a:t>:</a:t>
            </a:r>
          </a:p>
        </p:txBody>
      </p:sp>
      <p:cxnSp>
        <p:nvCxnSpPr>
          <p:cNvPr id="28" name="Straight Connector 16">
            <a:extLst>
              <a:ext uri="{FF2B5EF4-FFF2-40B4-BE49-F238E27FC236}">
                <a16:creationId xmlns:a16="http://schemas.microsoft.com/office/drawing/2014/main" id="{6F9D4A57-BD34-46D7-A145-EA1AE70461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9FDF2CEE-203F-C665-376F-61E5FD26E922}"/>
              </a:ext>
            </a:extLst>
          </p:cNvPr>
          <p:cNvSpPr>
            <a:spLocks noGrp="1"/>
          </p:cNvSpPr>
          <p:nvPr>
            <p:ph idx="1"/>
          </p:nvPr>
        </p:nvSpPr>
        <p:spPr>
          <a:xfrm>
            <a:off x="240113" y="1751115"/>
            <a:ext cx="4861560" cy="4449659"/>
          </a:xfrm>
        </p:spPr>
        <p:txBody>
          <a:bodyPr vert="horz" lIns="91440" tIns="45720" rIns="91440" bIns="45720" rtlCol="0">
            <a:normAutofit lnSpcReduction="10000"/>
          </a:bodyPr>
          <a:lstStyle/>
          <a:p>
            <a:pPr>
              <a:lnSpc>
                <a:spcPct val="90000"/>
              </a:lnSpc>
            </a:pPr>
            <a:r>
              <a:rPr lang="en-US" sz="1800" dirty="0"/>
              <a:t>Conduct a force field analysis through the following steps:</a:t>
            </a:r>
          </a:p>
          <a:p>
            <a:pPr marL="514350" indent="-514350">
              <a:lnSpc>
                <a:spcPct val="90000"/>
              </a:lnSpc>
              <a:buFont typeface="Arial" panose="020B0604020202020204" pitchFamily="34" charset="0"/>
              <a:buAutoNum type="arabicPeriod"/>
            </a:pPr>
            <a:r>
              <a:rPr lang="en-US" sz="1800" dirty="0"/>
              <a:t>Brainstorm all possible forces inside and outside the organization that could work for or against the solution.</a:t>
            </a:r>
          </a:p>
          <a:p>
            <a:pPr marL="514350" indent="-514350">
              <a:lnSpc>
                <a:spcPct val="90000"/>
              </a:lnSpc>
              <a:buFont typeface="Arial" panose="020B0604020202020204" pitchFamily="34" charset="0"/>
              <a:buAutoNum type="arabicPeriod"/>
            </a:pPr>
            <a:r>
              <a:rPr lang="en-US" sz="1800" dirty="0"/>
              <a:t>Assess the </a:t>
            </a:r>
            <a:r>
              <a:rPr lang="en-US" sz="1800" b="1" i="1" dirty="0"/>
              <a:t>strength </a:t>
            </a:r>
            <a:r>
              <a:rPr lang="en-US" sz="1800" dirty="0"/>
              <a:t>of each of the forces (1-4)- NOTE:  You can set it 1-5 if you want!</a:t>
            </a:r>
          </a:p>
          <a:p>
            <a:pPr marL="514350" indent="-514350">
              <a:lnSpc>
                <a:spcPct val="90000"/>
              </a:lnSpc>
              <a:buFont typeface="Arial" panose="020B0604020202020204" pitchFamily="34" charset="0"/>
              <a:buAutoNum type="arabicPeriod"/>
            </a:pPr>
            <a:r>
              <a:rPr lang="en-US" sz="1800" dirty="0"/>
              <a:t>Place the forces in a force field diagram, with the length of each arrow in the diagram proportional to the strength of the force it represents.</a:t>
            </a:r>
          </a:p>
          <a:p>
            <a:pPr marL="514350" indent="-514350">
              <a:lnSpc>
                <a:spcPct val="90000"/>
              </a:lnSpc>
              <a:buFont typeface="Arial" panose="020B0604020202020204" pitchFamily="34" charset="0"/>
              <a:buAutoNum type="arabicPeriod"/>
            </a:pPr>
            <a:r>
              <a:rPr lang="en-US" sz="1800" dirty="0"/>
              <a:t>For each force, but especially the stronger ones, discuss how to increase the forces for the change and reduce those against it.</a:t>
            </a:r>
          </a:p>
          <a:p>
            <a:pPr>
              <a:lnSpc>
                <a:spcPct val="90000"/>
              </a:lnSpc>
            </a:pPr>
            <a:endParaRPr lang="en-US" sz="1300" dirty="0"/>
          </a:p>
        </p:txBody>
      </p:sp>
      <p:pic>
        <p:nvPicPr>
          <p:cNvPr id="6" name="Picture 5">
            <a:extLst>
              <a:ext uri="{FF2B5EF4-FFF2-40B4-BE49-F238E27FC236}">
                <a16:creationId xmlns:a16="http://schemas.microsoft.com/office/drawing/2014/main" id="{7A655BE0-D240-DC6F-C400-8521FFB31022}"/>
              </a:ext>
            </a:extLst>
          </p:cNvPr>
          <p:cNvPicPr>
            <a:picLocks noChangeAspect="1"/>
          </p:cNvPicPr>
          <p:nvPr/>
        </p:nvPicPr>
        <p:blipFill>
          <a:blip r:embed="rId2">
            <a:alphaModFix/>
          </a:blip>
          <a:stretch>
            <a:fillRect/>
          </a:stretch>
        </p:blipFill>
        <p:spPr>
          <a:xfrm>
            <a:off x="5407768" y="2094625"/>
            <a:ext cx="6478137" cy="34010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29" name="Straight Connector 18">
            <a:extLst>
              <a:ext uri="{FF2B5EF4-FFF2-40B4-BE49-F238E27FC236}">
                <a16:creationId xmlns:a16="http://schemas.microsoft.com/office/drawing/2014/main" id="{8ADA513F-B70D-4972-B24A-65F26C0AE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163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5D70-1125-0B19-0D70-70807205CED1}"/>
              </a:ext>
            </a:extLst>
          </p:cNvPr>
          <p:cNvSpPr>
            <a:spLocks noGrp="1"/>
          </p:cNvSpPr>
          <p:nvPr>
            <p:ph type="title"/>
          </p:nvPr>
        </p:nvSpPr>
        <p:spPr>
          <a:xfrm>
            <a:off x="351282" y="581025"/>
            <a:ext cx="5154168" cy="2383155"/>
          </a:xfrm>
        </p:spPr>
        <p:txBody>
          <a:bodyPr/>
          <a:lstStyle/>
          <a:p>
            <a:r>
              <a:rPr lang="en-US" dirty="0"/>
              <a:t>A Completed Force Field Analysis</a:t>
            </a:r>
          </a:p>
        </p:txBody>
      </p:sp>
      <p:pic>
        <p:nvPicPr>
          <p:cNvPr id="8" name="Picture Placeholder 7">
            <a:extLst>
              <a:ext uri="{FF2B5EF4-FFF2-40B4-BE49-F238E27FC236}">
                <a16:creationId xmlns:a16="http://schemas.microsoft.com/office/drawing/2014/main" id="{65C7F822-A242-AD66-949D-95B019F6D000}"/>
              </a:ext>
            </a:extLst>
          </p:cNvPr>
          <p:cNvPicPr>
            <a:picLocks noGrp="1" noChangeAspect="1"/>
          </p:cNvPicPr>
          <p:nvPr>
            <p:ph type="pic" idx="1"/>
          </p:nvPr>
        </p:nvPicPr>
        <p:blipFill rotWithShape="1">
          <a:blip r:embed="rId2"/>
          <a:srcRect l="6876" r="6876"/>
          <a:stretch/>
        </p:blipFill>
        <p:spPr>
          <a:xfrm>
            <a:off x="4931320" y="588645"/>
            <a:ext cx="7185624" cy="5432425"/>
          </a:xfrm>
        </p:spPr>
      </p:pic>
      <p:sp>
        <p:nvSpPr>
          <p:cNvPr id="4" name="Text Placeholder 3">
            <a:extLst>
              <a:ext uri="{FF2B5EF4-FFF2-40B4-BE49-F238E27FC236}">
                <a16:creationId xmlns:a16="http://schemas.microsoft.com/office/drawing/2014/main" id="{E8A71F73-F12E-4BCD-1D0B-0B7BC32DA0F5}"/>
              </a:ext>
            </a:extLst>
          </p:cNvPr>
          <p:cNvSpPr>
            <a:spLocks noGrp="1"/>
          </p:cNvSpPr>
          <p:nvPr>
            <p:ph type="body" sz="half" idx="2"/>
          </p:nvPr>
        </p:nvSpPr>
        <p:spPr>
          <a:xfrm>
            <a:off x="351282" y="3380668"/>
            <a:ext cx="4287393" cy="2223914"/>
          </a:xfrm>
        </p:spPr>
        <p:txBody>
          <a:bodyPr>
            <a:normAutofit fontScale="70000" lnSpcReduction="20000"/>
          </a:bodyPr>
          <a:lstStyle/>
          <a:p>
            <a:pPr marL="0" marR="0">
              <a:lnSpc>
                <a:spcPct val="199000"/>
              </a:lnSpc>
              <a:spcBef>
                <a:spcPts val="0"/>
              </a:spcBef>
              <a:spcAft>
                <a:spcPts val="0"/>
              </a:spcAft>
            </a:pPr>
            <a:r>
              <a:rPr lang="en-US" sz="1800" b="1" dirty="0">
                <a:effectLst/>
                <a:latin typeface="Arial" panose="020B0604020202020204" pitchFamily="34" charset="0"/>
                <a:ea typeface="Arial" panose="020B0604020202020204" pitchFamily="34" charset="0"/>
              </a:rPr>
              <a:t>Issue: </a:t>
            </a:r>
            <a:r>
              <a:rPr lang="en-US" sz="1800" dirty="0">
                <a:effectLst/>
                <a:latin typeface="Arial" panose="020B0604020202020204" pitchFamily="34" charset="0"/>
                <a:ea typeface="Arial" panose="020B0604020202020204" pitchFamily="34" charset="0"/>
              </a:rPr>
              <a:t>Lack of readily accessible primary and preventative healthcare services for the community of Bartlett, TX</a:t>
            </a:r>
          </a:p>
          <a:p>
            <a:pPr marL="0" marR="0">
              <a:lnSpc>
                <a:spcPct val="199000"/>
              </a:lnSpc>
              <a:spcBef>
                <a:spcPts val="0"/>
              </a:spcBef>
              <a:spcAft>
                <a:spcPts val="0"/>
              </a:spcAft>
            </a:pPr>
            <a:r>
              <a:rPr lang="en-US" sz="1800" b="1" dirty="0">
                <a:effectLst/>
                <a:latin typeface="Arial" panose="020B0604020202020204" pitchFamily="34" charset="0"/>
                <a:ea typeface="Arial" panose="020B0604020202020204" pitchFamily="34" charset="0"/>
              </a:rPr>
              <a:t>Identified Change: </a:t>
            </a:r>
            <a:r>
              <a:rPr lang="en-US" sz="1800" dirty="0">
                <a:effectLst/>
                <a:latin typeface="Arial" panose="020B0604020202020204" pitchFamily="34" charset="0"/>
                <a:ea typeface="Arial" panose="020B0604020202020204" pitchFamily="34" charset="0"/>
              </a:rPr>
              <a:t>Improved Medicaid beneficiary services through paramedicine outlined in Senate Bill No. 2028 </a:t>
            </a:r>
          </a:p>
          <a:p>
            <a:endParaRPr lang="en-US" dirty="0"/>
          </a:p>
        </p:txBody>
      </p:sp>
    </p:spTree>
    <p:extLst>
      <p:ext uri="{BB962C8B-B14F-4D97-AF65-F5344CB8AC3E}">
        <p14:creationId xmlns:p14="http://schemas.microsoft.com/office/powerpoint/2010/main" val="3744778995"/>
      </p:ext>
    </p:extLst>
  </p:cSld>
  <p:clrMapOvr>
    <a:masterClrMapping/>
  </p:clrMapOvr>
</p:sld>
</file>

<file path=ppt/theme/theme1.xml><?xml version="1.0" encoding="utf-8"?>
<a:theme xmlns:a="http://schemas.openxmlformats.org/drawingml/2006/main" name="LevelVTI">
  <a:themeElements>
    <a:clrScheme name="AnalogousFromRegularSeed_2SEEDS">
      <a:dk1>
        <a:srgbClr val="000000"/>
      </a:dk1>
      <a:lt1>
        <a:srgbClr val="FFFFFF"/>
      </a:lt1>
      <a:dk2>
        <a:srgbClr val="30241B"/>
      </a:dk2>
      <a:lt2>
        <a:srgbClr val="F0F2F3"/>
      </a:lt2>
      <a:accent1>
        <a:srgbClr val="D56A17"/>
      </a:accent1>
      <a:accent2>
        <a:srgbClr val="E72D29"/>
      </a:accent2>
      <a:accent3>
        <a:srgbClr val="B9A221"/>
      </a:accent3>
      <a:accent4>
        <a:srgbClr val="13B3B1"/>
      </a:accent4>
      <a:accent5>
        <a:srgbClr val="299AE7"/>
      </a:accent5>
      <a:accent6>
        <a:srgbClr val="2343D7"/>
      </a:accent6>
      <a:hlink>
        <a:srgbClr val="3F87BF"/>
      </a:hlink>
      <a:folHlink>
        <a:srgbClr val="7F7F7F"/>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33bd1b8-cd5b-4b91-a124-6b0c2344a506" xsi:nil="true"/>
    <lcf76f155ced4ddcb4097134ff3c332f xmlns="e7b57840-98f8-498a-bf20-9b6b26ba22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36F8D0C241684CA6E50AF8E79486B5" ma:contentTypeVersion="17" ma:contentTypeDescription="Create a new document." ma:contentTypeScope="" ma:versionID="30b05a5f976a5bbe7fd2229855360056">
  <xsd:schema xmlns:xsd="http://www.w3.org/2001/XMLSchema" xmlns:xs="http://www.w3.org/2001/XMLSchema" xmlns:p="http://schemas.microsoft.com/office/2006/metadata/properties" xmlns:ns2="e7b57840-98f8-498a-bf20-9b6b26ba22b5" xmlns:ns3="a33bd1b8-cd5b-4b91-a124-6b0c2344a506" targetNamespace="http://schemas.microsoft.com/office/2006/metadata/properties" ma:root="true" ma:fieldsID="83352cc94e5123b43e4d83a3f617395b" ns2:_="" ns3:_="">
    <xsd:import namespace="e7b57840-98f8-498a-bf20-9b6b26ba22b5"/>
    <xsd:import namespace="a33bd1b8-cd5b-4b91-a124-6b0c2344a5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57840-98f8-498a-bf20-9b6b26ba22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5461658-e800-4d69-b88b-f290455a531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3bd1b8-cd5b-4b91-a124-6b0c2344a50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7fa58c5-b0ba-4dd8-9156-ae604d4e6612}" ma:internalName="TaxCatchAll" ma:showField="CatchAllData" ma:web="a33bd1b8-cd5b-4b91-a124-6b0c2344a50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8BCC48-BB12-4C1A-BD3B-F1B5DEAEEB44}">
  <ds:schemaRefs>
    <ds:schemaRef ds:uri="http://schemas.microsoft.com/office/2006/metadata/properties"/>
    <ds:schemaRef ds:uri="http://schemas.microsoft.com/office/infopath/2007/PartnerControls"/>
    <ds:schemaRef ds:uri="a33bd1b8-cd5b-4b91-a124-6b0c2344a506"/>
    <ds:schemaRef ds:uri="e7b57840-98f8-498a-bf20-9b6b26ba22b5"/>
  </ds:schemaRefs>
</ds:datastoreItem>
</file>

<file path=customXml/itemProps2.xml><?xml version="1.0" encoding="utf-8"?>
<ds:datastoreItem xmlns:ds="http://schemas.openxmlformats.org/officeDocument/2006/customXml" ds:itemID="{44BE748F-429F-46D9-8F07-2C7388E333CE}">
  <ds:schemaRefs>
    <ds:schemaRef ds:uri="http://schemas.microsoft.com/sharepoint/v3/contenttype/forms"/>
  </ds:schemaRefs>
</ds:datastoreItem>
</file>

<file path=customXml/itemProps3.xml><?xml version="1.0" encoding="utf-8"?>
<ds:datastoreItem xmlns:ds="http://schemas.openxmlformats.org/officeDocument/2006/customXml" ds:itemID="{A9AF1BA7-3EF3-47C9-B224-8E7435694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57840-98f8-498a-bf20-9b6b26ba22b5"/>
    <ds:schemaRef ds:uri="a33bd1b8-cd5b-4b91-a124-6b0c2344a5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otalTime>40</TotalTime>
  <Words>715</Words>
  <Application>Microsoft Office PowerPoint</Application>
  <PresentationFormat>Widescreen</PresentationFormat>
  <Paragraphs>42</Paragraphs>
  <Slides>8</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Arial</vt:lpstr>
      <vt:lpstr>Seaford</vt:lpstr>
      <vt:lpstr>LevelVTI</vt:lpstr>
      <vt:lpstr>Fishbone Diagram &amp; Forcefield Analysis</vt:lpstr>
      <vt:lpstr>Fishbone Diagram- What Is It?</vt:lpstr>
      <vt:lpstr>Fishbone Diagram: How-To’s</vt:lpstr>
      <vt:lpstr>Tips for Completing The Fishbone Diagram</vt:lpstr>
      <vt:lpstr>A Completed Fishbone Diagram</vt:lpstr>
      <vt:lpstr>Force Field Analysis:</vt:lpstr>
      <vt:lpstr>Force Field Analysis How To’s:</vt:lpstr>
      <vt:lpstr>A Completed Force Field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Fishbone Diagram &amp; Forcefield Analysis</dc:title>
  <dc:creator>Cropley, Stacey L</dc:creator>
  <cp:lastModifiedBy>Cassandra Godzik</cp:lastModifiedBy>
  <cp:revision>2</cp:revision>
  <dcterms:created xsi:type="dcterms:W3CDTF">2022-12-22T18:07:41Z</dcterms:created>
  <dcterms:modified xsi:type="dcterms:W3CDTF">2024-08-27T20:51:11Z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0x0101000136F8D0C241684CA6E50AF8E79486B5</vt:lpwstr>
  </property>
</Properties>
</file>