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0"/>
  </p:notesMasterIdLst>
  <p:handoutMasterIdLst>
    <p:handoutMasterId r:id="rId21"/>
  </p:handoutMasterIdLst>
  <p:sldIdLst>
    <p:sldId id="282" r:id="rId5"/>
    <p:sldId id="291" r:id="rId6"/>
    <p:sldId id="283" r:id="rId7"/>
    <p:sldId id="301" r:id="rId8"/>
    <p:sldId id="302" r:id="rId9"/>
    <p:sldId id="299" r:id="rId10"/>
    <p:sldId id="297" r:id="rId11"/>
    <p:sldId id="298" r:id="rId12"/>
    <p:sldId id="300" r:id="rId13"/>
    <p:sldId id="304" r:id="rId14"/>
    <p:sldId id="306" r:id="rId15"/>
    <p:sldId id="285" r:id="rId16"/>
    <p:sldId id="308" r:id="rId17"/>
    <p:sldId id="307" r:id="rId18"/>
    <p:sldId id="29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75" autoAdjust="0"/>
    <p:restoredTop sz="94574" autoAdjust="0"/>
  </p:normalViewPr>
  <p:slideViewPr>
    <p:cSldViewPr snapToGrid="0">
      <p:cViewPr varScale="1">
        <p:scale>
          <a:sx n="69" d="100"/>
          <a:sy n="69" d="100"/>
        </p:scale>
        <p:origin x="624" y="4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3/22/2024</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3/22/2024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Small Image">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9980476" y="0"/>
            <a:ext cx="2211524" cy="6858000"/>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anchor="b"/>
          <a:lstStyle>
            <a:lvl1pPr algn="r">
              <a:lnSpc>
                <a:spcPts val="5000"/>
              </a:lnSpc>
              <a:defRPr sz="6000" b="1" cap="all" spc="-300" baseline="0">
                <a:solidFill>
                  <a:schemeClr val="tx1"/>
                </a:solidFill>
                <a:latin typeface="+mj-lt"/>
              </a:defRPr>
            </a:lvl1pPr>
          </a:lstStyle>
          <a:p>
            <a:r>
              <a:rPr lang="en-US" noProof="0"/>
              <a:t>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311904" y="4650539"/>
            <a:ext cx="3401478" cy="1192038"/>
          </a:xfrm>
          <a:solidFill>
            <a:schemeClr val="tx1"/>
          </a:solidFill>
        </p:spPr>
        <p:txBody>
          <a:bodyPr lIns="252000" tIns="0" anchor="ctr"/>
          <a:lstStyle>
            <a:lvl1pPr marL="0" indent="0" algn="l">
              <a:lnSpc>
                <a:spcPct val="100000"/>
              </a:lnSpc>
              <a:buNone/>
              <a:defRPr sz="1800" i="1">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US"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9198000"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916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3572900" y="1511476"/>
            <a:ext cx="2916000" cy="4679249"/>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p:nvPr>
        </p:nvSpPr>
        <p:spPr>
          <a:xfrm>
            <a:off x="6713800" y="1511475"/>
            <a:ext cx="2916000" cy="4679250"/>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US"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9198000"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1764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290450" y="1512000"/>
            <a:ext cx="1764000" cy="4679250"/>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4148900" y="1512000"/>
            <a:ext cx="1764000" cy="4679250"/>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6007350" y="1507535"/>
            <a:ext cx="1764000" cy="4679250"/>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7865800" y="1507535"/>
            <a:ext cx="1764000" cy="4683715"/>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B5A8293F-A5B5-4FCC-BF27-A25B1BAFF245}"/>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1" y="1008000"/>
            <a:ext cx="9198116"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8E801980-CBAE-4A50-886D-54D7BB2E1947}"/>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EDF756E-F310-4229-ACDD-055D299A95FB}"/>
              </a:ext>
            </a:extLst>
          </p:cNvPr>
          <p:cNvSpPr/>
          <p:nvPr userDrawn="1"/>
        </p:nvSpPr>
        <p:spPr>
          <a:xfrm>
            <a:off x="6297105" y="424206"/>
            <a:ext cx="5505254" cy="57314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id="{E25951D2-91DB-40E7-95D5-4B372602DEB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9" name="Subtitle 2">
            <a:extLst>
              <a:ext uri="{FF2B5EF4-FFF2-40B4-BE49-F238E27FC236}">
                <a16:creationId xmlns:a16="http://schemas.microsoft.com/office/drawing/2014/main" id="{07666241-4AF6-458A-A571-6C6C291D72F1}"/>
              </a:ext>
            </a:extLst>
          </p:cNvPr>
          <p:cNvSpPr>
            <a:spLocks noGrp="1"/>
          </p:cNvSpPr>
          <p:nvPr>
            <p:ph type="subTitle" idx="1"/>
          </p:nvPr>
        </p:nvSpPr>
        <p:spPr>
          <a:xfrm>
            <a:off x="6532775" y="3639199"/>
            <a:ext cx="5053936" cy="1192038"/>
          </a:xfrm>
          <a:solidFill>
            <a:schemeClr val="bg1"/>
          </a:solidFill>
        </p:spPr>
        <p:txBody>
          <a:bodyPr lIns="252000" tIns="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6" name="Title 5">
            <a:extLst>
              <a:ext uri="{FF2B5EF4-FFF2-40B4-BE49-F238E27FC236}">
                <a16:creationId xmlns:a16="http://schemas.microsoft.com/office/drawing/2014/main" id="{6F4F2BBF-F210-4954-9C73-A0030AACDDFE}"/>
              </a:ext>
            </a:extLst>
          </p:cNvPr>
          <p:cNvSpPr>
            <a:spLocks noGrp="1"/>
          </p:cNvSpPr>
          <p:nvPr>
            <p:ph type="title" hasCustomPrompt="1"/>
          </p:nvPr>
        </p:nvSpPr>
        <p:spPr>
          <a:xfrm>
            <a:off x="6532775" y="993303"/>
            <a:ext cx="5053936" cy="2513468"/>
          </a:xfrm>
        </p:spPr>
        <p:txBody>
          <a:bodyPr/>
          <a:lstStyle>
            <a:lvl1pPr>
              <a:defRPr sz="5400" cap="none">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3217260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US" noProof="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0" name="Content Placeholder 2">
            <a:extLst>
              <a:ext uri="{FF2B5EF4-FFF2-40B4-BE49-F238E27FC236}">
                <a16:creationId xmlns:a16="http://schemas.microsoft.com/office/drawing/2014/main" id="{FD1EE834-4B70-4715-8346-1C0298347EE0}"/>
              </a:ext>
            </a:extLst>
          </p:cNvPr>
          <p:cNvSpPr>
            <a:spLocks noGrp="1"/>
          </p:cNvSpPr>
          <p:nvPr>
            <p:ph idx="1"/>
          </p:nvPr>
        </p:nvSpPr>
        <p:spPr>
          <a:xfrm>
            <a:off x="432000" y="1046375"/>
            <a:ext cx="9198000" cy="5130588"/>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013996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US" noProof="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7" name="Content Placeholder 2">
            <a:extLst>
              <a:ext uri="{FF2B5EF4-FFF2-40B4-BE49-F238E27FC236}">
                <a16:creationId xmlns:a16="http://schemas.microsoft.com/office/drawing/2014/main" id="{EAE43F4C-1A64-4197-A44B-E6EB874E243B}"/>
              </a:ext>
            </a:extLst>
          </p:cNvPr>
          <p:cNvSpPr>
            <a:spLocks noGrp="1"/>
          </p:cNvSpPr>
          <p:nvPr>
            <p:ph sz="half" idx="1"/>
          </p:nvPr>
        </p:nvSpPr>
        <p:spPr>
          <a:xfrm>
            <a:off x="432000" y="1046376"/>
            <a:ext cx="4435831" cy="5130588"/>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8" name="Content Placeholder 3">
            <a:extLst>
              <a:ext uri="{FF2B5EF4-FFF2-40B4-BE49-F238E27FC236}">
                <a16:creationId xmlns:a16="http://schemas.microsoft.com/office/drawing/2014/main" id="{D7B3F5B8-DC28-4878-AC9F-D434D7542D8F}"/>
              </a:ext>
            </a:extLst>
          </p:cNvPr>
          <p:cNvSpPr>
            <a:spLocks noGrp="1"/>
          </p:cNvSpPr>
          <p:nvPr>
            <p:ph sz="half" idx="2"/>
          </p:nvPr>
        </p:nvSpPr>
        <p:spPr>
          <a:xfrm>
            <a:off x="5194169" y="1046376"/>
            <a:ext cx="4435831" cy="5130588"/>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028349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US" noProof="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7" name="Text Placeholder 2">
            <a:extLst>
              <a:ext uri="{FF2B5EF4-FFF2-40B4-BE49-F238E27FC236}">
                <a16:creationId xmlns:a16="http://schemas.microsoft.com/office/drawing/2014/main" id="{CB97B01E-88B2-448F-BD96-A1AAFA39AC1E}"/>
              </a:ext>
            </a:extLst>
          </p:cNvPr>
          <p:cNvSpPr>
            <a:spLocks noGrp="1"/>
          </p:cNvSpPr>
          <p:nvPr>
            <p:ph type="body" idx="1"/>
          </p:nvPr>
        </p:nvSpPr>
        <p:spPr>
          <a:xfrm>
            <a:off x="432000" y="1068420"/>
            <a:ext cx="4434840" cy="823912"/>
          </a:xfrm>
          <a:solidFill>
            <a:schemeClr val="tx1"/>
          </a:solidFill>
        </p:spPr>
        <p:txBody>
          <a:bodyPr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8" name="Text Placeholder 4">
            <a:extLst>
              <a:ext uri="{FF2B5EF4-FFF2-40B4-BE49-F238E27FC236}">
                <a16:creationId xmlns:a16="http://schemas.microsoft.com/office/drawing/2014/main" id="{40BADDE2-4EE6-41B4-804C-EBF680128B40}"/>
              </a:ext>
            </a:extLst>
          </p:cNvPr>
          <p:cNvSpPr>
            <a:spLocks noGrp="1"/>
          </p:cNvSpPr>
          <p:nvPr>
            <p:ph type="body" sz="quarter" idx="3"/>
          </p:nvPr>
        </p:nvSpPr>
        <p:spPr>
          <a:xfrm>
            <a:off x="5195160" y="1068420"/>
            <a:ext cx="4434840" cy="823912"/>
          </a:xfrm>
          <a:solidFill>
            <a:schemeClr val="tx1"/>
          </a:solidFill>
        </p:spPr>
        <p:txBody>
          <a:bodyPr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9" name="Content Placeholder 3">
            <a:extLst>
              <a:ext uri="{FF2B5EF4-FFF2-40B4-BE49-F238E27FC236}">
                <a16:creationId xmlns:a16="http://schemas.microsoft.com/office/drawing/2014/main" id="{BB0A14E0-899D-4594-BC9E-AE89BF0D3AB7}"/>
              </a:ext>
            </a:extLst>
          </p:cNvPr>
          <p:cNvSpPr>
            <a:spLocks noGrp="1"/>
          </p:cNvSpPr>
          <p:nvPr>
            <p:ph sz="half" idx="2"/>
          </p:nvPr>
        </p:nvSpPr>
        <p:spPr>
          <a:xfrm>
            <a:off x="432001" y="2096752"/>
            <a:ext cx="4434840" cy="4092911"/>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0" name="Content Placeholder 5">
            <a:extLst>
              <a:ext uri="{FF2B5EF4-FFF2-40B4-BE49-F238E27FC236}">
                <a16:creationId xmlns:a16="http://schemas.microsoft.com/office/drawing/2014/main" id="{2C699014-D902-4E9A-80CD-8D2BCFE67097}"/>
              </a:ext>
            </a:extLst>
          </p:cNvPr>
          <p:cNvSpPr>
            <a:spLocks noGrp="1"/>
          </p:cNvSpPr>
          <p:nvPr>
            <p:ph sz="quarter" idx="4"/>
          </p:nvPr>
        </p:nvSpPr>
        <p:spPr>
          <a:xfrm>
            <a:off x="5195160" y="2096752"/>
            <a:ext cx="4434840" cy="4092911"/>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925328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a:xfrm>
            <a:off x="432000" y="6356350"/>
            <a:ext cx="4114800" cy="365125"/>
          </a:xfrm>
        </p:spPr>
        <p:txBody>
          <a:bodyPr/>
          <a:lstStyle/>
          <a:p>
            <a:r>
              <a:rPr lang="en-US" noProof="0" dirty="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Title 1">
            <a:extLst>
              <a:ext uri="{FF2B5EF4-FFF2-40B4-BE49-F238E27FC236}">
                <a16:creationId xmlns:a16="http://schemas.microsoft.com/office/drawing/2014/main" id="{AC67C685-BABE-4B77-8C5E-B39B093D3AEA}"/>
              </a:ext>
            </a:extLst>
          </p:cNvPr>
          <p:cNvSpPr>
            <a:spLocks noGrp="1"/>
          </p:cNvSpPr>
          <p:nvPr>
            <p:ph type="title"/>
          </p:nvPr>
        </p:nvSpPr>
        <p:spPr>
          <a:xfrm>
            <a:off x="432001" y="457200"/>
            <a:ext cx="3159612" cy="1600200"/>
          </a:xfrm>
        </p:spPr>
        <p:txBody>
          <a:bodyPr anchor="b"/>
          <a:lstStyle>
            <a:lvl1pPr>
              <a:defRPr sz="2800"/>
            </a:lvl1pPr>
          </a:lstStyle>
          <a:p>
            <a:r>
              <a:rPr lang="en-US" noProof="0" smtClean="0"/>
              <a:t>Click to edit Master title style</a:t>
            </a:r>
            <a:endParaRPr lang="en-US" noProof="0"/>
          </a:p>
        </p:txBody>
      </p:sp>
      <p:sp>
        <p:nvSpPr>
          <p:cNvPr id="9" name="Text Placeholder 3">
            <a:extLst>
              <a:ext uri="{FF2B5EF4-FFF2-40B4-BE49-F238E27FC236}">
                <a16:creationId xmlns:a16="http://schemas.microsoft.com/office/drawing/2014/main" id="{0B6B7795-36CC-459B-AE8B-7FB2F40AF37C}"/>
              </a:ext>
            </a:extLst>
          </p:cNvPr>
          <p:cNvSpPr>
            <a:spLocks noGrp="1"/>
          </p:cNvSpPr>
          <p:nvPr>
            <p:ph type="body" sz="half" idx="2"/>
          </p:nvPr>
        </p:nvSpPr>
        <p:spPr>
          <a:xfrm>
            <a:off x="432001" y="2057400"/>
            <a:ext cx="3159612" cy="4126584"/>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10" name="Content Placeholder 2">
            <a:extLst>
              <a:ext uri="{FF2B5EF4-FFF2-40B4-BE49-F238E27FC236}">
                <a16:creationId xmlns:a16="http://schemas.microsoft.com/office/drawing/2014/main" id="{79F53EF1-D412-467C-B7CE-30536F140AE1}"/>
              </a:ext>
            </a:extLst>
          </p:cNvPr>
          <p:cNvSpPr>
            <a:spLocks noGrp="1"/>
          </p:cNvSpPr>
          <p:nvPr>
            <p:ph idx="1"/>
          </p:nvPr>
        </p:nvSpPr>
        <p:spPr>
          <a:xfrm>
            <a:off x="3770722" y="457201"/>
            <a:ext cx="6023727" cy="5726784"/>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714757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a:xfrm>
            <a:off x="432000" y="6356350"/>
            <a:ext cx="4114800" cy="365125"/>
          </a:xfrm>
        </p:spPr>
        <p:txBody>
          <a:bodyPr/>
          <a:lstStyle/>
          <a:p>
            <a:r>
              <a:rPr lang="en-US" noProof="0" dirty="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Title 1">
            <a:extLst>
              <a:ext uri="{FF2B5EF4-FFF2-40B4-BE49-F238E27FC236}">
                <a16:creationId xmlns:a16="http://schemas.microsoft.com/office/drawing/2014/main" id="{AC67C685-BABE-4B77-8C5E-B39B093D3AEA}"/>
              </a:ext>
            </a:extLst>
          </p:cNvPr>
          <p:cNvSpPr>
            <a:spLocks noGrp="1"/>
          </p:cNvSpPr>
          <p:nvPr>
            <p:ph type="title"/>
          </p:nvPr>
        </p:nvSpPr>
        <p:spPr>
          <a:xfrm>
            <a:off x="432001" y="457200"/>
            <a:ext cx="3159612" cy="1600200"/>
          </a:xfrm>
        </p:spPr>
        <p:txBody>
          <a:bodyPr anchor="b"/>
          <a:lstStyle>
            <a:lvl1pPr>
              <a:defRPr sz="2800"/>
            </a:lvl1pPr>
          </a:lstStyle>
          <a:p>
            <a:r>
              <a:rPr lang="en-US" noProof="0" smtClean="0"/>
              <a:t>Click to edit Master title style</a:t>
            </a:r>
            <a:endParaRPr lang="en-US" noProof="0"/>
          </a:p>
        </p:txBody>
      </p:sp>
      <p:sp>
        <p:nvSpPr>
          <p:cNvPr id="9" name="Text Placeholder 3">
            <a:extLst>
              <a:ext uri="{FF2B5EF4-FFF2-40B4-BE49-F238E27FC236}">
                <a16:creationId xmlns:a16="http://schemas.microsoft.com/office/drawing/2014/main" id="{0B6B7795-36CC-459B-AE8B-7FB2F40AF37C}"/>
              </a:ext>
            </a:extLst>
          </p:cNvPr>
          <p:cNvSpPr>
            <a:spLocks noGrp="1"/>
          </p:cNvSpPr>
          <p:nvPr>
            <p:ph type="body" sz="half" idx="2"/>
          </p:nvPr>
        </p:nvSpPr>
        <p:spPr>
          <a:xfrm>
            <a:off x="432001" y="2057400"/>
            <a:ext cx="3159612" cy="4126584"/>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12" name="Picture Placeholder 2">
            <a:extLst>
              <a:ext uri="{FF2B5EF4-FFF2-40B4-BE49-F238E27FC236}">
                <a16:creationId xmlns:a16="http://schemas.microsoft.com/office/drawing/2014/main" id="{10319378-269C-406E-9B84-FCF22DA02EFF}"/>
              </a:ext>
            </a:extLst>
          </p:cNvPr>
          <p:cNvSpPr>
            <a:spLocks noGrp="1"/>
          </p:cNvSpPr>
          <p:nvPr>
            <p:ph type="pic" idx="1"/>
          </p:nvPr>
        </p:nvSpPr>
        <p:spPr>
          <a:xfrm>
            <a:off x="3788021" y="457201"/>
            <a:ext cx="5949868" cy="57267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Tree>
    <p:extLst>
      <p:ext uri="{BB962C8B-B14F-4D97-AF65-F5344CB8AC3E}">
        <p14:creationId xmlns:p14="http://schemas.microsoft.com/office/powerpoint/2010/main" val="2103075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US" noProof="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115799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54ED587-2D2F-4D3F-B55B-C64465AB4EC5}"/>
              </a:ext>
            </a:extLst>
          </p:cNvPr>
          <p:cNvSpPr/>
          <p:nvPr userDrawn="1"/>
        </p:nvSpPr>
        <p:spPr>
          <a:xfrm>
            <a:off x="69274" y="66963"/>
            <a:ext cx="9911201" cy="6727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anchor="b"/>
          <a:lstStyle>
            <a:lvl1pPr algn="r">
              <a:lnSpc>
                <a:spcPts val="5000"/>
              </a:lnSpc>
              <a:defRPr sz="6000" b="1" cap="all" spc="-300" baseline="0">
                <a:solidFill>
                  <a:schemeClr val="bg1"/>
                </a:solidFill>
                <a:latin typeface="+mj-lt"/>
              </a:defRPr>
            </a:lvl1pPr>
          </a:lstStyle>
          <a:p>
            <a:r>
              <a:rPr lang="en-US" noProof="0"/>
              <a:t>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326418" y="4650539"/>
            <a:ext cx="2456210" cy="1192038"/>
          </a:xfrm>
          <a:solidFill>
            <a:schemeClr val="bg1"/>
          </a:solidFill>
        </p:spPr>
        <p:txBody>
          <a:bodyPr lIns="252000" tIns="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E798A99C-9485-48F0-8E1E-227AD1348A45}"/>
              </a:ext>
            </a:extLst>
          </p:cNvPr>
          <p:cNvSpPr>
            <a:spLocks noGrp="1"/>
          </p:cNvSpPr>
          <p:nvPr>
            <p:ph type="sldNum" sz="quarter" idx="11"/>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218115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2310D190-B83D-438A-91BC-470C41B22A29}"/>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139767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Large Image">
    <p:bg>
      <p:bgPr>
        <a:solidFill>
          <a:schemeClr val="bg1"/>
        </a:solidFill>
        <a:effectLst/>
      </p:bgPr>
    </p:bg>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069FFAE5-B16E-4571-88F7-52FA5354B1A1}"/>
              </a:ext>
            </a:extLst>
          </p:cNvPr>
          <p:cNvSpPr>
            <a:spLocks noGrp="1"/>
          </p:cNvSpPr>
          <p:nvPr>
            <p:ph type="pic" sz="quarter" idx="13" hasCustomPrompt="1"/>
          </p:nvPr>
        </p:nvSpPr>
        <p:spPr>
          <a:xfrm>
            <a:off x="69273" y="63691"/>
            <a:ext cx="9911201" cy="6727346"/>
          </a:xfrm>
          <a:solidFill>
            <a:schemeClr val="tx1">
              <a:lumMod val="75000"/>
              <a:lumOff val="25000"/>
            </a:schemeClr>
          </a:solidFill>
        </p:spPr>
        <p:txBody>
          <a:bodyPr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anchor="b"/>
          <a:lstStyle>
            <a:lvl1pPr algn="r">
              <a:lnSpc>
                <a:spcPts val="5000"/>
              </a:lnSpc>
              <a:defRPr sz="6000" b="1" cap="all" spc="-300" baseline="0">
                <a:solidFill>
                  <a:schemeClr val="bg1"/>
                </a:solidFill>
                <a:latin typeface="+mj-lt"/>
              </a:defRPr>
            </a:lvl1pPr>
          </a:lstStyle>
          <a:p>
            <a:r>
              <a:rPr lang="en-US" noProof="0"/>
              <a:t>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326418" y="4650539"/>
            <a:ext cx="2456210" cy="1192038"/>
          </a:xfrm>
          <a:solidFill>
            <a:schemeClr val="bg1"/>
          </a:solidFill>
        </p:spPr>
        <p:txBody>
          <a:bodyPr lIns="252000" tIns="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E798A99C-9485-48F0-8E1E-227AD1348A45}"/>
              </a:ext>
            </a:extLst>
          </p:cNvPr>
          <p:cNvSpPr>
            <a:spLocks noGrp="1"/>
          </p:cNvSpPr>
          <p:nvPr>
            <p:ph type="sldNum" sz="quarter" idx="11"/>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4094738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hoto 1">
    <p:spTree>
      <p:nvGrpSpPr>
        <p:cNvPr id="1" name=""/>
        <p:cNvGrpSpPr/>
        <p:nvPr/>
      </p:nvGrpSpPr>
      <p:grpSpPr>
        <a:xfrm>
          <a:off x="0" y="0"/>
          <a:ext cx="0" cy="0"/>
          <a:chOff x="0" y="0"/>
          <a:chExt cx="0" cy="0"/>
        </a:xfrm>
      </p:grpSpPr>
      <p:sp>
        <p:nvSpPr>
          <p:cNvPr id="8" name="Picture Placeholder 1">
            <a:extLst>
              <a:ext uri="{FF2B5EF4-FFF2-40B4-BE49-F238E27FC236}">
                <a16:creationId xmlns:a16="http://schemas.microsoft.com/office/drawing/2014/main" id="{1599E2D7-24B3-4D66-9AFB-83C1AEC4DBBB}"/>
              </a:ext>
            </a:extLst>
          </p:cNvPr>
          <p:cNvSpPr>
            <a:spLocks noGrp="1"/>
          </p:cNvSpPr>
          <p:nvPr>
            <p:ph type="pic" sz="quarter" idx="33" hasCustomPrompt="1"/>
          </p:nvPr>
        </p:nvSpPr>
        <p:spPr>
          <a:xfrm>
            <a:off x="9980476" y="0"/>
            <a:ext cx="2211524" cy="6192000"/>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445086" y="1807950"/>
            <a:ext cx="5184913" cy="432000"/>
          </a:xfrm>
        </p:spPr>
        <p:txBody>
          <a:bodyPr/>
          <a:lstStyle>
            <a:lvl1pPr algn="r">
              <a:defRPr>
                <a:solidFill>
                  <a:schemeClr val="tx1"/>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444886" y="2383950"/>
            <a:ext cx="5184913" cy="360000"/>
          </a:xfrm>
        </p:spPr>
        <p:txBody>
          <a:bodyPr/>
          <a:lstStyle>
            <a:lvl1pPr marL="0" indent="0" algn="r">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445000" y="2908300"/>
            <a:ext cx="5184800" cy="3283700"/>
          </a:xfrm>
          <a:solidFill>
            <a:schemeClr val="bg1"/>
          </a:solidFill>
        </p:spPr>
        <p:txBody>
          <a:bodyPr lIns="180000" tIns="252000" rIns="252000"/>
          <a:lstStyle>
            <a:lvl1pPr algn="l">
              <a:defRPr>
                <a:solidFill>
                  <a:schemeClr val="tx1">
                    <a:lumMod val="75000"/>
                    <a:lumOff val="25000"/>
                  </a:schemeClr>
                </a:solidFill>
              </a:defRPr>
            </a:lvl1pPr>
            <a:lvl2pPr algn="l">
              <a:defRPr>
                <a:solidFill>
                  <a:schemeClr val="tx1">
                    <a:lumMod val="75000"/>
                    <a:lumOff val="25000"/>
                  </a:schemeClr>
                </a:solidFill>
              </a:defRPr>
            </a:lvl2pPr>
            <a:lvl3pPr algn="l">
              <a:defRPr>
                <a:solidFill>
                  <a:schemeClr val="tx1">
                    <a:lumMod val="75000"/>
                    <a:lumOff val="25000"/>
                  </a:schemeClr>
                </a:solidFill>
              </a:defRPr>
            </a:lvl3pPr>
            <a:lvl4pPr algn="l">
              <a:defRPr>
                <a:solidFill>
                  <a:schemeClr val="tx1">
                    <a:lumMod val="75000"/>
                    <a:lumOff val="25000"/>
                  </a:schemeClr>
                </a:solidFill>
              </a:defRPr>
            </a:lvl4pPr>
            <a:lvl5pPr algn="l">
              <a:defRPr>
                <a:solidFill>
                  <a:schemeClr val="tx1">
                    <a:lumMod val="75000"/>
                    <a:lumOff val="25000"/>
                  </a:schemeClr>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53DA1E79-BA17-41C5-98B7-CFBC5859A512}"/>
              </a:ext>
            </a:extLst>
          </p:cNvPr>
          <p:cNvSpPr>
            <a:spLocks noGrp="1"/>
          </p:cNvSpPr>
          <p:nvPr>
            <p:ph type="sldNum" sz="quarter" idx="34"/>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hoto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3823393" y="1343906"/>
            <a:ext cx="3736800" cy="3933645"/>
          </a:xfrm>
          <a:solidFill>
            <a:schemeClr val="bg1"/>
          </a:solidFill>
        </p:spPr>
        <p:txBody>
          <a:bodyPr lIns="180000" tIns="180000" rIns="18000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53DA1E79-BA17-41C5-98B7-CFBC5859A512}"/>
              </a:ext>
            </a:extLst>
          </p:cNvPr>
          <p:cNvSpPr>
            <a:spLocks noGrp="1"/>
          </p:cNvSpPr>
          <p:nvPr>
            <p:ph type="sldNum" sz="quarter" idx="34"/>
          </p:nvPr>
        </p:nvSpPr>
        <p:spPr/>
        <p:txBody>
          <a:bodyPr/>
          <a:lstStyle/>
          <a:p>
            <a:fld id="{19B51A1E-902D-48AF-9020-955120F399B6}" type="slidenum">
              <a:rPr lang="en-US" noProof="0" smtClean="0"/>
              <a:pPr/>
              <a:t>‹#›</a:t>
            </a:fld>
            <a:endParaRPr lang="en-US" noProof="0" dirty="0"/>
          </a:p>
        </p:txBody>
      </p:sp>
      <p:sp>
        <p:nvSpPr>
          <p:cNvPr id="9" name="Picture Placeholder 6">
            <a:extLst>
              <a:ext uri="{FF2B5EF4-FFF2-40B4-BE49-F238E27FC236}">
                <a16:creationId xmlns:a16="http://schemas.microsoft.com/office/drawing/2014/main" id="{492C2A1D-F7BD-46B6-BC01-15D365ACD50B}"/>
              </a:ext>
            </a:extLst>
          </p:cNvPr>
          <p:cNvSpPr>
            <a:spLocks noGrp="1"/>
          </p:cNvSpPr>
          <p:nvPr>
            <p:ph type="pic" sz="quarter" idx="14" hasCustomPrompt="1"/>
          </p:nvPr>
        </p:nvSpPr>
        <p:spPr>
          <a:xfrm>
            <a:off x="7560193" y="1344803"/>
            <a:ext cx="3737526" cy="3933645"/>
          </a:xfrm>
          <a:solidFill>
            <a:schemeClr val="tx1">
              <a:lumMod val="75000"/>
              <a:lumOff val="25000"/>
            </a:schemeClr>
          </a:solidFill>
        </p:spPr>
        <p:txBody>
          <a:bodyPr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6" name="Title 5">
            <a:extLst>
              <a:ext uri="{FF2B5EF4-FFF2-40B4-BE49-F238E27FC236}">
                <a16:creationId xmlns:a16="http://schemas.microsoft.com/office/drawing/2014/main" id="{7F4F1543-153D-4F77-A4A9-C9BBA1C2052E}"/>
              </a:ext>
            </a:extLst>
          </p:cNvPr>
          <p:cNvSpPr>
            <a:spLocks noGrp="1"/>
          </p:cNvSpPr>
          <p:nvPr>
            <p:ph type="title"/>
          </p:nvPr>
        </p:nvSpPr>
        <p:spPr>
          <a:xfrm>
            <a:off x="432000" y="432000"/>
            <a:ext cx="9131100" cy="432000"/>
          </a:xfrm>
        </p:spPr>
        <p:txBody>
          <a:bodyPr/>
          <a:lstStyle/>
          <a:p>
            <a:r>
              <a:rPr lang="en-US" noProof="0" smtClean="0"/>
              <a:t>Click to edit Master title style</a:t>
            </a:r>
            <a:endParaRPr lang="en-US" noProof="0"/>
          </a:p>
        </p:txBody>
      </p:sp>
      <p:sp>
        <p:nvSpPr>
          <p:cNvPr id="11" name="Subtitle 2">
            <a:extLst>
              <a:ext uri="{FF2B5EF4-FFF2-40B4-BE49-F238E27FC236}">
                <a16:creationId xmlns:a16="http://schemas.microsoft.com/office/drawing/2014/main" id="{9FAA210E-391A-499A-89D5-F222045FD1A4}"/>
              </a:ext>
            </a:extLst>
          </p:cNvPr>
          <p:cNvSpPr>
            <a:spLocks noGrp="1"/>
          </p:cNvSpPr>
          <p:nvPr>
            <p:ph type="body" sz="quarter" idx="32" hasCustomPrompt="1"/>
          </p:nvPr>
        </p:nvSpPr>
        <p:spPr>
          <a:xfrm>
            <a:off x="431800" y="1008000"/>
            <a:ext cx="6895900"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2347197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US"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9198000"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1432296"/>
            <a:ext cx="4500000" cy="527076"/>
          </a:xfrm>
          <a:solidFill>
            <a:schemeClr val="tx1"/>
          </a:solidFill>
        </p:spPr>
        <p:txBody>
          <a:bodyPr lIns="180000" tIns="36000" anchor="ctr"/>
          <a:lstStyle>
            <a:lvl1pPr marL="0" indent="0">
              <a:buNone/>
              <a:defRPr sz="2400" b="1" spc="-15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023668"/>
            <a:ext cx="4500000" cy="416833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5129800" y="1433105"/>
            <a:ext cx="4500000" cy="525283"/>
          </a:xfrm>
          <a:solidFill>
            <a:schemeClr val="tx1"/>
          </a:solidFill>
        </p:spPr>
        <p:txBody>
          <a:bodyPr lIns="180000" tIns="36000" anchor="ctr"/>
          <a:lstStyle>
            <a:lvl1pPr marL="0" indent="0">
              <a:buNone/>
              <a:defRPr sz="2400" b="1" spc="-150">
                <a:solidFill>
                  <a:schemeClr val="bg1"/>
                </a:solidFill>
                <a:latin typeface="+mj-lt"/>
              </a:defRPr>
            </a:lvl1pPr>
          </a:lstStyle>
          <a:p>
            <a:pPr lvl="0"/>
            <a:r>
              <a:rPr lang="en-US" noProof="0" smtClean="0"/>
              <a:t>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5129800" y="2020359"/>
            <a:ext cx="4500000" cy="4170891"/>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299200" y="432000"/>
            <a:ext cx="5472113" cy="5759250"/>
          </a:xfrm>
          <a:solidFill>
            <a:schemeClr val="tx1">
              <a:lumMod val="75000"/>
              <a:lumOff val="25000"/>
            </a:schemeClr>
          </a:solidFill>
        </p:spPr>
        <p:txBody>
          <a:bodyPr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3875314" y="5096632"/>
            <a:ext cx="2028686" cy="1094618"/>
          </a:xfrm>
        </p:spPr>
        <p:txBody>
          <a:bodyPr anchor="b"/>
          <a:lstStyle>
            <a:lvl1pPr marL="0" indent="0" algn="r">
              <a:buNone/>
              <a:defRPr i="1">
                <a:solidFill>
                  <a:schemeClr val="tx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id="{E25951D2-91DB-40E7-95D5-4B372602DEB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5" name="Title 4">
            <a:extLst>
              <a:ext uri="{FF2B5EF4-FFF2-40B4-BE49-F238E27FC236}">
                <a16:creationId xmlns:a16="http://schemas.microsoft.com/office/drawing/2014/main" id="{28F8443E-0D06-4057-933B-C87E884C5F72}"/>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174360" y="2112793"/>
            <a:ext cx="6798250" cy="1674470"/>
          </a:xfrm>
        </p:spPr>
        <p:txBody>
          <a:bodyPr anchor="ctr"/>
          <a:lstStyle>
            <a:lvl1pPr algn="ctr">
              <a:lnSpc>
                <a:spcPct val="100000"/>
              </a:lnSpc>
              <a:defRPr sz="6000" b="1" cap="all" spc="-300" baseline="0">
                <a:solidFill>
                  <a:schemeClr val="tx1"/>
                </a:solidFill>
                <a:latin typeface="+mj-lt"/>
              </a:defRPr>
            </a:lvl1pPr>
          </a:lstStyle>
          <a:p>
            <a:r>
              <a:rPr lang="en-US" noProof="0"/>
              <a:t>Thank you</a:t>
            </a:r>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Text Placeholder 5">
            <a:extLst>
              <a:ext uri="{FF2B5EF4-FFF2-40B4-BE49-F238E27FC236}">
                <a16:creationId xmlns:a16="http://schemas.microsoft.com/office/drawing/2014/main" id="{CA3EFDD3-A9D2-4EB6-BB2A-F6999D9F7EA6}"/>
              </a:ext>
            </a:extLst>
          </p:cNvPr>
          <p:cNvSpPr>
            <a:spLocks noGrp="1"/>
          </p:cNvSpPr>
          <p:nvPr>
            <p:ph type="body" sz="quarter" idx="15" hasCustomPrompt="1"/>
          </p:nvPr>
        </p:nvSpPr>
        <p:spPr>
          <a:xfrm>
            <a:off x="2174361" y="4035727"/>
            <a:ext cx="3329850" cy="382887"/>
          </a:xfrm>
        </p:spPr>
        <p:txBody>
          <a:bodyPr/>
          <a:lstStyle>
            <a:lvl1pPr marL="0" indent="0" algn="r">
              <a:buNone/>
              <a:defRPr sz="2400"/>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
        <p:nvSpPr>
          <p:cNvPr id="12" name="Text Placeholder 6">
            <a:extLst>
              <a:ext uri="{FF2B5EF4-FFF2-40B4-BE49-F238E27FC236}">
                <a16:creationId xmlns:a16="http://schemas.microsoft.com/office/drawing/2014/main" id="{261ED1F7-B623-43D9-9BDA-8808C5CFAFFB}"/>
              </a:ext>
            </a:extLst>
          </p:cNvPr>
          <p:cNvSpPr>
            <a:spLocks noGrp="1"/>
          </p:cNvSpPr>
          <p:nvPr>
            <p:ph type="body" sz="quarter" idx="16" hasCustomPrompt="1"/>
          </p:nvPr>
        </p:nvSpPr>
        <p:spPr>
          <a:xfrm>
            <a:off x="6062268" y="4150118"/>
            <a:ext cx="2910342" cy="238016"/>
          </a:xfrm>
        </p:spPr>
        <p:txBody>
          <a:bodyPr/>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13" name="Text Placeholder 7">
            <a:extLst>
              <a:ext uri="{FF2B5EF4-FFF2-40B4-BE49-F238E27FC236}">
                <a16:creationId xmlns:a16="http://schemas.microsoft.com/office/drawing/2014/main" id="{E27366FC-4115-4122-9CE2-5FA9D424AD51}"/>
              </a:ext>
            </a:extLst>
          </p:cNvPr>
          <p:cNvSpPr>
            <a:spLocks noGrp="1"/>
          </p:cNvSpPr>
          <p:nvPr>
            <p:ph type="body" sz="quarter" idx="17" hasCustomPrompt="1"/>
          </p:nvPr>
        </p:nvSpPr>
        <p:spPr>
          <a:xfrm>
            <a:off x="6062268" y="4540691"/>
            <a:ext cx="2910342" cy="238016"/>
          </a:xfrm>
        </p:spPr>
        <p:txBody>
          <a:bodyPr/>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a:r>
              <a:rPr lang="en-US" noProof="0"/>
              <a:t>Email or Social Media Handle</a:t>
            </a:r>
          </a:p>
        </p:txBody>
      </p:sp>
      <p:sp>
        <p:nvSpPr>
          <p:cNvPr id="14" name="Text Placeholder 8">
            <a:extLst>
              <a:ext uri="{FF2B5EF4-FFF2-40B4-BE49-F238E27FC236}">
                <a16:creationId xmlns:a16="http://schemas.microsoft.com/office/drawing/2014/main" id="{DEB36829-2F8B-4E22-AB6D-4111D18AF847}"/>
              </a:ext>
            </a:extLst>
          </p:cNvPr>
          <p:cNvSpPr>
            <a:spLocks noGrp="1"/>
          </p:cNvSpPr>
          <p:nvPr>
            <p:ph type="body" sz="quarter" idx="18" hasCustomPrompt="1"/>
          </p:nvPr>
        </p:nvSpPr>
        <p:spPr>
          <a:xfrm>
            <a:off x="6062268" y="4931263"/>
            <a:ext cx="2910342" cy="238016"/>
          </a:xfrm>
        </p:spPr>
        <p:txBody>
          <a:bodyPr/>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a:r>
              <a:rPr lang="en-US" noProof="0"/>
              <a:t>Company Website</a:t>
            </a:r>
          </a:p>
        </p:txBody>
      </p:sp>
    </p:spTree>
    <p:extLst>
      <p:ext uri="{BB962C8B-B14F-4D97-AF65-F5344CB8AC3E}">
        <p14:creationId xmlns:p14="http://schemas.microsoft.com/office/powerpoint/2010/main" val="3189010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solidFill>
              </a:defRPr>
            </a:lvl1pPr>
          </a:lstStyle>
          <a:p>
            <a:r>
              <a:rPr lang="en-US"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1" y="1008000"/>
            <a:ext cx="9198116"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3442953D-28FC-41B5-A1BB-BB3BA7CA40B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C8D0EF-1DB6-4ADC-8F31-5AE53BF5EAF4}"/>
              </a:ext>
            </a:extLst>
          </p:cNvPr>
          <p:cNvSpPr/>
          <p:nvPr userDrawn="1"/>
        </p:nvSpPr>
        <p:spPr>
          <a:xfrm>
            <a:off x="69274" y="66963"/>
            <a:ext cx="9911201" cy="6727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id="{62F208ED-79A0-4B2C-A5EE-9D27466BCA3F}"/>
              </a:ext>
            </a:extLst>
          </p:cNvPr>
          <p:cNvSpPr/>
          <p:nvPr userDrawn="1"/>
        </p:nvSpPr>
        <p:spPr>
          <a:xfrm>
            <a:off x="11407775" y="6356350"/>
            <a:ext cx="784225" cy="365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9198116" cy="432000"/>
          </a:xfrm>
          <a:prstGeom prst="rect">
            <a:avLst/>
          </a:prstGeom>
        </p:spPr>
        <p:txBody>
          <a:bodyPr vert="horz" lIns="0" tIns="0" rIns="0" bIns="0" rtlCol="0" anchor="ctr">
            <a:noAutofit/>
          </a:bodyPr>
          <a:lstStyle/>
          <a:p>
            <a:r>
              <a:rPr lang="en-US"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9198116" cy="4679250"/>
          </a:xfrm>
          <a:prstGeom prst="rect">
            <a:avLst/>
          </a:prstGeom>
        </p:spPr>
        <p:txBody>
          <a:bodyPr vert="horz" lIns="0" tIns="0" rIns="0" bIns="0" rtlCol="0">
            <a:no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56350"/>
            <a:ext cx="4114800" cy="365125"/>
          </a:xfrm>
          <a:prstGeom prst="rect">
            <a:avLst/>
          </a:prstGeom>
        </p:spPr>
        <p:txBody>
          <a:bodyPr vert="horz" lIns="0" tIns="0" rIns="0" bIns="0" rtlCol="0" anchor="ctr"/>
          <a:lstStyle>
            <a:lvl1pPr algn="l">
              <a:defRPr sz="1200" i="1">
                <a:solidFill>
                  <a:schemeClr val="tx1">
                    <a:lumMod val="75000"/>
                    <a:lumOff val="25000"/>
                  </a:schemeClr>
                </a:solidFill>
                <a:latin typeface="Times New Roman" panose="02020603050405020304" pitchFamily="18" charset="0"/>
                <a:cs typeface="Times New Roman" panose="02020603050405020304" pitchFamily="18" charset="0"/>
              </a:defRPr>
            </a:lvl1pPr>
          </a:lstStyle>
          <a:p>
            <a:r>
              <a:rPr lang="en-US" noProof="0"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447502" y="6401750"/>
            <a:ext cx="278418" cy="274324"/>
          </a:xfrm>
          <a:prstGeom prst="rect">
            <a:avLst/>
          </a:prstGeom>
        </p:spPr>
        <p:txBody>
          <a:bodyPr vert="horz" lIns="0" tIns="0" rIns="0" bIns="0" rtlCol="0" anchor="ctr"/>
          <a:lstStyle>
            <a:lvl1pPr algn="ctr">
              <a:defRPr sz="1200" i="1">
                <a:solidFill>
                  <a:schemeClr val="bg1"/>
                </a:solidFill>
              </a:defRPr>
            </a:lvl1pPr>
          </a:lstStyle>
          <a:p>
            <a:fld id="{19B51A1E-902D-48AF-9020-955120F399B6}" type="slidenum">
              <a:rPr lang="en-US" noProof="0" smtClean="0"/>
              <a:pPr/>
              <a:t>‹#›</a:t>
            </a:fld>
            <a:endParaRPr lang="en-US" noProof="0" dirty="0"/>
          </a:p>
        </p:txBody>
      </p:sp>
      <p:sp>
        <p:nvSpPr>
          <p:cNvPr id="4" name="TextBox 3">
            <a:extLst>
              <a:ext uri="{FF2B5EF4-FFF2-40B4-BE49-F238E27FC236}">
                <a16:creationId xmlns:a16="http://schemas.microsoft.com/office/drawing/2014/main" id="{34FDC6F9-37F9-4E25-AECA-D307B8421C73}"/>
              </a:ext>
            </a:extLst>
          </p:cNvPr>
          <p:cNvSpPr txBox="1"/>
          <p:nvPr userDrawn="1"/>
        </p:nvSpPr>
        <p:spPr>
          <a:xfrm>
            <a:off x="9630116" y="6346108"/>
            <a:ext cx="1662546" cy="404658"/>
          </a:xfrm>
          <a:prstGeom prst="rect">
            <a:avLst/>
          </a:prstGeom>
          <a:noFill/>
        </p:spPr>
        <p:txBody>
          <a:bodyPr wrap="square" lIns="0" tIns="36000" rIns="0" bIns="0" rtlCol="0">
            <a:spAutoFit/>
          </a:bodyPr>
          <a:lstStyle/>
          <a:p>
            <a:pPr algn="r">
              <a:lnSpc>
                <a:spcPts val="1400"/>
              </a:lnSpc>
            </a:pPr>
            <a:r>
              <a:rPr lang="en-US" sz="1600" b="1" spc="-100" baseline="0" noProof="0" dirty="0">
                <a:solidFill>
                  <a:schemeClr val="tx1">
                    <a:lumMod val="50000"/>
                    <a:lumOff val="50000"/>
                  </a:schemeClr>
                </a:solidFill>
                <a:latin typeface="Corbel" panose="020B0503020204020204" pitchFamily="34" charset="0"/>
              </a:rPr>
              <a:t>FIRST UP</a:t>
            </a:r>
            <a:br>
              <a:rPr lang="en-US" sz="1600" b="1" spc="-100" baseline="0" noProof="0" dirty="0">
                <a:solidFill>
                  <a:schemeClr val="tx1">
                    <a:lumMod val="50000"/>
                    <a:lumOff val="50000"/>
                  </a:schemeClr>
                </a:solidFill>
                <a:latin typeface="Corbel" panose="020B0503020204020204" pitchFamily="34" charset="0"/>
              </a:rPr>
            </a:br>
            <a:r>
              <a:rPr lang="en-US" sz="1600" b="1" spc="-100" baseline="0" noProof="0" dirty="0">
                <a:solidFill>
                  <a:schemeClr val="accent1"/>
                </a:solidFill>
                <a:latin typeface="Corbel" panose="020B0503020204020204" pitchFamily="34" charset="0"/>
              </a:rPr>
              <a:t> </a:t>
            </a:r>
            <a:r>
              <a:rPr lang="en-US" sz="1600" b="1" spc="-100" baseline="0" noProof="0" dirty="0">
                <a:solidFill>
                  <a:schemeClr val="tx1"/>
                </a:solidFill>
                <a:latin typeface="Corbel" panose="020B0503020204020204" pitchFamily="34" charset="0"/>
              </a:rPr>
              <a:t>CONSULTANTS</a:t>
            </a:r>
          </a:p>
        </p:txBody>
      </p:sp>
      <p:sp>
        <p:nvSpPr>
          <p:cNvPr id="8" name="Rectangle 7">
            <a:extLst>
              <a:ext uri="{FF2B5EF4-FFF2-40B4-BE49-F238E27FC236}">
                <a16:creationId xmlns:a16="http://schemas.microsoft.com/office/drawing/2014/main" id="{6B322F68-670D-45A0-A54F-7E70BCEAED3F}"/>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E69B5F15-353A-4344-8D61-F4E25AA9FB6C}"/>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2FA0C0AA-FCE8-4A7F-928A-54C96BBA9053}"/>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5" r:id="rId5"/>
    <p:sldLayoutId id="2147483659" r:id="rId6"/>
    <p:sldLayoutId id="2147483660" r:id="rId7"/>
    <p:sldLayoutId id="2147483664" r:id="rId8"/>
    <p:sldLayoutId id="2147483650" r:id="rId9"/>
    <p:sldLayoutId id="2147483656" r:id="rId10"/>
    <p:sldLayoutId id="2147483657" r:id="rId11"/>
    <p:sldLayoutId id="2147483654" r:id="rId12"/>
    <p:sldLayoutId id="2147483672" r:id="rId13"/>
    <p:sldLayoutId id="2147483666" r:id="rId14"/>
    <p:sldLayoutId id="2147483667" r:id="rId15"/>
    <p:sldLayoutId id="2147483668" r:id="rId16"/>
    <p:sldLayoutId id="2147483673" r:id="rId17"/>
    <p:sldLayoutId id="2147483675" r:id="rId18"/>
    <p:sldLayoutId id="2147483669" r:id="rId19"/>
    <p:sldLayoutId id="2147483655" r:id="rId20"/>
  </p:sldLayoutIdLst>
  <p:hf hdr="0" ftr="0" dt="0"/>
  <p:txStyles>
    <p:titleStyle>
      <a:lvl1pPr algn="l" defTabSz="914400" rtl="0" eaLnBrk="1" latinLnBrk="0" hangingPunct="1">
        <a:lnSpc>
          <a:spcPct val="90000"/>
        </a:lnSpc>
        <a:spcBef>
          <a:spcPct val="0"/>
        </a:spcBef>
        <a:buNone/>
        <a:defRPr sz="3200" b="1" kern="1200" cap="all" spc="-150" baseline="0">
          <a:solidFill>
            <a:schemeClr val="tx1"/>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ayoclinic.org/tests-procedures/meditation/in-depth/meditation/art-20045858" TargetMode="External"/><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hyperlink" Target="https://www.ahajournals.org/doi/10.1161/CIRCOUTCOMES.112.967406" TargetMode="External"/><Relationship Id="rId4" Type="http://schemas.openxmlformats.org/officeDocument/2006/relationships/hyperlink" Target="https://www.nccih.nih.gov/health/meditation-and-mindfulness-what-you-need-to-know"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ahna.org/LinkClick.aspx?link=http%3a%2f%2fapps.who.int%2fmedicinedocs%2fen%2fd%2fJwhozip32e%2f3.1.html&amp;tabid=24445&amp;portalid=66&amp;mid=114762" TargetMode="External"/><Relationship Id="rId2" Type="http://schemas.openxmlformats.org/officeDocument/2006/relationships/hyperlink" Target="https://www.healthline.com/health/breathing-exercise" TargetMode="Externa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hyperlink" Target="https://journals.lww.com/nursingmadeincrediblyeasy/fulltext/2020/03000/mindfulness_meditation__creating_"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quotefancy.com/nhat-hanh-quotes" TargetMode="Externa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ahna.org/Portals/66/Docs/Resources/Resilience/Breathwork%20for%20Resilience.pdf?ver=2020-04-17-155341-067" TargetMode="External"/><Relationship Id="rId7" Type="http://schemas.openxmlformats.org/officeDocument/2006/relationships/image" Target="../media/image8.png"/><Relationship Id="rId2" Type="http://schemas.openxmlformats.org/officeDocument/2006/relationships/hyperlink" Target="https://www.ahna.org/Portals/66/Docs/Resources/Resilience/Progressive%20Muscle%20Relaxation%20(PMR)%20for%20Resilience.pdf?ver=EUBNs2bOAsQs-NKZGbDJ3g%3d%3d" TargetMode="External"/><Relationship Id="rId1" Type="http://schemas.openxmlformats.org/officeDocument/2006/relationships/slideLayout" Target="../slideLayouts/slideLayout5.xml"/><Relationship Id="rId6" Type="http://schemas.openxmlformats.org/officeDocument/2006/relationships/hyperlink" Target="https://www.ahna.org/Portals/66/Docs/Resources/Resilience/Centering%20for%20Resilience.pdf?ver=2020-06-30-142911-880" TargetMode="External"/><Relationship Id="rId5" Type="http://schemas.openxmlformats.org/officeDocument/2006/relationships/hyperlink" Target="https://www.ahna.org/Portals/66/Docs/Resources/Resilience/Beach%20Guided%20Imagery%20for%20Resilience.pdf?ver=2020-04-28-130545-893" TargetMode="External"/><Relationship Id="rId4" Type="http://schemas.openxmlformats.org/officeDocument/2006/relationships/hyperlink" Target="https://www.ahna.org/Portals/66/Docs/Resources/Resilience/Forest%20Guided%20Imagery%20for%20Resilience.pdf?ver=2020-05-04-154227-167"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youtu.be/oo2E5Z_Cxvk" TargetMode="External"/><Relationship Id="rId7" Type="http://schemas.openxmlformats.org/officeDocument/2006/relationships/hyperlink" Target="https://youtu.be/QVgEqP2OkYc" TargetMode="External"/><Relationship Id="rId2" Type="http://schemas.openxmlformats.org/officeDocument/2006/relationships/hyperlink" Target="https://youtu.be/I-SFdhVwrVA" TargetMode="External"/><Relationship Id="rId1" Type="http://schemas.openxmlformats.org/officeDocument/2006/relationships/slideLayout" Target="../slideLayouts/slideLayout4.xml"/><Relationship Id="rId6" Type="http://schemas.openxmlformats.org/officeDocument/2006/relationships/hyperlink" Target="https://youtu.be/-JyoHcF5oQ4" TargetMode="External"/><Relationship Id="rId5" Type="http://schemas.openxmlformats.org/officeDocument/2006/relationships/hyperlink" Target="https://youtu.be/inpok4MKVLM" TargetMode="External"/><Relationship Id="rId4" Type="http://schemas.openxmlformats.org/officeDocument/2006/relationships/hyperlink" Target="https://youtu.be/tEmt1Znux58" TargetMode="Externa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405515" y="1343771"/>
            <a:ext cx="6543925" cy="2091192"/>
          </a:xfrm>
        </p:spPr>
        <p:txBody>
          <a:bodyPr/>
          <a:lstStyle/>
          <a:p>
            <a:r>
              <a:rPr lang="en-US" dirty="0" smtClean="0"/>
              <a:t>self care</a:t>
            </a:r>
            <a:br>
              <a:rPr lang="en-US" dirty="0" smtClean="0"/>
            </a:br>
            <a:r>
              <a:rPr lang="en-US" dirty="0" smtClean="0"/>
              <a:t/>
            </a:r>
            <a:br>
              <a:rPr lang="en-US" dirty="0" smtClean="0"/>
            </a:br>
            <a:r>
              <a:rPr lang="en-US" dirty="0" smtClean="0"/>
              <a:t>meditation</a:t>
            </a:r>
            <a:endParaRPr lang="en-US" dirty="0"/>
          </a:p>
        </p:txBody>
      </p:sp>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a:xfrm>
            <a:off x="4746929" y="4541330"/>
            <a:ext cx="4699221" cy="1192038"/>
          </a:xfrm>
        </p:spPr>
        <p:txBody>
          <a:bodyPr/>
          <a:lstStyle/>
          <a:p>
            <a:r>
              <a:rPr lang="en-US" sz="2800" dirty="0" smtClean="0"/>
              <a:t>Dr</a:t>
            </a:r>
            <a:r>
              <a:rPr lang="en-US" sz="2800" dirty="0" smtClean="0"/>
              <a:t>. </a:t>
            </a:r>
            <a:r>
              <a:rPr lang="en-US" sz="2800" dirty="0" smtClean="0"/>
              <a:t>Ambrosio Mawhirter</a:t>
            </a:r>
            <a:endParaRPr lang="en-US" sz="2800" dirty="0"/>
          </a:p>
        </p:txBody>
      </p:sp>
      <p:pic>
        <p:nvPicPr>
          <p:cNvPr id="5" name="Picture 4"/>
          <p:cNvPicPr>
            <a:picLocks noChangeAspect="1"/>
          </p:cNvPicPr>
          <p:nvPr/>
        </p:nvPicPr>
        <p:blipFill>
          <a:blip r:embed="rId2"/>
          <a:stretch>
            <a:fillRect/>
          </a:stretch>
        </p:blipFill>
        <p:spPr>
          <a:xfrm>
            <a:off x="0" y="4926003"/>
            <a:ext cx="3346305" cy="1931997"/>
          </a:xfrm>
          <a:prstGeom prst="rect">
            <a:avLst/>
          </a:prstGeom>
        </p:spPr>
      </p:pic>
      <p:pic>
        <p:nvPicPr>
          <p:cNvPr id="8" name="Picture Placeholder 7"/>
          <p:cNvPicPr>
            <a:picLocks noGrp="1" noChangeAspect="1"/>
          </p:cNvPicPr>
          <p:nvPr>
            <p:ph type="pic" sz="quarter" idx="13"/>
          </p:nvPr>
        </p:nvPicPr>
        <p:blipFill>
          <a:blip r:embed="rId3"/>
          <a:srcRect l="37908" r="37908"/>
          <a:stretch>
            <a:fillRect/>
          </a:stretch>
        </p:blipFill>
        <p:spPr>
          <a:prstGeom prst="rect">
            <a:avLst/>
          </a:prstGeom>
        </p:spPr>
      </p:pic>
    </p:spTree>
    <p:extLst>
      <p:ext uri="{BB962C8B-B14F-4D97-AF65-F5344CB8AC3E}">
        <p14:creationId xmlns:p14="http://schemas.microsoft.com/office/powerpoint/2010/main" val="3899961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33"/>
          </p:nvPr>
        </p:nvPicPr>
        <p:blipFill>
          <a:blip r:embed="rId2" cstate="hqprint">
            <a:extLst>
              <a:ext uri="{28A0092B-C50C-407E-A947-70E740481C1C}">
                <a14:useLocalDpi xmlns:a14="http://schemas.microsoft.com/office/drawing/2010/main" val="0"/>
              </a:ext>
            </a:extLst>
          </a:blip>
          <a:srcRect l="35970" r="35970"/>
          <a:stretch>
            <a:fillRect/>
          </a:stretch>
        </p:blipFill>
        <p:spPr>
          <a:xfrm>
            <a:off x="9980476" y="0"/>
            <a:ext cx="2211524" cy="6858000"/>
          </a:xfrm>
        </p:spPr>
      </p:pic>
      <p:sp>
        <p:nvSpPr>
          <p:cNvPr id="3" name="Title 2"/>
          <p:cNvSpPr>
            <a:spLocks noGrp="1"/>
          </p:cNvSpPr>
          <p:nvPr>
            <p:ph type="title"/>
          </p:nvPr>
        </p:nvSpPr>
        <p:spPr>
          <a:xfrm>
            <a:off x="127222" y="127222"/>
            <a:ext cx="8150086" cy="1669774"/>
          </a:xfrm>
        </p:spPr>
        <p:txBody>
          <a:bodyPr/>
          <a:lstStyle/>
          <a:p>
            <a:pPr algn="l"/>
            <a:r>
              <a:rPr lang="en-US" dirty="0" smtClean="0"/>
              <a:t>You might want to know More … resources ….</a:t>
            </a:r>
            <a:endParaRPr lang="en-US" dirty="0"/>
          </a:p>
        </p:txBody>
      </p:sp>
      <p:sp>
        <p:nvSpPr>
          <p:cNvPr id="5" name="Content Placeholder 4"/>
          <p:cNvSpPr>
            <a:spLocks noGrp="1"/>
          </p:cNvSpPr>
          <p:nvPr>
            <p:ph sz="half" idx="1"/>
          </p:nvPr>
        </p:nvSpPr>
        <p:spPr>
          <a:xfrm>
            <a:off x="333955" y="1502797"/>
            <a:ext cx="9295845" cy="4689203"/>
          </a:xfrm>
        </p:spPr>
        <p:txBody>
          <a:bodyPr/>
          <a:lstStyle/>
          <a:p>
            <a:pPr marL="0" indent="0">
              <a:buNone/>
            </a:pPr>
            <a:r>
              <a:rPr lang="en-US" dirty="0"/>
              <a:t>Mayo Clinic: Meditation: A simple, fast way to reduce stress</a:t>
            </a:r>
          </a:p>
          <a:p>
            <a:r>
              <a:rPr lang="en-US" dirty="0">
                <a:hlinkClick r:id="rId3"/>
              </a:rPr>
              <a:t>https://</a:t>
            </a:r>
            <a:r>
              <a:rPr lang="en-US" dirty="0" smtClean="0">
                <a:hlinkClick r:id="rId3"/>
              </a:rPr>
              <a:t>www.mayoclinic.org/tests-procedures/meditation/in-depth/meditation/art-20045858</a:t>
            </a:r>
            <a:endParaRPr lang="en-US" dirty="0" smtClean="0"/>
          </a:p>
          <a:p>
            <a:endParaRPr lang="en-US" dirty="0"/>
          </a:p>
          <a:p>
            <a:pPr marL="0" indent="0">
              <a:buNone/>
            </a:pPr>
            <a:r>
              <a:rPr lang="en-US" dirty="0"/>
              <a:t>National Center for Complementary and Integrative Health: Meditation: In Depth</a:t>
            </a:r>
          </a:p>
          <a:p>
            <a:r>
              <a:rPr lang="en-US" dirty="0">
                <a:hlinkClick r:id="rId4"/>
              </a:rPr>
              <a:t>https://</a:t>
            </a:r>
            <a:r>
              <a:rPr lang="en-US" dirty="0" smtClean="0">
                <a:hlinkClick r:id="rId4"/>
              </a:rPr>
              <a:t>www.nccih.nih.gov/health/meditation-and-mindfulness-what-you-need-to-know</a:t>
            </a:r>
            <a:endParaRPr lang="en-US" dirty="0" smtClean="0"/>
          </a:p>
          <a:p>
            <a:endParaRPr lang="en-US" dirty="0"/>
          </a:p>
          <a:p>
            <a:pPr marL="0" indent="0">
              <a:buNone/>
            </a:pPr>
            <a:r>
              <a:rPr lang="en-US" dirty="0"/>
              <a:t>American Heart Association: Stress Reduction in the Secondary Prevention of Cardiovascular </a:t>
            </a:r>
            <a:r>
              <a:rPr lang="en-US" dirty="0" smtClean="0"/>
              <a:t>Disease</a:t>
            </a:r>
          </a:p>
          <a:p>
            <a:pPr marL="0" indent="0">
              <a:buNone/>
            </a:pPr>
            <a:r>
              <a:rPr lang="en-US" dirty="0">
                <a:hlinkClick r:id="rId5"/>
              </a:rPr>
              <a:t>https://</a:t>
            </a:r>
            <a:r>
              <a:rPr lang="en-US" dirty="0" smtClean="0">
                <a:hlinkClick r:id="rId5"/>
              </a:rPr>
              <a:t>www.ahajournals.org/doi/10.1161/CIRCOUTCOMES.112.967406</a:t>
            </a:r>
            <a:endParaRPr lang="en-US" dirty="0" smtClean="0"/>
          </a:p>
          <a:p>
            <a:pPr marL="0" indent="0">
              <a:buNone/>
            </a:pPr>
            <a:endParaRPr lang="en-US" dirty="0" smtClean="0"/>
          </a:p>
          <a:p>
            <a:pPr marL="0" indent="0">
              <a:buNone/>
            </a:pPr>
            <a:endParaRPr lang="en-US" dirty="0"/>
          </a:p>
        </p:txBody>
      </p:sp>
      <p:sp>
        <p:nvSpPr>
          <p:cNvPr id="6" name="Slide Number Placeholder 5"/>
          <p:cNvSpPr>
            <a:spLocks noGrp="1"/>
          </p:cNvSpPr>
          <p:nvPr>
            <p:ph type="sldNum" sz="quarter" idx="34"/>
          </p:nvPr>
        </p:nvSpPr>
        <p:spPr>
          <a:xfrm>
            <a:off x="11397672" y="6410036"/>
            <a:ext cx="328247" cy="332508"/>
          </a:xfrm>
        </p:spPr>
        <p:txBody>
          <a:bodyPr/>
          <a:lstStyle/>
          <a:p>
            <a:fld id="{19B51A1E-902D-48AF-9020-955120F399B6}" type="slidenum">
              <a:rPr lang="en-US" noProof="0" smtClean="0"/>
              <a:pPr/>
              <a:t>10</a:t>
            </a:fld>
            <a:endParaRPr lang="en-US" noProof="0" dirty="0"/>
          </a:p>
        </p:txBody>
      </p:sp>
      <p:pic>
        <p:nvPicPr>
          <p:cNvPr id="8" name="Picture 7"/>
          <p:cNvPicPr>
            <a:picLocks noChangeAspect="1"/>
          </p:cNvPicPr>
          <p:nvPr/>
        </p:nvPicPr>
        <p:blipFill>
          <a:blip r:embed="rId6"/>
          <a:stretch>
            <a:fillRect/>
          </a:stretch>
        </p:blipFill>
        <p:spPr>
          <a:xfrm>
            <a:off x="127222" y="5821968"/>
            <a:ext cx="1591194" cy="920576"/>
          </a:xfrm>
          <a:prstGeom prst="rect">
            <a:avLst/>
          </a:prstGeom>
        </p:spPr>
      </p:pic>
    </p:spTree>
    <p:extLst>
      <p:ext uri="{BB962C8B-B14F-4D97-AF65-F5344CB8AC3E}">
        <p14:creationId xmlns:p14="http://schemas.microsoft.com/office/powerpoint/2010/main" val="9351999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8539" y="198783"/>
            <a:ext cx="9629029" cy="1606163"/>
          </a:xfrm>
        </p:spPr>
        <p:txBody>
          <a:bodyPr/>
          <a:lstStyle/>
          <a:p>
            <a:pPr algn="l"/>
            <a:r>
              <a:rPr lang="en-US" dirty="0" smtClean="0"/>
              <a:t/>
            </a:r>
            <a:br>
              <a:rPr lang="en-US" dirty="0" smtClean="0"/>
            </a:br>
            <a:r>
              <a:rPr lang="en-US" dirty="0" smtClean="0"/>
              <a:t>When </a:t>
            </a:r>
            <a:r>
              <a:rPr lang="en-US" dirty="0"/>
              <a:t>practicing mindfulness meditation </a:t>
            </a:r>
            <a:r>
              <a:rPr lang="en-US" dirty="0" smtClean="0"/>
              <a:t/>
            </a:r>
            <a:br>
              <a:rPr lang="en-US" dirty="0" smtClean="0"/>
            </a:br>
            <a:r>
              <a:rPr lang="en-US" dirty="0" smtClean="0"/>
              <a:t>or </a:t>
            </a:r>
            <a:r>
              <a:rPr lang="en-US" dirty="0"/>
              <a:t>teaching someone how to do so, </a:t>
            </a:r>
            <a:r>
              <a:rPr lang="en-US" dirty="0" smtClean="0"/>
              <a:t/>
            </a:r>
            <a:br>
              <a:rPr lang="en-US" dirty="0" smtClean="0"/>
            </a:br>
            <a:r>
              <a:rPr lang="en-US" dirty="0" smtClean="0"/>
              <a:t>consider </a:t>
            </a:r>
            <a:r>
              <a:rPr lang="en-US" dirty="0"/>
              <a:t>these tips:</a:t>
            </a:r>
            <a:br>
              <a:rPr lang="en-US" dirty="0"/>
            </a:br>
            <a:endParaRPr lang="en-US" dirty="0"/>
          </a:p>
        </p:txBody>
      </p:sp>
      <p:sp>
        <p:nvSpPr>
          <p:cNvPr id="5" name="Content Placeholder 4"/>
          <p:cNvSpPr>
            <a:spLocks noGrp="1"/>
          </p:cNvSpPr>
          <p:nvPr>
            <p:ph sz="half" idx="1"/>
          </p:nvPr>
        </p:nvSpPr>
        <p:spPr>
          <a:xfrm>
            <a:off x="453224" y="1804946"/>
            <a:ext cx="9176576" cy="4723075"/>
          </a:xfrm>
        </p:spPr>
        <p:txBody>
          <a:bodyPr/>
          <a:lstStyle/>
          <a:p>
            <a:r>
              <a:rPr lang="en-US" sz="1400" dirty="0" smtClean="0"/>
              <a:t>Choose your meditation location. This can be anywhere, including a quiet or noisy environment.</a:t>
            </a:r>
          </a:p>
          <a:p>
            <a:r>
              <a:rPr lang="en-US" sz="1400" dirty="0" smtClean="0"/>
              <a:t>Find a comfortable position.</a:t>
            </a:r>
          </a:p>
          <a:p>
            <a:r>
              <a:rPr lang="en-US" sz="1400" dirty="0" smtClean="0"/>
              <a:t>Carve out some time. This can be as little as 1 minute or as long as desired.</a:t>
            </a:r>
          </a:p>
          <a:p>
            <a:r>
              <a:rPr lang="en-US" sz="1400" dirty="0" smtClean="0"/>
              <a:t>Pay attention to your breathing. It may be beneficial to focus on the rise and fall of your chest or count your breaths in and out.</a:t>
            </a:r>
          </a:p>
          <a:p>
            <a:r>
              <a:rPr lang="en-US" sz="1400" dirty="0" smtClean="0"/>
              <a:t>Notice the sensations that you're feeling.</a:t>
            </a:r>
          </a:p>
          <a:p>
            <a:r>
              <a:rPr lang="en-US" sz="1400" dirty="0" smtClean="0"/>
              <a:t>Recognize your thoughts.</a:t>
            </a:r>
          </a:p>
          <a:p>
            <a:r>
              <a:rPr lang="en-US" sz="1400" dirty="0" smtClean="0"/>
              <a:t>Recognize your emotions.</a:t>
            </a:r>
          </a:p>
          <a:p>
            <a:r>
              <a:rPr lang="en-US" sz="1400" dirty="0" smtClean="0"/>
              <a:t>Pay attention to bodily sensations.</a:t>
            </a:r>
          </a:p>
          <a:p>
            <a:r>
              <a:rPr lang="en-US" sz="1400" dirty="0" smtClean="0"/>
              <a:t>If your mind wanders, it's okay. Just recognize that your mind has wandered and return focus to your breathing.</a:t>
            </a:r>
          </a:p>
          <a:p>
            <a:r>
              <a:rPr lang="en-US" sz="1400" dirty="0" smtClean="0"/>
              <a:t>For some, it may be beneficial to mentally repeat a mantra, which is a sound, prayer, or meaningful phrase, as opposed to focusing on breathing.</a:t>
            </a:r>
          </a:p>
          <a:p>
            <a:r>
              <a:rPr lang="en-US" sz="1400" dirty="0" smtClean="0"/>
              <a:t>Don't become discouraged if your mind frequently wanders because it takes practice and patience to become proficient at meditation. </a:t>
            </a:r>
          </a:p>
          <a:p>
            <a:r>
              <a:rPr lang="en-US" sz="1000" dirty="0" smtClean="0"/>
              <a:t>Retrieved from https</a:t>
            </a:r>
            <a:r>
              <a:rPr lang="en-US" sz="1000" dirty="0"/>
              <a:t>://journals.lww.com/nursingmadeincrediblyeasy/fulltext/2020/03000/mindfulness_meditation__creating_positive_changes.4.aspx </a:t>
            </a:r>
          </a:p>
        </p:txBody>
      </p:sp>
      <p:sp>
        <p:nvSpPr>
          <p:cNvPr id="6" name="Slide Number Placeholder 5"/>
          <p:cNvSpPr>
            <a:spLocks noGrp="1"/>
          </p:cNvSpPr>
          <p:nvPr>
            <p:ph type="sldNum" sz="quarter" idx="34"/>
          </p:nvPr>
        </p:nvSpPr>
        <p:spPr/>
        <p:txBody>
          <a:bodyPr/>
          <a:lstStyle/>
          <a:p>
            <a:fld id="{19B51A1E-902D-48AF-9020-955120F399B6}" type="slidenum">
              <a:rPr lang="en-US" noProof="0" smtClean="0"/>
              <a:pPr/>
              <a:t>11</a:t>
            </a:fld>
            <a:endParaRPr lang="en-US" noProof="0" dirty="0"/>
          </a:p>
        </p:txBody>
      </p:sp>
      <p:pic>
        <p:nvPicPr>
          <p:cNvPr id="2" name="Picture Placeholder 1"/>
          <p:cNvPicPr>
            <a:picLocks noGrp="1" noChangeAspect="1"/>
          </p:cNvPicPr>
          <p:nvPr>
            <p:ph type="pic" sz="quarter" idx="33"/>
          </p:nvPr>
        </p:nvPicPr>
        <p:blipFill>
          <a:blip r:embed="rId2"/>
          <a:srcRect l="25617" r="25617"/>
          <a:stretch>
            <a:fillRect/>
          </a:stretch>
        </p:blipFill>
        <p:spPr>
          <a:prstGeom prst="rect">
            <a:avLst/>
          </a:prstGeom>
        </p:spPr>
      </p:pic>
      <p:pic>
        <p:nvPicPr>
          <p:cNvPr id="4" name="Picture 3"/>
          <p:cNvPicPr>
            <a:picLocks noChangeAspect="1"/>
          </p:cNvPicPr>
          <p:nvPr/>
        </p:nvPicPr>
        <p:blipFill>
          <a:blip r:embed="rId3"/>
          <a:stretch>
            <a:fillRect/>
          </a:stretch>
        </p:blipFill>
        <p:spPr>
          <a:xfrm>
            <a:off x="9867568" y="5937424"/>
            <a:ext cx="1591194" cy="920576"/>
          </a:xfrm>
          <a:prstGeom prst="rect">
            <a:avLst/>
          </a:prstGeom>
        </p:spPr>
      </p:pic>
    </p:spTree>
    <p:extLst>
      <p:ext uri="{BB962C8B-B14F-4D97-AF65-F5344CB8AC3E}">
        <p14:creationId xmlns:p14="http://schemas.microsoft.com/office/powerpoint/2010/main" val="499625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0202D98-AA1E-41BB-B94E-180311759C13}"/>
              </a:ext>
            </a:extLst>
          </p:cNvPr>
          <p:cNvSpPr>
            <a:spLocks noGrp="1"/>
          </p:cNvSpPr>
          <p:nvPr>
            <p:ph type="sldNum" sz="quarter" idx="15"/>
          </p:nvPr>
        </p:nvSpPr>
        <p:spPr/>
        <p:txBody>
          <a:bodyPr/>
          <a:lstStyle/>
          <a:p>
            <a:fld id="{19B51A1E-902D-48AF-9020-955120F399B6}" type="slidenum">
              <a:rPr lang="en-US" smtClean="0"/>
              <a:pPr/>
              <a:t>12</a:t>
            </a:fld>
            <a:endParaRPr lang="en-US" dirty="0"/>
          </a:p>
        </p:txBody>
      </p:sp>
      <p:sp>
        <p:nvSpPr>
          <p:cNvPr id="7" name="Title 6" hidden="1">
            <a:extLst>
              <a:ext uri="{FF2B5EF4-FFF2-40B4-BE49-F238E27FC236}">
                <a16:creationId xmlns:a16="http://schemas.microsoft.com/office/drawing/2014/main" id="{065116C4-2A26-42B6-837C-2C0840042C4E}"/>
              </a:ext>
            </a:extLst>
          </p:cNvPr>
          <p:cNvSpPr>
            <a:spLocks noGrp="1"/>
          </p:cNvSpPr>
          <p:nvPr>
            <p:ph type="title"/>
          </p:nvPr>
        </p:nvSpPr>
        <p:spPr/>
        <p:txBody>
          <a:bodyPr/>
          <a:lstStyle/>
          <a:p>
            <a:r>
              <a:rPr lang="en-US" dirty="0"/>
              <a:t>Slide Title</a:t>
            </a:r>
          </a:p>
        </p:txBody>
      </p:sp>
      <p:sp>
        <p:nvSpPr>
          <p:cNvPr id="2" name="Content Placeholder 1"/>
          <p:cNvSpPr>
            <a:spLocks noGrp="1"/>
          </p:cNvSpPr>
          <p:nvPr>
            <p:ph sz="half" idx="1"/>
          </p:nvPr>
        </p:nvSpPr>
        <p:spPr>
          <a:xfrm>
            <a:off x="174929" y="1351722"/>
            <a:ext cx="9287123" cy="5255812"/>
          </a:xfrm>
        </p:spPr>
        <p:txBody>
          <a:bodyPr/>
          <a:lstStyle/>
          <a:p>
            <a:endParaRPr lang="en-US" dirty="0" smtClean="0"/>
          </a:p>
          <a:p>
            <a:endParaRPr lang="en-US" sz="1400" dirty="0"/>
          </a:p>
          <a:p>
            <a:pPr algn="l"/>
            <a:endParaRPr lang="en-US" sz="1400" dirty="0" smtClean="0"/>
          </a:p>
          <a:p>
            <a:pPr algn="l"/>
            <a:endParaRPr lang="en-US" sz="1400" dirty="0"/>
          </a:p>
          <a:p>
            <a:pPr algn="l"/>
            <a:endParaRPr lang="en-US" sz="1400" dirty="0" smtClean="0"/>
          </a:p>
          <a:p>
            <a:pPr algn="l"/>
            <a:r>
              <a:rPr lang="en-US" sz="1400" dirty="0" smtClean="0"/>
              <a:t>Set </a:t>
            </a:r>
            <a:r>
              <a:rPr lang="en-US" sz="1400" dirty="0"/>
              <a:t>a timer for 2-5 minutes and practice one of the following exercises (</a:t>
            </a:r>
            <a:r>
              <a:rPr lang="en-US" sz="1400" dirty="0" err="1"/>
              <a:t>Cronkleton</a:t>
            </a:r>
            <a:r>
              <a:rPr lang="en-US" sz="1400" dirty="0"/>
              <a:t>, 2019):</a:t>
            </a:r>
          </a:p>
          <a:p>
            <a:pPr lvl="0" algn="l"/>
            <a:r>
              <a:rPr lang="en-US" sz="1400" dirty="0"/>
              <a:t>Pursed Lip Breathing</a:t>
            </a:r>
          </a:p>
          <a:p>
            <a:pPr lvl="1"/>
            <a:r>
              <a:rPr lang="en-US" sz="1400" dirty="0"/>
              <a:t>Relax your neck and shoulders.</a:t>
            </a:r>
          </a:p>
          <a:p>
            <a:pPr lvl="1"/>
            <a:r>
              <a:rPr lang="en-US" sz="1400" dirty="0"/>
              <a:t>Keeping your mouth closed, inhale slowly through your nose for 2 counts.</a:t>
            </a:r>
          </a:p>
          <a:p>
            <a:pPr lvl="1"/>
            <a:r>
              <a:rPr lang="en-US" sz="1400" dirty="0"/>
              <a:t>Pucker or purse your lips as though you were going to whistle.</a:t>
            </a:r>
          </a:p>
          <a:p>
            <a:pPr lvl="1"/>
            <a:r>
              <a:rPr lang="en-US" sz="1400" dirty="0"/>
              <a:t>Exhale slowly by blowing air through your pursed lips for a count of 4.</a:t>
            </a:r>
          </a:p>
          <a:p>
            <a:pPr lvl="0" algn="l"/>
            <a:r>
              <a:rPr lang="en-US" sz="1400" dirty="0"/>
              <a:t>Breath Focus Technique</a:t>
            </a:r>
          </a:p>
          <a:p>
            <a:pPr lvl="1"/>
            <a:r>
              <a:rPr lang="en-US" sz="1400" dirty="0"/>
              <a:t>Sit or lie down in a comfortable place.</a:t>
            </a:r>
          </a:p>
          <a:p>
            <a:pPr lvl="1"/>
            <a:r>
              <a:rPr lang="en-US" sz="1400" dirty="0"/>
              <a:t>Bring your awareness to your breaths without trying to change how you’re breathing.</a:t>
            </a:r>
          </a:p>
          <a:p>
            <a:pPr lvl="1"/>
            <a:r>
              <a:rPr lang="en-US" sz="1400" dirty="0"/>
              <a:t>Alternate between normal and deep breaths a few times. Notice any differences between normal breathing and deep breathing. Notice how your abdomen expands with deep inhalations.</a:t>
            </a:r>
          </a:p>
          <a:p>
            <a:pPr lvl="1"/>
            <a:r>
              <a:rPr lang="en-US" sz="1400" dirty="0"/>
              <a:t>Note how shallow breathing feels compared to deep breathing.</a:t>
            </a:r>
          </a:p>
          <a:p>
            <a:pPr lvl="1"/>
            <a:r>
              <a:rPr lang="en-US" sz="1400" dirty="0"/>
              <a:t>Practice your deep breathing for a few minutes.</a:t>
            </a:r>
          </a:p>
          <a:p>
            <a:pPr lvl="1"/>
            <a:r>
              <a:rPr lang="en-US" sz="1400" dirty="0"/>
              <a:t>Place one hand below your belly button, keeping your belly relaxed, and notice how it rises with each inhale and falls with each exhale.</a:t>
            </a:r>
          </a:p>
          <a:p>
            <a:pPr lvl="1"/>
            <a:r>
              <a:rPr lang="en-US" sz="1400" dirty="0"/>
              <a:t>Let out a loud sigh with each exhale.</a:t>
            </a:r>
          </a:p>
          <a:p>
            <a:pPr lvl="1"/>
            <a:r>
              <a:rPr lang="en-US" sz="1400" dirty="0"/>
              <a:t>Begin the practice of breath focus by combining this deep breathing with imagery and a focus word or phrase that will support relaxation.</a:t>
            </a:r>
          </a:p>
          <a:p>
            <a:pPr lvl="1"/>
            <a:r>
              <a:rPr lang="en-US" sz="1400" dirty="0"/>
              <a:t>You can imagine that the air you inhale brings waves of peace and calm throughout your body. Mentally say, “Inhaling peace and calm.”</a:t>
            </a:r>
          </a:p>
          <a:p>
            <a:pPr lvl="1"/>
            <a:r>
              <a:rPr lang="en-US" sz="1400" dirty="0"/>
              <a:t>Imagine that the air you exhale washes away tension and anxiety. You can say to yourself, “Exhaling tension and anxiety.”</a:t>
            </a:r>
          </a:p>
          <a:p>
            <a:endParaRPr lang="en-US" sz="1200" dirty="0"/>
          </a:p>
        </p:txBody>
      </p:sp>
      <p:sp>
        <p:nvSpPr>
          <p:cNvPr id="3" name="TextBox 2"/>
          <p:cNvSpPr txBox="1"/>
          <p:nvPr/>
        </p:nvSpPr>
        <p:spPr>
          <a:xfrm>
            <a:off x="174929" y="151076"/>
            <a:ext cx="9080389" cy="830997"/>
          </a:xfrm>
          <a:prstGeom prst="rect">
            <a:avLst/>
          </a:prstGeom>
          <a:noFill/>
        </p:spPr>
        <p:txBody>
          <a:bodyPr wrap="square" rtlCol="0">
            <a:spAutoFit/>
          </a:bodyPr>
          <a:lstStyle/>
          <a:p>
            <a:r>
              <a:rPr lang="en-US" sz="2400" b="1" dirty="0" smtClean="0"/>
              <a:t>Mindful Breathing,   You can start….</a:t>
            </a:r>
          </a:p>
          <a:p>
            <a:endParaRPr lang="en-US" sz="2400" dirty="0"/>
          </a:p>
        </p:txBody>
      </p:sp>
      <p:pic>
        <p:nvPicPr>
          <p:cNvPr id="5" name="Picture 4"/>
          <p:cNvPicPr>
            <a:picLocks noChangeAspect="1"/>
          </p:cNvPicPr>
          <p:nvPr/>
        </p:nvPicPr>
        <p:blipFill>
          <a:blip r:embed="rId2"/>
          <a:stretch>
            <a:fillRect/>
          </a:stretch>
        </p:blipFill>
        <p:spPr>
          <a:xfrm>
            <a:off x="9929090" y="0"/>
            <a:ext cx="2262909" cy="6401749"/>
          </a:xfrm>
          <a:prstGeom prst="rect">
            <a:avLst/>
          </a:prstGeom>
        </p:spPr>
      </p:pic>
      <p:pic>
        <p:nvPicPr>
          <p:cNvPr id="9" name="Picture 8"/>
          <p:cNvPicPr>
            <a:picLocks noChangeAspect="1"/>
          </p:cNvPicPr>
          <p:nvPr/>
        </p:nvPicPr>
        <p:blipFill>
          <a:blip r:embed="rId3"/>
          <a:stretch>
            <a:fillRect/>
          </a:stretch>
        </p:blipFill>
        <p:spPr>
          <a:xfrm>
            <a:off x="9854866" y="5938488"/>
            <a:ext cx="1592636" cy="919512"/>
          </a:xfrm>
          <a:prstGeom prst="rect">
            <a:avLst/>
          </a:prstGeom>
        </p:spPr>
      </p:pic>
    </p:spTree>
    <p:extLst>
      <p:ext uri="{BB962C8B-B14F-4D97-AF65-F5344CB8AC3E}">
        <p14:creationId xmlns:p14="http://schemas.microsoft.com/office/powerpoint/2010/main" val="665219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19B51A1E-902D-48AF-9020-955120F399B6}" type="slidenum">
              <a:rPr lang="en-US" noProof="0" smtClean="0"/>
              <a:pPr/>
              <a:t>13</a:t>
            </a:fld>
            <a:endParaRPr lang="en-US" noProof="0" dirty="0"/>
          </a:p>
        </p:txBody>
      </p:sp>
      <p:sp>
        <p:nvSpPr>
          <p:cNvPr id="5" name="Title 4"/>
          <p:cNvSpPr>
            <a:spLocks noGrp="1"/>
          </p:cNvSpPr>
          <p:nvPr>
            <p:ph type="title"/>
          </p:nvPr>
        </p:nvSpPr>
        <p:spPr>
          <a:xfrm>
            <a:off x="1143548" y="1644073"/>
            <a:ext cx="8514277" cy="2770908"/>
          </a:xfrm>
        </p:spPr>
        <p:txBody>
          <a:bodyPr/>
          <a:lstStyle/>
          <a:p>
            <a:r>
              <a:rPr lang="en-US" dirty="0" smtClean="0"/>
              <a:t/>
            </a:r>
            <a:br>
              <a:rPr lang="en-US" dirty="0" smtClean="0"/>
            </a:br>
            <a:r>
              <a:rPr lang="en-US" dirty="0"/>
              <a:t>meditation apps you can </a:t>
            </a:r>
            <a:r>
              <a:rPr lang="en-US" dirty="0" smtClean="0"/>
              <a:t>download</a:t>
            </a:r>
            <a:br>
              <a:rPr lang="en-US" dirty="0" smtClean="0"/>
            </a:br>
            <a:r>
              <a:rPr lang="en-US" sz="1800" b="0" dirty="0"/>
              <a:t/>
            </a:r>
            <a:br>
              <a:rPr lang="en-US" sz="1800" b="0" dirty="0"/>
            </a:br>
            <a:r>
              <a:rPr lang="en-US" sz="1800" b="0" dirty="0" smtClean="0"/>
              <a:t>    </a:t>
            </a:r>
            <a:r>
              <a:rPr lang="en-US" sz="1800" b="0" dirty="0" smtClean="0"/>
              <a:t/>
            </a:r>
            <a:br>
              <a:rPr lang="en-US" sz="1800" b="0" dirty="0" smtClean="0"/>
            </a:br>
            <a:r>
              <a:rPr lang="en-US" sz="1800" b="0" dirty="0" smtClean="0"/>
              <a:t>Calm</a:t>
            </a:r>
            <a:br>
              <a:rPr lang="en-US" sz="1800" b="0" dirty="0" smtClean="0"/>
            </a:br>
            <a:r>
              <a:rPr lang="en-US" sz="1800" b="0" dirty="0"/>
              <a:t/>
            </a:r>
            <a:br>
              <a:rPr lang="en-US" sz="1800" b="0" dirty="0"/>
            </a:br>
            <a:r>
              <a:rPr lang="en-US" sz="1800" b="0" dirty="0" smtClean="0"/>
              <a:t>  </a:t>
            </a:r>
            <a:br>
              <a:rPr lang="en-US" sz="1800" b="0" dirty="0" smtClean="0"/>
            </a:br>
            <a:r>
              <a:rPr lang="en-US" sz="1800" b="0" dirty="0" smtClean="0"/>
              <a:t> </a:t>
            </a:r>
            <a:r>
              <a:rPr lang="en-US" sz="1800" b="0" dirty="0" smtClean="0"/>
              <a:t>Headspace  </a:t>
            </a:r>
            <a:r>
              <a:rPr lang="en-US" sz="1800" b="0" dirty="0" smtClean="0"/>
              <a:t/>
            </a:r>
            <a:br>
              <a:rPr lang="en-US" sz="1800" b="0" dirty="0" smtClean="0"/>
            </a:br>
            <a:r>
              <a:rPr lang="en-US" sz="1800" b="0" dirty="0"/>
              <a:t/>
            </a:r>
            <a:br>
              <a:rPr lang="en-US" sz="1800" b="0" dirty="0"/>
            </a:br>
            <a:r>
              <a:rPr lang="en-US" sz="1800" b="0" dirty="0" smtClean="0"/>
              <a:t>      </a:t>
            </a:r>
            <a:r>
              <a:rPr lang="en-US" sz="1800" b="0" dirty="0" smtClean="0"/>
              <a:t/>
            </a:r>
            <a:br>
              <a:rPr lang="en-US" sz="1800" b="0" dirty="0" smtClean="0"/>
            </a:br>
            <a:r>
              <a:rPr lang="en-US" sz="1800" b="0" dirty="0" smtClean="0"/>
              <a:t>Aura</a:t>
            </a:r>
            <a:r>
              <a:rPr lang="en-US" sz="1800" b="0" dirty="0"/>
              <a:t>.</a:t>
            </a:r>
            <a:br>
              <a:rPr lang="en-US" sz="1800" b="0" dirty="0"/>
            </a:br>
            <a:r>
              <a:rPr lang="en-US" sz="1800" b="0" dirty="0" smtClean="0"/>
              <a:t>      </a:t>
            </a:r>
            <a:br>
              <a:rPr lang="en-US" sz="1800" b="0" dirty="0" smtClean="0"/>
            </a:br>
            <a:r>
              <a:rPr lang="en-US" sz="1800" b="0" dirty="0"/>
              <a:t> </a:t>
            </a:r>
            <a:r>
              <a:rPr lang="en-US" sz="1800" b="0" dirty="0" smtClean="0"/>
              <a:t>     </a:t>
            </a:r>
            <a:r>
              <a:rPr lang="en-US" sz="1800" b="0" dirty="0" smtClean="0"/>
              <a:t/>
            </a:r>
            <a:br>
              <a:rPr lang="en-US" sz="1800" b="0" dirty="0" smtClean="0"/>
            </a:br>
            <a:r>
              <a:rPr lang="en-US" sz="1800" b="0" dirty="0" smtClean="0"/>
              <a:t>Stop</a:t>
            </a:r>
            <a:r>
              <a:rPr lang="en-US" sz="1800" b="0" dirty="0"/>
              <a:t>, Breathe and Think</a:t>
            </a:r>
            <a:r>
              <a:rPr lang="en-US" sz="1800" b="0" dirty="0" smtClean="0"/>
              <a:t>.</a:t>
            </a:r>
            <a:br>
              <a:rPr lang="en-US" sz="1800" b="0" dirty="0" smtClean="0"/>
            </a:br>
            <a:r>
              <a:rPr lang="en-US" sz="1800" b="0" dirty="0"/>
              <a:t/>
            </a:r>
            <a:br>
              <a:rPr lang="en-US" sz="1800" b="0" dirty="0"/>
            </a:br>
            <a:r>
              <a:rPr lang="en-US" sz="1800" b="0" dirty="0" smtClean="0"/>
              <a:t/>
            </a:r>
            <a:br>
              <a:rPr lang="en-US" sz="1800" b="0" dirty="0" smtClean="0"/>
            </a:br>
            <a:r>
              <a:rPr lang="en-US" sz="1800" b="0" dirty="0"/>
              <a:t>	</a:t>
            </a:r>
            <a:r>
              <a:rPr lang="en-US" sz="1800" b="0" dirty="0" smtClean="0"/>
              <a:t/>
            </a:r>
            <a:br>
              <a:rPr lang="en-US" sz="1800" b="0" dirty="0" smtClean="0"/>
            </a:br>
            <a:r>
              <a:rPr lang="en-US" sz="1800" b="0" dirty="0" smtClean="0"/>
              <a:t/>
            </a:r>
            <a:br>
              <a:rPr lang="en-US" sz="1800" b="0" dirty="0" smtClean="0"/>
            </a:br>
            <a:r>
              <a:rPr lang="en-US" sz="1800" b="0" dirty="0"/>
              <a:t/>
            </a:r>
            <a:br>
              <a:rPr lang="en-US" sz="1800" b="0" dirty="0"/>
            </a:br>
            <a:r>
              <a:rPr lang="en-US" sz="1800" b="0" dirty="0" smtClean="0"/>
              <a:t>      </a:t>
            </a:r>
            <a:r>
              <a:rPr lang="en-US" dirty="0" smtClean="0"/>
              <a:t/>
            </a:r>
            <a:br>
              <a:rPr lang="en-US" dirty="0" smtClean="0"/>
            </a:br>
            <a:endParaRPr lang="en-US" dirty="0"/>
          </a:p>
        </p:txBody>
      </p:sp>
      <p:pic>
        <p:nvPicPr>
          <p:cNvPr id="8" name="Picture 7"/>
          <p:cNvPicPr>
            <a:picLocks noChangeAspect="1"/>
          </p:cNvPicPr>
          <p:nvPr/>
        </p:nvPicPr>
        <p:blipFill>
          <a:blip r:embed="rId2"/>
          <a:stretch>
            <a:fillRect/>
          </a:stretch>
        </p:blipFill>
        <p:spPr>
          <a:xfrm>
            <a:off x="2641600" y="1483323"/>
            <a:ext cx="1233714" cy="1039577"/>
          </a:xfrm>
          <a:prstGeom prst="rect">
            <a:avLst/>
          </a:prstGeom>
        </p:spPr>
      </p:pic>
      <p:pic>
        <p:nvPicPr>
          <p:cNvPr id="9" name="Picture 8"/>
          <p:cNvPicPr>
            <a:picLocks noChangeAspect="1"/>
          </p:cNvPicPr>
          <p:nvPr/>
        </p:nvPicPr>
        <p:blipFill>
          <a:blip r:embed="rId3"/>
          <a:stretch>
            <a:fillRect/>
          </a:stretch>
        </p:blipFill>
        <p:spPr>
          <a:xfrm>
            <a:off x="3500763" y="2522900"/>
            <a:ext cx="749102" cy="772959"/>
          </a:xfrm>
          <a:prstGeom prst="rect">
            <a:avLst/>
          </a:prstGeom>
        </p:spPr>
      </p:pic>
      <p:pic>
        <p:nvPicPr>
          <p:cNvPr id="10" name="Picture 9"/>
          <p:cNvPicPr>
            <a:picLocks noChangeAspect="1"/>
          </p:cNvPicPr>
          <p:nvPr/>
        </p:nvPicPr>
        <p:blipFill>
          <a:blip r:embed="rId4"/>
          <a:stretch>
            <a:fillRect/>
          </a:stretch>
        </p:blipFill>
        <p:spPr>
          <a:xfrm>
            <a:off x="4546558" y="3431564"/>
            <a:ext cx="854128" cy="860776"/>
          </a:xfrm>
          <a:prstGeom prst="rect">
            <a:avLst/>
          </a:prstGeom>
        </p:spPr>
      </p:pic>
      <p:pic>
        <p:nvPicPr>
          <p:cNvPr id="11" name="Picture 10"/>
          <p:cNvPicPr>
            <a:picLocks noChangeAspect="1"/>
          </p:cNvPicPr>
          <p:nvPr/>
        </p:nvPicPr>
        <p:blipFill>
          <a:blip r:embed="rId5"/>
          <a:stretch>
            <a:fillRect/>
          </a:stretch>
        </p:blipFill>
        <p:spPr>
          <a:xfrm>
            <a:off x="9854866" y="5938488"/>
            <a:ext cx="1592636" cy="919512"/>
          </a:xfrm>
          <a:prstGeom prst="rect">
            <a:avLst/>
          </a:prstGeom>
        </p:spPr>
      </p:pic>
      <p:pic>
        <p:nvPicPr>
          <p:cNvPr id="7" name="Picture 6"/>
          <p:cNvPicPr>
            <a:picLocks noChangeAspect="1"/>
          </p:cNvPicPr>
          <p:nvPr/>
        </p:nvPicPr>
        <p:blipFill>
          <a:blip r:embed="rId6"/>
          <a:stretch>
            <a:fillRect/>
          </a:stretch>
        </p:blipFill>
        <p:spPr>
          <a:xfrm>
            <a:off x="9023928" y="328323"/>
            <a:ext cx="3038474" cy="5527532"/>
          </a:xfrm>
          <a:prstGeom prst="rect">
            <a:avLst/>
          </a:prstGeom>
        </p:spPr>
      </p:pic>
      <p:pic>
        <p:nvPicPr>
          <p:cNvPr id="12" name="Picture 11"/>
          <p:cNvPicPr>
            <a:picLocks noChangeAspect="1"/>
          </p:cNvPicPr>
          <p:nvPr/>
        </p:nvPicPr>
        <p:blipFill>
          <a:blip r:embed="rId7"/>
          <a:stretch>
            <a:fillRect/>
          </a:stretch>
        </p:blipFill>
        <p:spPr>
          <a:xfrm>
            <a:off x="1996935" y="1191794"/>
            <a:ext cx="801995" cy="754819"/>
          </a:xfrm>
          <a:prstGeom prst="rect">
            <a:avLst/>
          </a:prstGeom>
        </p:spPr>
      </p:pic>
    </p:spTree>
    <p:extLst>
      <p:ext uri="{BB962C8B-B14F-4D97-AF65-F5344CB8AC3E}">
        <p14:creationId xmlns:p14="http://schemas.microsoft.com/office/powerpoint/2010/main" val="15235516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19B51A1E-902D-48AF-9020-955120F399B6}" type="slidenum">
              <a:rPr lang="en-US" noProof="0" smtClean="0"/>
              <a:pPr/>
              <a:t>14</a:t>
            </a:fld>
            <a:endParaRPr lang="en-US" noProof="0" dirty="0"/>
          </a:p>
        </p:txBody>
      </p:sp>
      <p:sp>
        <p:nvSpPr>
          <p:cNvPr id="5" name="Title 4"/>
          <p:cNvSpPr>
            <a:spLocks noGrp="1"/>
          </p:cNvSpPr>
          <p:nvPr>
            <p:ph type="title"/>
          </p:nvPr>
        </p:nvSpPr>
        <p:spPr>
          <a:xfrm>
            <a:off x="1496212" y="2106292"/>
            <a:ext cx="5462546" cy="1725433"/>
          </a:xfrm>
        </p:spPr>
        <p:txBody>
          <a:bodyPr/>
          <a:lstStyle/>
          <a:p>
            <a:r>
              <a:rPr lang="en-US" sz="6000" dirty="0" smtClean="0"/>
              <a:t>Your Challenge </a:t>
            </a:r>
            <a:r>
              <a:rPr lang="en-US" sz="6000" dirty="0" smtClean="0"/>
              <a:t>for the week:</a:t>
            </a:r>
            <a:r>
              <a:rPr lang="en-US" sz="6000" dirty="0" smtClean="0"/>
              <a:t/>
            </a:r>
            <a:br>
              <a:rPr lang="en-US" sz="6000" dirty="0" smtClean="0"/>
            </a:br>
            <a:r>
              <a:rPr lang="en-US" dirty="0" smtClean="0"/>
              <a:t/>
            </a:r>
            <a:br>
              <a:rPr lang="en-US" dirty="0" smtClean="0"/>
            </a:br>
            <a:r>
              <a:rPr lang="en-US" dirty="0"/>
              <a:t/>
            </a:r>
            <a:br>
              <a:rPr lang="en-US" dirty="0"/>
            </a:br>
            <a:r>
              <a:rPr lang="en-US" dirty="0" smtClean="0"/>
              <a:t>			</a:t>
            </a:r>
            <a:r>
              <a:rPr lang="en-US" sz="5400" dirty="0" smtClean="0"/>
              <a:t>Meditate…</a:t>
            </a:r>
            <a:r>
              <a:rPr lang="en-US" dirty="0" smtClean="0"/>
              <a:t>...</a:t>
            </a:r>
            <a:endParaRPr lang="en-US" dirty="0"/>
          </a:p>
        </p:txBody>
      </p:sp>
      <p:pic>
        <p:nvPicPr>
          <p:cNvPr id="10" name="Picture 9"/>
          <p:cNvPicPr>
            <a:picLocks noChangeAspect="1"/>
          </p:cNvPicPr>
          <p:nvPr/>
        </p:nvPicPr>
        <p:blipFill>
          <a:blip r:embed="rId2"/>
          <a:stretch>
            <a:fillRect/>
          </a:stretch>
        </p:blipFill>
        <p:spPr>
          <a:xfrm>
            <a:off x="8900986" y="-1"/>
            <a:ext cx="3291015" cy="6788727"/>
          </a:xfrm>
          <a:prstGeom prst="rect">
            <a:avLst/>
          </a:prstGeom>
        </p:spPr>
      </p:pic>
      <p:pic>
        <p:nvPicPr>
          <p:cNvPr id="6" name="Picture 5"/>
          <p:cNvPicPr>
            <a:picLocks noChangeAspect="1"/>
          </p:cNvPicPr>
          <p:nvPr/>
        </p:nvPicPr>
        <p:blipFill>
          <a:blip r:embed="rId3"/>
          <a:stretch>
            <a:fillRect/>
          </a:stretch>
        </p:blipFill>
        <p:spPr>
          <a:xfrm>
            <a:off x="9856308" y="5937424"/>
            <a:ext cx="1591194" cy="920576"/>
          </a:xfrm>
          <a:prstGeom prst="rect">
            <a:avLst/>
          </a:prstGeom>
        </p:spPr>
      </p:pic>
    </p:spTree>
    <p:extLst>
      <p:ext uri="{BB962C8B-B14F-4D97-AF65-F5344CB8AC3E}">
        <p14:creationId xmlns:p14="http://schemas.microsoft.com/office/powerpoint/2010/main" val="29823623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F11A6B65-5A20-4F4D-ACBB-ED50132D4571}"/>
              </a:ext>
            </a:extLst>
          </p:cNvPr>
          <p:cNvSpPr>
            <a:spLocks noGrp="1"/>
          </p:cNvSpPr>
          <p:nvPr>
            <p:ph type="ctrTitle"/>
          </p:nvPr>
        </p:nvSpPr>
        <p:spPr>
          <a:xfrm>
            <a:off x="238539" y="190831"/>
            <a:ext cx="11449878" cy="1455090"/>
          </a:xfrm>
        </p:spPr>
        <p:txBody>
          <a:bodyPr/>
          <a:lstStyle/>
          <a:p>
            <a:r>
              <a:rPr lang="en-US" dirty="0" smtClean="0"/>
              <a:t>References</a:t>
            </a:r>
            <a:endParaRPr lang="en-US" dirty="0"/>
          </a:p>
        </p:txBody>
      </p:sp>
      <p:sp>
        <p:nvSpPr>
          <p:cNvPr id="4" name="Text Placeholder 3">
            <a:extLst>
              <a:ext uri="{FF2B5EF4-FFF2-40B4-BE49-F238E27FC236}">
                <a16:creationId xmlns:a16="http://schemas.microsoft.com/office/drawing/2014/main" id="{60828E04-9C2A-4859-8050-C2DF67A249CB}"/>
              </a:ext>
            </a:extLst>
          </p:cNvPr>
          <p:cNvSpPr>
            <a:spLocks noGrp="1"/>
          </p:cNvSpPr>
          <p:nvPr>
            <p:ph type="body" sz="quarter" idx="15"/>
          </p:nvPr>
        </p:nvSpPr>
        <p:spPr>
          <a:xfrm>
            <a:off x="644056" y="1375577"/>
            <a:ext cx="10575234" cy="3999506"/>
          </a:xfrm>
        </p:spPr>
        <p:txBody>
          <a:bodyPr/>
          <a:lstStyle/>
          <a:p>
            <a:pPr algn="l" fontAlgn="base"/>
            <a:r>
              <a:rPr lang="en-US" sz="1600" dirty="0" smtClean="0"/>
              <a:t>American </a:t>
            </a:r>
            <a:r>
              <a:rPr lang="en-US" sz="1600" dirty="0"/>
              <a:t>Holistic Nurses Association (AHNA). (2016). Self-care: finding time and balance. </a:t>
            </a:r>
            <a:r>
              <a:rPr lang="en-US" sz="1600" i="1" dirty="0"/>
              <a:t>Beginnings</a:t>
            </a:r>
            <a:r>
              <a:rPr lang="en-US" sz="1600" dirty="0"/>
              <a:t>; (36)4.</a:t>
            </a:r>
          </a:p>
          <a:p>
            <a:pPr algn="l" fontAlgn="base"/>
            <a:r>
              <a:rPr lang="en-US" sz="1600" dirty="0"/>
              <a:t>American Holistic Nurses Association (AHNA). (2015). Holistic nourishment for healing &amp; resilience. </a:t>
            </a:r>
            <a:r>
              <a:rPr lang="en-US" sz="1600" i="1" dirty="0"/>
              <a:t>Beginnings</a:t>
            </a:r>
            <a:r>
              <a:rPr lang="en-US" sz="1600" dirty="0"/>
              <a:t>, (35)6, 21.</a:t>
            </a:r>
          </a:p>
          <a:p>
            <a:pPr algn="l" fontAlgn="base"/>
            <a:r>
              <a:rPr lang="en-US" sz="1600" dirty="0"/>
              <a:t>Bennett, M. (2015). It's about resilience. American Holistic Nurses Association (AHNA). </a:t>
            </a:r>
            <a:r>
              <a:rPr lang="en-US" sz="1600" i="1" dirty="0"/>
              <a:t>Beginnings</a:t>
            </a:r>
            <a:r>
              <a:rPr lang="en-US" sz="1600" dirty="0"/>
              <a:t>, (35)6, 6-9, 26-27</a:t>
            </a:r>
            <a:r>
              <a:rPr lang="en-US" sz="1600" dirty="0" smtClean="0"/>
              <a:t>.</a:t>
            </a:r>
          </a:p>
          <a:p>
            <a:pPr algn="l" fontAlgn="base"/>
            <a:r>
              <a:rPr lang="en-US" sz="1600" dirty="0" err="1" smtClean="0"/>
              <a:t>Cronkleton</a:t>
            </a:r>
            <a:r>
              <a:rPr lang="en-US" sz="1600" dirty="0"/>
              <a:t>, E. (2019, April 09). 10 Breathing Exercises to Try: For Stress, Training &amp;amp; Lung Capacity. Retrieved July 19</a:t>
            </a:r>
            <a:r>
              <a:rPr lang="en-US" sz="1600" dirty="0" smtClean="0"/>
              <a:t>,</a:t>
            </a:r>
          </a:p>
          <a:p>
            <a:pPr algn="l" fontAlgn="base"/>
            <a:r>
              <a:rPr lang="en-US" sz="1600" dirty="0" smtClean="0"/>
              <a:t> 2022, </a:t>
            </a:r>
            <a:r>
              <a:rPr lang="en-US" sz="1600" dirty="0"/>
              <a:t>from </a:t>
            </a:r>
            <a:r>
              <a:rPr lang="en-US" sz="1600" dirty="0">
                <a:hlinkClick r:id="rId2"/>
              </a:rPr>
              <a:t>https://</a:t>
            </a:r>
            <a:r>
              <a:rPr lang="en-US" sz="1600" dirty="0" smtClean="0">
                <a:hlinkClick r:id="rId2"/>
              </a:rPr>
              <a:t>www.healthline.com/health/breathing-exercise</a:t>
            </a:r>
            <a:endParaRPr lang="en-US" sz="1600" dirty="0" smtClean="0"/>
          </a:p>
          <a:p>
            <a:pPr algn="l" fontAlgn="base"/>
            <a:r>
              <a:rPr lang="en-US" sz="1600" dirty="0"/>
              <a:t>Perkins, A.,( 2020</a:t>
            </a:r>
            <a:r>
              <a:rPr lang="en-US" sz="1600" dirty="0" smtClean="0"/>
              <a:t>). </a:t>
            </a:r>
            <a:r>
              <a:rPr lang="en-US" sz="1600" dirty="0"/>
              <a:t>Mindfulness meditation. Made Incredibly Easy!: Vol 18 (2),p14-18.doi: </a:t>
            </a:r>
            <a:r>
              <a:rPr lang="en-US" sz="1600" dirty="0" smtClean="0"/>
              <a:t>10.1097/01.NME.0000653224.00489.d7</a:t>
            </a:r>
          </a:p>
          <a:p>
            <a:pPr algn="l" fontAlgn="base"/>
            <a:r>
              <a:rPr lang="en-US" sz="1600" dirty="0" err="1" smtClean="0"/>
              <a:t>Rovinsky</a:t>
            </a:r>
            <a:r>
              <a:rPr lang="en-US" sz="1600" dirty="0"/>
              <a:t>, P. (2015). Stress and resiliency: Challenges of 21st century living. American Holistic Nurses Association (AHNA). </a:t>
            </a:r>
            <a:r>
              <a:rPr lang="en-US" sz="1600" i="1" dirty="0"/>
              <a:t>Beginnings</a:t>
            </a:r>
            <a:r>
              <a:rPr lang="en-US" sz="1600" dirty="0"/>
              <a:t>, (35)6, 18-20.</a:t>
            </a:r>
          </a:p>
          <a:p>
            <a:pPr algn="l" fontAlgn="base"/>
            <a:r>
              <a:rPr lang="en-US" sz="1600" dirty="0"/>
              <a:t>Rosa, W. (2014). Caring science and compassion fatigue: Reflective inventory for the individual processes of self- healing. American Holistic Nurses Association (AHNA). </a:t>
            </a:r>
            <a:r>
              <a:rPr lang="en-US" sz="1600" i="1" dirty="0"/>
              <a:t>Beginnings</a:t>
            </a:r>
            <a:r>
              <a:rPr lang="en-US" sz="1600" dirty="0"/>
              <a:t>; 34(4), 18-20.</a:t>
            </a:r>
          </a:p>
          <a:p>
            <a:pPr algn="l" fontAlgn="base"/>
            <a:r>
              <a:rPr lang="en-US" sz="1600" dirty="0"/>
              <a:t>Schroeder, T. (2017). Meditation for emotional well-being. American Holistic Nurses Association (AHNA). </a:t>
            </a:r>
            <a:r>
              <a:rPr lang="en-US" sz="1600" i="1" dirty="0"/>
              <a:t>Beginnings</a:t>
            </a:r>
            <a:r>
              <a:rPr lang="en-US" sz="1600" dirty="0"/>
              <a:t>; 37(3), 10-11</a:t>
            </a:r>
            <a:r>
              <a:rPr lang="en-US" sz="1600" dirty="0" smtClean="0"/>
              <a:t>.</a:t>
            </a:r>
          </a:p>
          <a:p>
            <a:pPr algn="l" fontAlgn="base"/>
            <a:r>
              <a:rPr lang="en-US" sz="1600" dirty="0" smtClean="0"/>
              <a:t>World </a:t>
            </a:r>
            <a:r>
              <a:rPr lang="en-US" sz="1600" dirty="0"/>
              <a:t>Health Organization, 2016. </a:t>
            </a:r>
            <a:r>
              <a:rPr lang="en-US" sz="1600" dirty="0">
                <a:hlinkClick r:id="rId3"/>
              </a:rPr>
              <a:t>http://apps.who.int/medicinedocs/en/d/Jwhozip32e/3.1.html</a:t>
            </a:r>
            <a:r>
              <a:rPr lang="en-US" sz="1600" dirty="0"/>
              <a:t> </a:t>
            </a:r>
          </a:p>
          <a:p>
            <a:pPr algn="l"/>
            <a:r>
              <a:rPr lang="en-US" sz="1600" dirty="0" smtClean="0"/>
              <a:t>Retrieved 8/2022 from: </a:t>
            </a:r>
            <a:r>
              <a:rPr lang="en-US" sz="1600" dirty="0" smtClean="0">
                <a:hlinkClick r:id="rId4"/>
              </a:rPr>
              <a:t>https://journals.lww.com/nursingmadeincrediblyeasy/fulltext/2020/03000/mindfulness_meditation__creating_</a:t>
            </a:r>
            <a:endParaRPr lang="en-US" sz="1600" dirty="0" smtClean="0"/>
          </a:p>
          <a:p>
            <a:pPr algn="l"/>
            <a:r>
              <a:rPr lang="en-US" sz="1600" dirty="0" smtClean="0"/>
              <a:t>positive_changes.4.aspx</a:t>
            </a:r>
            <a:endParaRPr lang="en-US" sz="1600" dirty="0"/>
          </a:p>
        </p:txBody>
      </p:sp>
      <p:sp>
        <p:nvSpPr>
          <p:cNvPr id="12" name="Slide Number Placeholder 11">
            <a:extLst>
              <a:ext uri="{FF2B5EF4-FFF2-40B4-BE49-F238E27FC236}">
                <a16:creationId xmlns:a16="http://schemas.microsoft.com/office/drawing/2014/main" id="{91814EC9-246A-4C6E-941E-5774FE72F08E}"/>
              </a:ext>
            </a:extLst>
          </p:cNvPr>
          <p:cNvSpPr>
            <a:spLocks noGrp="1"/>
          </p:cNvSpPr>
          <p:nvPr>
            <p:ph type="sldNum" sz="quarter" idx="4294967295"/>
          </p:nvPr>
        </p:nvSpPr>
        <p:spPr>
          <a:xfrm>
            <a:off x="11914188" y="6402388"/>
            <a:ext cx="277812" cy="273050"/>
          </a:xfrm>
        </p:spPr>
        <p:txBody>
          <a:bodyPr/>
          <a:lstStyle/>
          <a:p>
            <a:fld id="{19B51A1E-902D-48AF-9020-955120F399B6}" type="slidenum">
              <a:rPr lang="en-US" smtClean="0"/>
              <a:pPr/>
              <a:t>15</a:t>
            </a:fld>
            <a:endParaRPr lang="en-US" dirty="0"/>
          </a:p>
        </p:txBody>
      </p:sp>
      <p:pic>
        <p:nvPicPr>
          <p:cNvPr id="5" name="Picture 4"/>
          <p:cNvPicPr>
            <a:picLocks noChangeAspect="1"/>
          </p:cNvPicPr>
          <p:nvPr/>
        </p:nvPicPr>
        <p:blipFill>
          <a:blip r:embed="rId5"/>
          <a:stretch>
            <a:fillRect/>
          </a:stretch>
        </p:blipFill>
        <p:spPr>
          <a:xfrm>
            <a:off x="10322994" y="5863534"/>
            <a:ext cx="1591194" cy="920576"/>
          </a:xfrm>
          <a:prstGeom prst="rect">
            <a:avLst/>
          </a:prstGeom>
        </p:spPr>
      </p:pic>
    </p:spTree>
    <p:extLst>
      <p:ext uri="{BB962C8B-B14F-4D97-AF65-F5344CB8AC3E}">
        <p14:creationId xmlns:p14="http://schemas.microsoft.com/office/powerpoint/2010/main" val="4153678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p:txBody>
          <a:bodyPr/>
          <a:lstStyle/>
          <a:p>
            <a:r>
              <a:rPr lang="en-US" dirty="0" smtClean="0"/>
              <a:t/>
            </a:r>
            <a:br>
              <a:rPr lang="en-US" dirty="0" smtClean="0"/>
            </a:br>
            <a:r>
              <a:rPr lang="en-US" dirty="0"/>
              <a:t/>
            </a:r>
            <a:br>
              <a:rPr lang="en-US" dirty="0"/>
            </a:br>
            <a:endParaRPr lang="en-US" dirty="0"/>
          </a:p>
        </p:txBody>
      </p:sp>
      <p:sp>
        <p:nvSpPr>
          <p:cNvPr id="4" name="Content Placeholder 3">
            <a:extLst>
              <a:ext uri="{FF2B5EF4-FFF2-40B4-BE49-F238E27FC236}">
                <a16:creationId xmlns:a16="http://schemas.microsoft.com/office/drawing/2014/main" id="{125E40B9-054F-4D79-BD17-68E71C740D01}"/>
              </a:ext>
            </a:extLst>
          </p:cNvPr>
          <p:cNvSpPr>
            <a:spLocks noGrp="1"/>
          </p:cNvSpPr>
          <p:nvPr>
            <p:ph sz="half" idx="1"/>
          </p:nvPr>
        </p:nvSpPr>
        <p:spPr>
          <a:xfrm>
            <a:off x="365760" y="1343906"/>
            <a:ext cx="8913412" cy="3933645"/>
          </a:xfrm>
        </p:spPr>
        <p:txBody>
          <a:bodyPr/>
          <a:lstStyle/>
          <a:p>
            <a:pPr marL="0" indent="0">
              <a:buNone/>
            </a:pPr>
            <a:r>
              <a:rPr lang="en-US" sz="3200" b="1" dirty="0" smtClean="0"/>
              <a:t>What is Meditation?</a:t>
            </a:r>
          </a:p>
          <a:p>
            <a:endParaRPr lang="en-US" dirty="0" smtClean="0"/>
          </a:p>
          <a:p>
            <a:r>
              <a:rPr lang="en-US" dirty="0" smtClean="0"/>
              <a:t>“</a:t>
            </a:r>
            <a:r>
              <a:rPr lang="en-US" dirty="0"/>
              <a:t>Meditation is not passive sitting in silence. It is sitting in awareness, free from distraction, and realizing the clear understanding that arises from concentration.”</a:t>
            </a:r>
          </a:p>
          <a:p>
            <a:pPr marL="0" indent="0">
              <a:buNone/>
            </a:pPr>
            <a:r>
              <a:rPr lang="en-US" dirty="0"/>
              <a:t>— </a:t>
            </a:r>
            <a:r>
              <a:rPr lang="en-US" u="sng" dirty="0" err="1">
                <a:hlinkClick r:id="rId2"/>
              </a:rPr>
              <a:t>Nhat</a:t>
            </a:r>
            <a:r>
              <a:rPr lang="en-US" u="sng" dirty="0">
                <a:hlinkClick r:id="rId2"/>
              </a:rPr>
              <a:t> </a:t>
            </a:r>
            <a:r>
              <a:rPr lang="en-US" u="sng" dirty="0" err="1">
                <a:hlinkClick r:id="rId2"/>
              </a:rPr>
              <a:t>Hanh</a:t>
            </a:r>
            <a:endParaRPr lang="en-US" dirty="0"/>
          </a:p>
        </p:txBody>
      </p:sp>
      <p:pic>
        <p:nvPicPr>
          <p:cNvPr id="7" name="Picture 6"/>
          <p:cNvPicPr>
            <a:picLocks noChangeAspect="1"/>
          </p:cNvPicPr>
          <p:nvPr/>
        </p:nvPicPr>
        <p:blipFill>
          <a:blip r:embed="rId3"/>
          <a:stretch>
            <a:fillRect/>
          </a:stretch>
        </p:blipFill>
        <p:spPr>
          <a:xfrm>
            <a:off x="9356436" y="-1"/>
            <a:ext cx="2835563" cy="6858001"/>
          </a:xfrm>
          <a:prstGeom prst="rect">
            <a:avLst/>
          </a:prstGeom>
        </p:spPr>
      </p:pic>
      <p:pic>
        <p:nvPicPr>
          <p:cNvPr id="3" name="Picture 2"/>
          <p:cNvPicPr>
            <a:picLocks noChangeAspect="1"/>
          </p:cNvPicPr>
          <p:nvPr/>
        </p:nvPicPr>
        <p:blipFill>
          <a:blip r:embed="rId4"/>
          <a:stretch>
            <a:fillRect/>
          </a:stretch>
        </p:blipFill>
        <p:spPr>
          <a:xfrm>
            <a:off x="0" y="5855855"/>
            <a:ext cx="1735760" cy="1002145"/>
          </a:xfrm>
          <a:prstGeom prst="rect">
            <a:avLst/>
          </a:prstGeom>
        </p:spPr>
      </p:pic>
    </p:spTree>
    <p:extLst>
      <p:ext uri="{BB962C8B-B14F-4D97-AF65-F5344CB8AC3E}">
        <p14:creationId xmlns:p14="http://schemas.microsoft.com/office/powerpoint/2010/main" val="3640701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333956" y="182880"/>
            <a:ext cx="8833898" cy="1296063"/>
          </a:xfrm>
        </p:spPr>
        <p:txBody>
          <a:bodyPr/>
          <a:lstStyle/>
          <a:p>
            <a:pPr algn="l"/>
            <a:r>
              <a:rPr lang="en-US" dirty="0" smtClean="0"/>
              <a:t>Meditation</a:t>
            </a:r>
            <a:endParaRPr lang="en-US" dirty="0"/>
          </a:p>
        </p:txBody>
      </p:sp>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421419" y="1582310"/>
            <a:ext cx="9208381" cy="4609690"/>
          </a:xfrm>
        </p:spPr>
        <p:txBody>
          <a:bodyPr/>
          <a:lstStyle/>
          <a:p>
            <a:r>
              <a:rPr lang="en-US" b="1" dirty="0"/>
              <a:t>The National Center for Complementary and Integrative Health (NCCIH), a U.S. government entity within the National Institutes of Health (NIH), </a:t>
            </a:r>
            <a:r>
              <a:rPr lang="en-US" b="1" dirty="0" smtClean="0"/>
              <a:t>states:</a:t>
            </a:r>
            <a:r>
              <a:rPr lang="en-US" dirty="0"/>
              <a:t/>
            </a:r>
            <a:br>
              <a:rPr lang="en-US" dirty="0"/>
            </a:br>
            <a:r>
              <a:rPr lang="en-US" dirty="0"/>
              <a:t/>
            </a:r>
            <a:br>
              <a:rPr lang="en-US" dirty="0"/>
            </a:br>
            <a:r>
              <a:rPr lang="en-US" dirty="0"/>
              <a:t>“There are many types of meditation, most of which originated in ancient religious and spiritual traditions.”</a:t>
            </a:r>
            <a:br>
              <a:rPr lang="en-US" dirty="0"/>
            </a:br>
            <a:r>
              <a:rPr lang="en-US" dirty="0"/>
              <a:t/>
            </a:r>
            <a:br>
              <a:rPr lang="en-US" dirty="0"/>
            </a:br>
            <a:r>
              <a:rPr lang="en-US" dirty="0"/>
              <a:t>Meditation has a long history of use for increasing calmness and physical relaxation, improving psychological balance, coping with illness, and enhancing overall health and well-being.</a:t>
            </a:r>
            <a:br>
              <a:rPr lang="en-US" dirty="0"/>
            </a:br>
            <a:r>
              <a:rPr lang="en-US" dirty="0"/>
              <a:t/>
            </a:r>
            <a:br>
              <a:rPr lang="en-US" dirty="0"/>
            </a:br>
            <a:r>
              <a:rPr lang="en-US" dirty="0" smtClean="0"/>
              <a:t>Research </a:t>
            </a:r>
            <a:r>
              <a:rPr lang="en-US" dirty="0"/>
              <a:t>suggests that meditation may physically change the brain and body and could potentially help to improve many health problems and promote healthy behaviors.</a:t>
            </a:r>
            <a:br>
              <a:rPr lang="en-US" dirty="0"/>
            </a:br>
            <a:endParaRPr lang="en-US" dirty="0"/>
          </a:p>
          <a:p>
            <a:pPr marL="0" indent="0" algn="ctr">
              <a:buNone/>
            </a:pPr>
            <a:r>
              <a:rPr lang="en-US" dirty="0" smtClean="0"/>
              <a:t> </a:t>
            </a:r>
            <a:r>
              <a:rPr lang="en-US" sz="1100" dirty="0" smtClean="0"/>
              <a:t>retrieved from :https</a:t>
            </a:r>
            <a:r>
              <a:rPr lang="en-US" sz="1100" dirty="0"/>
              <a:t>://www.nccih.nih.gov/</a:t>
            </a:r>
            <a:endParaRPr lang="en-US" sz="1100" dirty="0"/>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4"/>
          </p:nvPr>
        </p:nvSpPr>
        <p:spPr/>
        <p:txBody>
          <a:bodyPr/>
          <a:lstStyle/>
          <a:p>
            <a:fld id="{19B51A1E-902D-48AF-9020-955120F399B6}" type="slidenum">
              <a:rPr lang="en-US" smtClean="0"/>
              <a:pPr/>
              <a:t>3</a:t>
            </a:fld>
            <a:endParaRPr lang="en-US" dirty="0"/>
          </a:p>
        </p:txBody>
      </p:sp>
      <p:pic>
        <p:nvPicPr>
          <p:cNvPr id="9" name="Picture Placeholder 8"/>
          <p:cNvPicPr>
            <a:picLocks noGrp="1" noChangeAspect="1"/>
          </p:cNvPicPr>
          <p:nvPr>
            <p:ph type="pic" sz="quarter" idx="33"/>
          </p:nvPr>
        </p:nvPicPr>
        <p:blipFill>
          <a:blip r:embed="rId2"/>
          <a:srcRect l="38238" r="38238"/>
          <a:stretch>
            <a:fillRect/>
          </a:stretch>
        </p:blipFill>
        <p:spPr>
          <a:xfrm>
            <a:off x="9980476" y="0"/>
            <a:ext cx="2211524" cy="6858000"/>
          </a:xfrm>
          <a:prstGeom prst="rect">
            <a:avLst/>
          </a:prstGeom>
        </p:spPr>
      </p:pic>
      <p:pic>
        <p:nvPicPr>
          <p:cNvPr id="3" name="Picture 2"/>
          <p:cNvPicPr>
            <a:picLocks noChangeAspect="1"/>
          </p:cNvPicPr>
          <p:nvPr/>
        </p:nvPicPr>
        <p:blipFill>
          <a:blip r:embed="rId3"/>
          <a:stretch>
            <a:fillRect/>
          </a:stretch>
        </p:blipFill>
        <p:spPr>
          <a:xfrm>
            <a:off x="70743" y="5795451"/>
            <a:ext cx="1737511" cy="999831"/>
          </a:xfrm>
          <a:prstGeom prst="rect">
            <a:avLst/>
          </a:prstGeom>
        </p:spPr>
      </p:pic>
    </p:spTree>
    <p:extLst>
      <p:ext uri="{BB962C8B-B14F-4D97-AF65-F5344CB8AC3E}">
        <p14:creationId xmlns:p14="http://schemas.microsoft.com/office/powerpoint/2010/main" val="1329746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124" y="469128"/>
            <a:ext cx="9486876" cy="795130"/>
          </a:xfrm>
        </p:spPr>
        <p:txBody>
          <a:bodyPr/>
          <a:lstStyle/>
          <a:p>
            <a:pPr algn="l"/>
            <a:r>
              <a:rPr lang="en-US" dirty="0" smtClean="0"/>
              <a:t>Worth </a:t>
            </a:r>
            <a:r>
              <a:rPr lang="en-US" dirty="0"/>
              <a:t>a </a:t>
            </a:r>
            <a:r>
              <a:rPr lang="en-US" dirty="0" smtClean="0"/>
              <a:t>Try…</a:t>
            </a:r>
            <a:endParaRPr lang="en-US" dirty="0"/>
          </a:p>
        </p:txBody>
      </p:sp>
      <p:sp>
        <p:nvSpPr>
          <p:cNvPr id="5" name="Content Placeholder 4"/>
          <p:cNvSpPr>
            <a:spLocks noGrp="1"/>
          </p:cNvSpPr>
          <p:nvPr>
            <p:ph sz="half" idx="1"/>
          </p:nvPr>
        </p:nvSpPr>
        <p:spPr>
          <a:xfrm>
            <a:off x="251069" y="1187686"/>
            <a:ext cx="11159053" cy="4855306"/>
          </a:xfrm>
        </p:spPr>
        <p:txBody>
          <a:bodyPr/>
          <a:lstStyle/>
          <a:p>
            <a:r>
              <a:rPr lang="en-US" dirty="0" smtClean="0"/>
              <a:t>“Meditation </a:t>
            </a:r>
            <a:r>
              <a:rPr lang="en-US" dirty="0"/>
              <a:t>can help nurses handle day-to-day workplace stress in a safe and positive fashion, leading to improvements in physical and mental health</a:t>
            </a:r>
            <a:r>
              <a:rPr lang="en-US" dirty="0" smtClean="0"/>
              <a:t>.</a:t>
            </a:r>
          </a:p>
          <a:p>
            <a:r>
              <a:rPr lang="en-US" dirty="0" smtClean="0"/>
              <a:t>Meditation has shown to have benefits related to decreasing  </a:t>
            </a:r>
            <a:r>
              <a:rPr lang="en-US" dirty="0"/>
              <a:t>insomnia, high blood pressure, and depression, this free and simple mind-body technique has much to offer</a:t>
            </a:r>
            <a:r>
              <a:rPr lang="en-US" dirty="0" smtClean="0"/>
              <a:t>.</a:t>
            </a:r>
          </a:p>
          <a:p>
            <a:pPr marL="0" indent="0">
              <a:buNone/>
            </a:pPr>
            <a:r>
              <a:rPr lang="en-US" b="1" dirty="0" smtClean="0"/>
              <a:t>Understanding meditation:</a:t>
            </a:r>
            <a:endParaRPr lang="en-US" b="1" dirty="0"/>
          </a:p>
          <a:p>
            <a:r>
              <a:rPr lang="en-US" dirty="0"/>
              <a:t>Meditation has been practiced for thousands of years. Meditation originally was meant to help deepen understanding of the sacred and mystical forces of life. These days, meditation is commonly used for relaxation and stress reduction.</a:t>
            </a:r>
          </a:p>
          <a:p>
            <a:r>
              <a:rPr lang="en-US" dirty="0"/>
              <a:t>Meditation is considered a type of mind-body complementary medicine. Meditation can produce a deep state of relaxation and a tranquil mind.</a:t>
            </a:r>
          </a:p>
          <a:p>
            <a:r>
              <a:rPr lang="en-US" dirty="0"/>
              <a:t>During meditation, you focus your attention and eliminate the stream of jumbled thoughts that may be crowding your mind and causing stress. This process may result in enhanced physical and emotional well-being</a:t>
            </a:r>
            <a:r>
              <a:rPr lang="en-US" dirty="0" smtClean="0"/>
              <a:t>.”</a:t>
            </a:r>
            <a:endParaRPr lang="en-US" dirty="0" smtClean="0"/>
          </a:p>
          <a:p>
            <a:endParaRPr lang="en-US" sz="1200" i="1" dirty="0"/>
          </a:p>
          <a:p>
            <a:pPr marL="0" indent="0" algn="ctr">
              <a:buNone/>
            </a:pPr>
            <a:r>
              <a:rPr lang="en-US" sz="1200" i="1" dirty="0" smtClean="0"/>
              <a:t>Retrieved </a:t>
            </a:r>
            <a:r>
              <a:rPr lang="en-US" sz="1200" i="1" dirty="0" err="1" smtClean="0"/>
              <a:t>from:https</a:t>
            </a:r>
            <a:r>
              <a:rPr lang="en-US" sz="1200" i="1" dirty="0"/>
              <a:t>://www.mayoclinic.org/tests-procedures/meditation/in-depth/meditation/art-20045858</a:t>
            </a:r>
          </a:p>
          <a:p>
            <a:endParaRPr lang="en-US" dirty="0"/>
          </a:p>
        </p:txBody>
      </p:sp>
      <p:pic>
        <p:nvPicPr>
          <p:cNvPr id="7" name="Picture 6"/>
          <p:cNvPicPr>
            <a:picLocks noChangeAspect="1"/>
          </p:cNvPicPr>
          <p:nvPr/>
        </p:nvPicPr>
        <p:blipFill>
          <a:blip r:embed="rId2"/>
          <a:stretch>
            <a:fillRect/>
          </a:stretch>
        </p:blipFill>
        <p:spPr>
          <a:xfrm>
            <a:off x="10008704" y="5938488"/>
            <a:ext cx="2183296" cy="919512"/>
          </a:xfrm>
          <a:prstGeom prst="rect">
            <a:avLst/>
          </a:prstGeom>
        </p:spPr>
      </p:pic>
    </p:spTree>
    <p:extLst>
      <p:ext uri="{BB962C8B-B14F-4D97-AF65-F5344CB8AC3E}">
        <p14:creationId xmlns:p14="http://schemas.microsoft.com/office/powerpoint/2010/main" val="2941325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33"/>
          </p:nvPr>
        </p:nvPicPr>
        <p:blipFill>
          <a:blip r:embed="rId2"/>
          <a:srcRect l="38514" r="38514"/>
          <a:stretch>
            <a:fillRect/>
          </a:stretch>
        </p:blipFill>
        <p:spPr>
          <a:xfrm>
            <a:off x="8937266" y="0"/>
            <a:ext cx="3254734" cy="6858000"/>
          </a:xfrm>
          <a:prstGeom prst="rect">
            <a:avLst/>
          </a:prstGeom>
        </p:spPr>
      </p:pic>
      <p:sp>
        <p:nvSpPr>
          <p:cNvPr id="3" name="Title 2"/>
          <p:cNvSpPr>
            <a:spLocks noGrp="1"/>
          </p:cNvSpPr>
          <p:nvPr>
            <p:ph type="title"/>
          </p:nvPr>
        </p:nvSpPr>
        <p:spPr>
          <a:xfrm>
            <a:off x="1" y="214685"/>
            <a:ext cx="8746836" cy="847497"/>
          </a:xfrm>
        </p:spPr>
        <p:txBody>
          <a:bodyPr/>
          <a:lstStyle/>
          <a:p>
            <a:pPr algn="l"/>
            <a:r>
              <a:rPr lang="en-US" dirty="0" smtClean="0"/>
              <a:t>   Meditation </a:t>
            </a:r>
            <a:r>
              <a:rPr lang="en-US" dirty="0"/>
              <a:t>and emotional and physical </a:t>
            </a:r>
            <a:r>
              <a:rPr lang="en-US" dirty="0" smtClean="0"/>
              <a:t/>
            </a:r>
            <a:br>
              <a:rPr lang="en-US" dirty="0" smtClean="0"/>
            </a:br>
            <a:r>
              <a:rPr lang="en-US" dirty="0" smtClean="0"/>
              <a:t>           well-being</a:t>
            </a:r>
            <a:endParaRPr lang="en-US" dirty="0"/>
          </a:p>
        </p:txBody>
      </p:sp>
      <p:sp>
        <p:nvSpPr>
          <p:cNvPr id="5" name="Content Placeholder 4"/>
          <p:cNvSpPr>
            <a:spLocks noGrp="1"/>
          </p:cNvSpPr>
          <p:nvPr>
            <p:ph sz="half" idx="1"/>
          </p:nvPr>
        </p:nvSpPr>
        <p:spPr>
          <a:xfrm>
            <a:off x="500933" y="1062182"/>
            <a:ext cx="8436334" cy="5613892"/>
          </a:xfrm>
        </p:spPr>
        <p:txBody>
          <a:bodyPr/>
          <a:lstStyle/>
          <a:p>
            <a:r>
              <a:rPr lang="en-US" b="1" dirty="0"/>
              <a:t>When you meditate, you may clear away the information overload that builds up every day and contributes to your stress.</a:t>
            </a:r>
          </a:p>
          <a:p>
            <a:r>
              <a:rPr lang="en-US" sz="1400" dirty="0"/>
              <a:t>The emotional and physical benefits of meditation can include:</a:t>
            </a:r>
          </a:p>
          <a:p>
            <a:pPr lvl="0"/>
            <a:r>
              <a:rPr lang="en-US" sz="1400" dirty="0"/>
              <a:t>Gaining a new perspective on stressful situations</a:t>
            </a:r>
          </a:p>
          <a:p>
            <a:pPr lvl="0"/>
            <a:r>
              <a:rPr lang="en-US" sz="1400" dirty="0"/>
              <a:t>Building skills to manage your stress</a:t>
            </a:r>
          </a:p>
          <a:p>
            <a:pPr lvl="0"/>
            <a:r>
              <a:rPr lang="en-US" sz="1400" dirty="0"/>
              <a:t>Increasing self-awareness</a:t>
            </a:r>
          </a:p>
          <a:p>
            <a:pPr lvl="0"/>
            <a:r>
              <a:rPr lang="en-US" sz="1400" dirty="0"/>
              <a:t>Focusing on the present</a:t>
            </a:r>
          </a:p>
          <a:p>
            <a:pPr lvl="0"/>
            <a:r>
              <a:rPr lang="en-US" sz="1400" dirty="0"/>
              <a:t>Reducing negative emotions</a:t>
            </a:r>
          </a:p>
          <a:p>
            <a:pPr lvl="0"/>
            <a:r>
              <a:rPr lang="en-US" sz="1400" dirty="0"/>
              <a:t>Increasing imagination and creativity</a:t>
            </a:r>
          </a:p>
          <a:p>
            <a:pPr lvl="0"/>
            <a:r>
              <a:rPr lang="en-US" sz="1400" dirty="0"/>
              <a:t>Increasing patience and tolerance</a:t>
            </a:r>
          </a:p>
          <a:p>
            <a:pPr lvl="0"/>
            <a:r>
              <a:rPr lang="en-US" sz="1400" dirty="0"/>
              <a:t>Lowering resting heart rate</a:t>
            </a:r>
          </a:p>
          <a:p>
            <a:pPr lvl="0"/>
            <a:r>
              <a:rPr lang="en-US" sz="1400" dirty="0"/>
              <a:t>Lowering resting blood pressure</a:t>
            </a:r>
          </a:p>
          <a:p>
            <a:pPr lvl="0"/>
            <a:r>
              <a:rPr lang="en-US" sz="1400" dirty="0"/>
              <a:t>Improving sleep </a:t>
            </a:r>
            <a:r>
              <a:rPr lang="en-US" sz="1400" dirty="0" smtClean="0"/>
              <a:t>quality </a:t>
            </a:r>
          </a:p>
          <a:p>
            <a:pPr lvl="0"/>
            <a:endParaRPr lang="en-US" sz="1400" dirty="0" smtClean="0"/>
          </a:p>
          <a:p>
            <a:pPr lvl="0"/>
            <a:endParaRPr lang="en-US" sz="1400" dirty="0" smtClean="0"/>
          </a:p>
          <a:p>
            <a:pPr marL="0" lvl="0" indent="0" algn="r">
              <a:buNone/>
            </a:pPr>
            <a:r>
              <a:rPr lang="en-US" sz="1400" i="1" dirty="0" smtClean="0"/>
              <a:t>                                                                       Retrieved from :https</a:t>
            </a:r>
            <a:r>
              <a:rPr lang="en-US" sz="1400" i="1" dirty="0"/>
              <a:t>://www.mayoclinic.org/tests-procedures/meditation/in-depth/meditation/art-20045858#</a:t>
            </a:r>
            <a:endParaRPr lang="en-US" sz="1400" i="1" dirty="0"/>
          </a:p>
          <a:p>
            <a:pPr marL="0" indent="0" algn="ctr">
              <a:buNone/>
            </a:pPr>
            <a:r>
              <a:rPr lang="en-US" i="1" dirty="0"/>
              <a:t> </a:t>
            </a:r>
          </a:p>
          <a:p>
            <a:endParaRPr lang="en-US" dirty="0"/>
          </a:p>
        </p:txBody>
      </p:sp>
      <p:sp>
        <p:nvSpPr>
          <p:cNvPr id="6" name="Slide Number Placeholder 5"/>
          <p:cNvSpPr>
            <a:spLocks noGrp="1"/>
          </p:cNvSpPr>
          <p:nvPr>
            <p:ph type="sldNum" sz="quarter" idx="34"/>
          </p:nvPr>
        </p:nvSpPr>
        <p:spPr/>
        <p:txBody>
          <a:bodyPr/>
          <a:lstStyle/>
          <a:p>
            <a:fld id="{19B51A1E-902D-48AF-9020-955120F399B6}" type="slidenum">
              <a:rPr lang="en-US" noProof="0" smtClean="0"/>
              <a:pPr/>
              <a:t>5</a:t>
            </a:fld>
            <a:endParaRPr lang="en-US" noProof="0" dirty="0"/>
          </a:p>
        </p:txBody>
      </p:sp>
      <p:pic>
        <p:nvPicPr>
          <p:cNvPr id="8" name="Picture 7"/>
          <p:cNvPicPr>
            <a:picLocks noChangeAspect="1"/>
          </p:cNvPicPr>
          <p:nvPr/>
        </p:nvPicPr>
        <p:blipFill>
          <a:blip r:embed="rId3"/>
          <a:stretch>
            <a:fillRect/>
          </a:stretch>
        </p:blipFill>
        <p:spPr>
          <a:xfrm>
            <a:off x="0" y="5938488"/>
            <a:ext cx="1592636" cy="919512"/>
          </a:xfrm>
          <a:prstGeom prst="rect">
            <a:avLst/>
          </a:prstGeom>
        </p:spPr>
      </p:pic>
    </p:spTree>
    <p:extLst>
      <p:ext uri="{BB962C8B-B14F-4D97-AF65-F5344CB8AC3E}">
        <p14:creationId xmlns:p14="http://schemas.microsoft.com/office/powerpoint/2010/main" val="850959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8539" y="182881"/>
            <a:ext cx="11728173" cy="1239520"/>
          </a:xfrm>
        </p:spPr>
        <p:txBody>
          <a:bodyPr/>
          <a:lstStyle/>
          <a:p>
            <a:pPr algn="ctr"/>
            <a:r>
              <a:rPr lang="en-US" altLang="en-US" sz="4800" dirty="0">
                <a:latin typeface="var(--heading-font-family)"/>
              </a:rPr>
              <a:t>Types of Meditation Practices</a:t>
            </a:r>
            <a:r>
              <a:rPr lang="en-US" altLang="en-US" dirty="0">
                <a:latin typeface="var(--heading-font-family)"/>
              </a:rPr>
              <a:t/>
            </a:r>
            <a:br>
              <a:rPr lang="en-US" altLang="en-US" dirty="0">
                <a:latin typeface="var(--heading-font-family)"/>
              </a:rPr>
            </a:br>
            <a:endParaRPr lang="en-US" dirty="0"/>
          </a:p>
        </p:txBody>
      </p:sp>
      <p:sp>
        <p:nvSpPr>
          <p:cNvPr id="5" name="Content Placeholder 4"/>
          <p:cNvSpPr>
            <a:spLocks noGrp="1"/>
          </p:cNvSpPr>
          <p:nvPr>
            <p:ph sz="half" idx="1"/>
          </p:nvPr>
        </p:nvSpPr>
        <p:spPr>
          <a:xfrm>
            <a:off x="247775" y="914400"/>
            <a:ext cx="10115425" cy="5338618"/>
          </a:xfrm>
        </p:spPr>
        <p:txBody>
          <a:bodyPr/>
          <a:lstStyle/>
          <a:p>
            <a:pPr eaLnBrk="0" fontAlgn="base" hangingPunct="0">
              <a:lnSpc>
                <a:spcPct val="100000"/>
              </a:lnSpc>
              <a:spcBef>
                <a:spcPct val="0"/>
              </a:spcBef>
              <a:spcAft>
                <a:spcPct val="0"/>
              </a:spcAft>
              <a:buFont typeface="Wingdings" panose="05000000000000000000" pitchFamily="2" charset="2"/>
              <a:buChar char="Ø"/>
            </a:pPr>
            <a:r>
              <a:rPr lang="en-US" altLang="en-US" sz="2400" b="1" dirty="0" smtClean="0">
                <a:solidFill>
                  <a:schemeClr val="tx1"/>
                </a:solidFill>
              </a:rPr>
              <a:t>Breath Awareness:</a:t>
            </a:r>
          </a:p>
          <a:p>
            <a:r>
              <a:rPr lang="en-US" dirty="0"/>
              <a:t>It grounds us in our bodies. If we stay with the breath — each inhale, each exhale — then we stay connected with the present moment</a:t>
            </a:r>
            <a:r>
              <a:rPr lang="en-US" dirty="0" smtClean="0"/>
              <a:t>. May be used to decrease anxiety.</a:t>
            </a:r>
            <a:endParaRPr lang="en-US" dirty="0"/>
          </a:p>
          <a:p>
            <a:pPr eaLnBrk="0" fontAlgn="base" hangingPunct="0">
              <a:lnSpc>
                <a:spcPct val="100000"/>
              </a:lnSpc>
              <a:spcBef>
                <a:spcPct val="0"/>
              </a:spcBef>
              <a:spcAft>
                <a:spcPct val="0"/>
              </a:spcAft>
              <a:buFont typeface="Wingdings" panose="05000000000000000000" pitchFamily="2" charset="2"/>
              <a:buChar char="Ø"/>
            </a:pPr>
            <a:r>
              <a:rPr lang="en-US" altLang="en-US" sz="2400" b="1" dirty="0" smtClean="0">
                <a:solidFill>
                  <a:schemeClr val="tx1"/>
                </a:solidFill>
              </a:rPr>
              <a:t>Body </a:t>
            </a:r>
            <a:r>
              <a:rPr lang="en-US" altLang="en-US" sz="2400" b="1" dirty="0" smtClean="0">
                <a:solidFill>
                  <a:schemeClr val="tx1"/>
                </a:solidFill>
              </a:rPr>
              <a:t>Scan:</a:t>
            </a:r>
          </a:p>
          <a:p>
            <a:r>
              <a:rPr lang="en-US" dirty="0"/>
              <a:t>Start at the top of your head. Pay attention to sensations, any feelings of tightness or resistance. Can you relax this area at all? Then work down to your forehead, and again pay attention to sensations and tightness, relaxing that </a:t>
            </a:r>
            <a:r>
              <a:rPr lang="en-US" dirty="0" smtClean="0"/>
              <a:t>area. Work </a:t>
            </a:r>
            <a:r>
              <a:rPr lang="en-US" dirty="0"/>
              <a:t>your way down slowly — focusing on your eyes, cheeks, jaw, neck, shoulders, arms, chest, abdomen, fingers — down to your toes. Just like a breath meditation, this practice grounds you in the present moment, and it creates a systematic way to release you from the stress your body holds from the past</a:t>
            </a:r>
            <a:r>
              <a:rPr lang="en-US" dirty="0" smtClean="0"/>
              <a:t>.</a:t>
            </a:r>
          </a:p>
          <a:p>
            <a:pPr eaLnBrk="0" fontAlgn="base" hangingPunct="0">
              <a:lnSpc>
                <a:spcPct val="100000"/>
              </a:lnSpc>
              <a:spcBef>
                <a:spcPct val="0"/>
              </a:spcBef>
              <a:spcAft>
                <a:spcPct val="0"/>
              </a:spcAft>
              <a:buFont typeface="Wingdings" panose="05000000000000000000" pitchFamily="2" charset="2"/>
              <a:buChar char="Ø"/>
            </a:pPr>
            <a:r>
              <a:rPr lang="en-US" altLang="en-US" sz="2400" b="1" dirty="0" smtClean="0">
                <a:solidFill>
                  <a:schemeClr val="tx1"/>
                </a:solidFill>
              </a:rPr>
              <a:t>Guided </a:t>
            </a:r>
            <a:r>
              <a:rPr lang="en-US" altLang="en-US" sz="2400" b="1" dirty="0" smtClean="0">
                <a:solidFill>
                  <a:schemeClr val="tx1"/>
                </a:solidFill>
              </a:rPr>
              <a:t>Meditation:</a:t>
            </a:r>
          </a:p>
          <a:p>
            <a:pPr eaLnBrk="0" fontAlgn="base" hangingPunct="0">
              <a:lnSpc>
                <a:spcPct val="100000"/>
              </a:lnSpc>
              <a:spcBef>
                <a:spcPct val="0"/>
              </a:spcBef>
              <a:spcAft>
                <a:spcPct val="0"/>
              </a:spcAft>
            </a:pPr>
            <a:r>
              <a:rPr lang="en-US" dirty="0"/>
              <a:t>Guided meditations are available on </a:t>
            </a:r>
            <a:r>
              <a:rPr lang="en-US" dirty="0" smtClean="0"/>
              <a:t>apps, </a:t>
            </a:r>
            <a:r>
              <a:rPr lang="en-US" dirty="0" err="1" smtClean="0"/>
              <a:t>Youtube</a:t>
            </a:r>
            <a:r>
              <a:rPr lang="en-US" dirty="0" smtClean="0"/>
              <a:t> </a:t>
            </a:r>
            <a:r>
              <a:rPr lang="en-US" dirty="0"/>
              <a:t>and can be geared toward many types of goals, like sleep, focus, happiness, confidence, and relaxation. Some have background music and sounds, some do not. Some involve word repetition, and others you'll listen to silently. Try different types to find a guided meditation that matches your personality and needs. </a:t>
            </a:r>
            <a:r>
              <a:rPr lang="en-US" dirty="0" smtClean="0"/>
              <a:t>     </a:t>
            </a:r>
            <a:r>
              <a:rPr lang="en-US" dirty="0" smtClean="0"/>
              <a:t>.</a:t>
            </a:r>
          </a:p>
          <a:p>
            <a:pPr marL="0" indent="0" eaLnBrk="0" fontAlgn="base" hangingPunct="0">
              <a:lnSpc>
                <a:spcPct val="100000"/>
              </a:lnSpc>
              <a:spcBef>
                <a:spcPct val="0"/>
              </a:spcBef>
              <a:spcAft>
                <a:spcPct val="0"/>
              </a:spcAft>
              <a:buNone/>
            </a:pPr>
            <a:r>
              <a:rPr lang="en-US" dirty="0" smtClean="0"/>
              <a:t>                                        </a:t>
            </a:r>
            <a:r>
              <a:rPr lang="en-US" sz="900" i="1" dirty="0" smtClean="0"/>
              <a:t>Retrieved from   </a:t>
            </a:r>
            <a:r>
              <a:rPr lang="en-US" sz="1000" i="1" dirty="0" smtClean="0"/>
              <a:t>https</a:t>
            </a:r>
            <a:r>
              <a:rPr lang="en-US" sz="1000" i="1" dirty="0"/>
              <a:t>://www.bestcolleges.com/blog/meditation-for-college-students/</a:t>
            </a:r>
            <a:endParaRPr lang="en-US" altLang="en-US" sz="1000" i="1" dirty="0">
              <a:solidFill>
                <a:schemeClr val="tx1"/>
              </a:solidFill>
            </a:endParaRPr>
          </a:p>
          <a:p>
            <a:endParaRPr lang="en-US" sz="1000" i="1" dirty="0"/>
          </a:p>
        </p:txBody>
      </p:sp>
      <p:pic>
        <p:nvPicPr>
          <p:cNvPr id="4" name="Picture 3"/>
          <p:cNvPicPr>
            <a:picLocks noChangeAspect="1"/>
          </p:cNvPicPr>
          <p:nvPr/>
        </p:nvPicPr>
        <p:blipFill>
          <a:blip r:embed="rId2"/>
          <a:stretch>
            <a:fillRect/>
          </a:stretch>
        </p:blipFill>
        <p:spPr>
          <a:xfrm>
            <a:off x="9826222" y="5937424"/>
            <a:ext cx="1591194" cy="920576"/>
          </a:xfrm>
          <a:prstGeom prst="rect">
            <a:avLst/>
          </a:prstGeom>
        </p:spPr>
      </p:pic>
    </p:spTree>
    <p:extLst>
      <p:ext uri="{BB962C8B-B14F-4D97-AF65-F5344CB8AC3E}">
        <p14:creationId xmlns:p14="http://schemas.microsoft.com/office/powerpoint/2010/main" val="761603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43122" y="864001"/>
            <a:ext cx="9693605" cy="5918462"/>
          </a:xfrm>
        </p:spPr>
        <p:txBody>
          <a:bodyPr/>
          <a:lstStyle/>
          <a:p>
            <a:pPr marL="0" indent="0">
              <a:buNone/>
            </a:pPr>
            <a:r>
              <a:rPr lang="en-US" b="1" dirty="0" smtClean="0"/>
              <a:t>Progressive Muscle Relaxation : </a:t>
            </a:r>
          </a:p>
          <a:p>
            <a:r>
              <a:rPr lang="en-US" dirty="0" smtClean="0">
                <a:hlinkClick r:id="rId2"/>
              </a:rPr>
              <a:t>https://www.ahna.org/Portals/66/Docs/Resources/Resilience/Progressive%20Muscle%20Relaxation%20(PMR)%20for%20Resilience.pdf?ver=EUBNs2bOAsQs-NKZGbDJ3g%3d%3d</a:t>
            </a:r>
            <a:endParaRPr lang="en-US" dirty="0" smtClean="0"/>
          </a:p>
          <a:p>
            <a:pPr marL="0" indent="0">
              <a:buNone/>
            </a:pPr>
            <a:r>
              <a:rPr lang="en-US" b="1" dirty="0" smtClean="0"/>
              <a:t>Breath work:</a:t>
            </a:r>
          </a:p>
          <a:p>
            <a:r>
              <a:rPr lang="en-US" dirty="0" smtClean="0">
                <a:hlinkClick r:id="rId3"/>
              </a:rPr>
              <a:t>https://www.ahna.org/Portals/66/Docs/Resources/Resilience/Breathwork%20for%20Resilience.pdf?ver=2020-04-17-155341-067</a:t>
            </a:r>
            <a:endParaRPr lang="en-US" dirty="0" smtClean="0"/>
          </a:p>
          <a:p>
            <a:pPr marL="0" indent="0">
              <a:buNone/>
            </a:pPr>
            <a:r>
              <a:rPr lang="en-US" b="1" dirty="0" smtClean="0"/>
              <a:t>Guided Imagery :</a:t>
            </a:r>
          </a:p>
          <a:p>
            <a:pPr marL="0" indent="0">
              <a:buNone/>
            </a:pPr>
            <a:r>
              <a:rPr lang="en-US" b="1" dirty="0" smtClean="0"/>
              <a:t>Forest: </a:t>
            </a:r>
          </a:p>
          <a:p>
            <a:r>
              <a:rPr lang="en-US" dirty="0" smtClean="0">
                <a:hlinkClick r:id="rId4"/>
              </a:rPr>
              <a:t>https://www.ahna.org/Portals/66/Docs/Resources/Resilience/Forest%20Guided%20Imagery%20for%20Resilience.pdf?ver=2020-05-04-154227-167</a:t>
            </a:r>
            <a:endParaRPr lang="en-US" dirty="0" smtClean="0"/>
          </a:p>
          <a:p>
            <a:pPr marL="0" indent="0">
              <a:buNone/>
            </a:pPr>
            <a:r>
              <a:rPr lang="en-US" b="1" dirty="0" smtClean="0"/>
              <a:t>Beach:</a:t>
            </a:r>
          </a:p>
          <a:p>
            <a:r>
              <a:rPr lang="en-US" dirty="0" smtClean="0">
                <a:hlinkClick r:id="rId5"/>
              </a:rPr>
              <a:t>https://www.ahna.org/Portals/66/Docs/Resources/Resilience/Beach%20Guided%20Imagery%20for%20Resilience.pdf?ver=2020-04-28-130545-893</a:t>
            </a:r>
            <a:endParaRPr lang="en-US" dirty="0" smtClean="0"/>
          </a:p>
          <a:p>
            <a:pPr marL="0" indent="0">
              <a:buNone/>
            </a:pPr>
            <a:r>
              <a:rPr lang="en-US" b="1" dirty="0" smtClean="0"/>
              <a:t>Centering:</a:t>
            </a:r>
          </a:p>
          <a:p>
            <a:r>
              <a:rPr lang="en-US" b="1" dirty="0" smtClean="0">
                <a:hlinkClick r:id="rId6"/>
              </a:rPr>
              <a:t>https://www.ahna.org/Portals/66/Docs/Resources/Resilience/Centering%20for%20Resilience.pdf?ver=2020-06-30-142911-880</a:t>
            </a:r>
            <a:endParaRPr lang="en-US" b="1" dirty="0"/>
          </a:p>
          <a:p>
            <a:pPr algn="ctr"/>
            <a:r>
              <a:rPr lang="en-US" dirty="0"/>
              <a:t>https://www.ahna.org/Resources</a:t>
            </a:r>
            <a:endParaRPr lang="en-US" dirty="0" smtClean="0"/>
          </a:p>
          <a:p>
            <a:endParaRPr lang="en-US" dirty="0"/>
          </a:p>
          <a:p>
            <a:endParaRPr lang="en-US" dirty="0" smtClean="0"/>
          </a:p>
        </p:txBody>
      </p:sp>
      <p:sp>
        <p:nvSpPr>
          <p:cNvPr id="3" name="Slide Number Placeholder 2"/>
          <p:cNvSpPr>
            <a:spLocks noGrp="1"/>
          </p:cNvSpPr>
          <p:nvPr>
            <p:ph type="sldNum" sz="quarter" idx="34"/>
          </p:nvPr>
        </p:nvSpPr>
        <p:spPr/>
        <p:txBody>
          <a:bodyPr/>
          <a:lstStyle/>
          <a:p>
            <a:fld id="{19B51A1E-902D-48AF-9020-955120F399B6}" type="slidenum">
              <a:rPr lang="en-US" noProof="0" smtClean="0"/>
              <a:pPr/>
              <a:t>7</a:t>
            </a:fld>
            <a:endParaRPr lang="en-US" noProof="0" dirty="0"/>
          </a:p>
        </p:txBody>
      </p:sp>
      <p:sp>
        <p:nvSpPr>
          <p:cNvPr id="5" name="Title 4"/>
          <p:cNvSpPr>
            <a:spLocks noGrp="1"/>
          </p:cNvSpPr>
          <p:nvPr>
            <p:ph type="title"/>
          </p:nvPr>
        </p:nvSpPr>
        <p:spPr>
          <a:xfrm>
            <a:off x="431999" y="55659"/>
            <a:ext cx="11630129" cy="993913"/>
          </a:xfrm>
        </p:spPr>
        <p:txBody>
          <a:bodyPr/>
          <a:lstStyle/>
          <a:p>
            <a:r>
              <a:rPr lang="en-US" dirty="0" smtClean="0"/>
              <a:t> American Holistic </a:t>
            </a:r>
            <a:r>
              <a:rPr lang="en-US" dirty="0"/>
              <a:t>Nurse </a:t>
            </a:r>
            <a:r>
              <a:rPr lang="en-US" dirty="0" smtClean="0"/>
              <a:t>Resources </a:t>
            </a:r>
            <a:endParaRPr lang="en-US" sz="1100" b="0" i="1" dirty="0"/>
          </a:p>
        </p:txBody>
      </p:sp>
      <p:pic>
        <p:nvPicPr>
          <p:cNvPr id="8" name="Picture 7"/>
          <p:cNvPicPr>
            <a:picLocks noChangeAspect="1"/>
          </p:cNvPicPr>
          <p:nvPr/>
        </p:nvPicPr>
        <p:blipFill>
          <a:blip r:embed="rId7"/>
          <a:stretch>
            <a:fillRect/>
          </a:stretch>
        </p:blipFill>
        <p:spPr>
          <a:xfrm>
            <a:off x="8420430" y="55659"/>
            <a:ext cx="3641697" cy="1269983"/>
          </a:xfrm>
          <a:prstGeom prst="rect">
            <a:avLst/>
          </a:prstGeom>
        </p:spPr>
      </p:pic>
      <p:pic>
        <p:nvPicPr>
          <p:cNvPr id="6" name="Picture 5"/>
          <p:cNvPicPr>
            <a:picLocks noChangeAspect="1"/>
          </p:cNvPicPr>
          <p:nvPr/>
        </p:nvPicPr>
        <p:blipFill>
          <a:blip r:embed="rId8"/>
          <a:stretch>
            <a:fillRect/>
          </a:stretch>
        </p:blipFill>
        <p:spPr>
          <a:xfrm>
            <a:off x="9876954" y="5861887"/>
            <a:ext cx="1591194" cy="920576"/>
          </a:xfrm>
          <a:prstGeom prst="rect">
            <a:avLst/>
          </a:prstGeom>
        </p:spPr>
      </p:pic>
    </p:spTree>
    <p:extLst>
      <p:ext uri="{BB962C8B-B14F-4D97-AF65-F5344CB8AC3E}">
        <p14:creationId xmlns:p14="http://schemas.microsoft.com/office/powerpoint/2010/main" val="3448824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562" y="0"/>
            <a:ext cx="12120437" cy="1765190"/>
          </a:xfrm>
        </p:spPr>
        <p:txBody>
          <a:bodyPr/>
          <a:lstStyle/>
          <a:p>
            <a:pPr algn="l"/>
            <a:r>
              <a:rPr lang="en-US" dirty="0" smtClean="0"/>
              <a:t>Breathing techniques – Can be done anywhere…. </a:t>
            </a:r>
            <a:endParaRPr lang="en-US" dirty="0"/>
          </a:p>
        </p:txBody>
      </p:sp>
      <p:sp>
        <p:nvSpPr>
          <p:cNvPr id="4" name="Text Placeholder 3"/>
          <p:cNvSpPr>
            <a:spLocks noGrp="1"/>
          </p:cNvSpPr>
          <p:nvPr>
            <p:ph type="body" sz="quarter" idx="32"/>
          </p:nvPr>
        </p:nvSpPr>
        <p:spPr>
          <a:xfrm>
            <a:off x="286248" y="1152939"/>
            <a:ext cx="11791783" cy="1591011"/>
          </a:xfrm>
        </p:spPr>
        <p:txBody>
          <a:bodyPr/>
          <a:lstStyle/>
          <a:p>
            <a:pPr algn="ctr"/>
            <a:r>
              <a:rPr lang="en-US" b="1" i="0" dirty="0"/>
              <a:t>The Science</a:t>
            </a:r>
            <a:r>
              <a:rPr lang="en-US" i="0" dirty="0"/>
              <a:t>: Diaphragmatic Breathing originates in the belly, drawing the diaphragm downward into the abdominal cavity. Stress release occurs during slow full breaths from your abdomen instead of short shallow breaths from your chest</a:t>
            </a:r>
            <a:r>
              <a:rPr lang="en-US" i="0" dirty="0" smtClean="0"/>
              <a:t>.</a:t>
            </a:r>
          </a:p>
          <a:p>
            <a:pPr algn="ctr"/>
            <a:r>
              <a:rPr lang="en-US" dirty="0"/>
              <a:t>https://www.ahna.org/Home/Resources/Self-Care-and-Resilience</a:t>
            </a:r>
          </a:p>
        </p:txBody>
      </p:sp>
      <p:pic>
        <p:nvPicPr>
          <p:cNvPr id="7" name="Content Placeholder 6"/>
          <p:cNvPicPr>
            <a:picLocks noGrp="1" noChangeAspect="1"/>
          </p:cNvPicPr>
          <p:nvPr>
            <p:ph sz="half" idx="1"/>
          </p:nvPr>
        </p:nvPicPr>
        <p:blipFill>
          <a:blip r:embed="rId2"/>
          <a:stretch>
            <a:fillRect/>
          </a:stretch>
        </p:blipFill>
        <p:spPr>
          <a:xfrm>
            <a:off x="500933" y="2073729"/>
            <a:ext cx="11100518" cy="2646053"/>
          </a:xfrm>
          <a:prstGeom prst="rect">
            <a:avLst/>
          </a:prstGeom>
        </p:spPr>
      </p:pic>
      <p:sp>
        <p:nvSpPr>
          <p:cNvPr id="6" name="Slide Number Placeholder 5"/>
          <p:cNvSpPr>
            <a:spLocks noGrp="1"/>
          </p:cNvSpPr>
          <p:nvPr>
            <p:ph type="sldNum" sz="quarter" idx="34"/>
          </p:nvPr>
        </p:nvSpPr>
        <p:spPr/>
        <p:txBody>
          <a:bodyPr/>
          <a:lstStyle/>
          <a:p>
            <a:fld id="{19B51A1E-902D-48AF-9020-955120F399B6}" type="slidenum">
              <a:rPr lang="en-US" noProof="0" smtClean="0"/>
              <a:pPr/>
              <a:t>8</a:t>
            </a:fld>
            <a:endParaRPr lang="en-US" noProof="0" dirty="0"/>
          </a:p>
        </p:txBody>
      </p:sp>
      <p:sp>
        <p:nvSpPr>
          <p:cNvPr id="8" name="Rectangle 7"/>
          <p:cNvSpPr/>
          <p:nvPr/>
        </p:nvSpPr>
        <p:spPr>
          <a:xfrm>
            <a:off x="947057" y="5029200"/>
            <a:ext cx="8952317" cy="1631216"/>
          </a:xfrm>
          <a:prstGeom prst="rect">
            <a:avLst/>
          </a:prstGeom>
        </p:spPr>
        <p:txBody>
          <a:bodyPr wrap="square">
            <a:spAutoFit/>
          </a:bodyPr>
          <a:lstStyle/>
          <a:p>
            <a:pPr marL="285750" indent="-285750">
              <a:spcAft>
                <a:spcPts val="1500"/>
              </a:spcAft>
              <a:buFont typeface="Arial" panose="020B0604020202020204" pitchFamily="34" charset="0"/>
              <a:buChar char="•"/>
            </a:pPr>
            <a:r>
              <a:rPr lang="en-US" dirty="0">
                <a:solidFill>
                  <a:srgbClr val="796655"/>
                </a:solidFill>
                <a:latin typeface="Arial" panose="020B0604020202020204" pitchFamily="34" charset="0"/>
                <a:ea typeface="Times New Roman" panose="02020603050405020304" pitchFamily="18" charset="0"/>
                <a:cs typeface="Times New Roman" panose="02020603050405020304" pitchFamily="18" charset="0"/>
              </a:rPr>
              <a:t>To get the desired effects regular practice is necessary. </a:t>
            </a:r>
            <a:endParaRPr lang="en-US" dirty="0" smtClean="0">
              <a:solidFill>
                <a:srgbClr val="796655"/>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spcAft>
                <a:spcPts val="1500"/>
              </a:spcAft>
              <a:buFont typeface="Arial" panose="020B0604020202020204" pitchFamily="34" charset="0"/>
              <a:buChar char="•"/>
            </a:pPr>
            <a:r>
              <a:rPr lang="en-US" dirty="0" smtClean="0">
                <a:solidFill>
                  <a:srgbClr val="796655"/>
                </a:solidFill>
                <a:latin typeface="Arial" panose="020B0604020202020204" pitchFamily="34" charset="0"/>
                <a:ea typeface="Times New Roman" panose="02020603050405020304" pitchFamily="18" charset="0"/>
                <a:cs typeface="Times New Roman" panose="02020603050405020304" pitchFamily="18" charset="0"/>
              </a:rPr>
              <a:t>Scheduling </a:t>
            </a:r>
            <a:r>
              <a:rPr lang="en-US" dirty="0">
                <a:solidFill>
                  <a:srgbClr val="796655"/>
                </a:solidFill>
                <a:latin typeface="Arial" panose="020B0604020202020204" pitchFamily="34" charset="0"/>
                <a:ea typeface="Times New Roman" panose="02020603050405020304" pitchFamily="18" charset="0"/>
                <a:cs typeface="Times New Roman" panose="02020603050405020304" pitchFamily="18" charset="0"/>
              </a:rPr>
              <a:t>time </a:t>
            </a:r>
            <a:r>
              <a:rPr lang="en-US" dirty="0" smtClean="0">
                <a:solidFill>
                  <a:srgbClr val="796655"/>
                </a:solidFill>
                <a:latin typeface="Arial" panose="020B0604020202020204" pitchFamily="34" charset="0"/>
                <a:ea typeface="Times New Roman" panose="02020603050405020304" pitchFamily="18" charset="0"/>
                <a:cs typeface="Times New Roman" panose="02020603050405020304" pitchFamily="18" charset="0"/>
              </a:rPr>
              <a:t>to </a:t>
            </a:r>
            <a:r>
              <a:rPr lang="en-US" dirty="0">
                <a:solidFill>
                  <a:srgbClr val="796655"/>
                </a:solidFill>
                <a:latin typeface="Arial" panose="020B0604020202020204" pitchFamily="34" charset="0"/>
                <a:ea typeface="Times New Roman" panose="02020603050405020304" pitchFamily="18" charset="0"/>
                <a:cs typeface="Times New Roman" panose="02020603050405020304" pitchFamily="18" charset="0"/>
              </a:rPr>
              <a:t>mindfully </a:t>
            </a:r>
            <a:r>
              <a:rPr lang="en-US" dirty="0" err="1" smtClean="0">
                <a:solidFill>
                  <a:srgbClr val="796655"/>
                </a:solidFill>
                <a:latin typeface="Arial" panose="020B0604020202020204" pitchFamily="34" charset="0"/>
                <a:ea typeface="Times New Roman" panose="02020603050405020304" pitchFamily="18" charset="0"/>
                <a:cs typeface="Times New Roman" panose="02020603050405020304" pitchFamily="18" charset="0"/>
              </a:rPr>
              <a:t>breathing,regular</a:t>
            </a:r>
            <a:r>
              <a:rPr lang="en-US" dirty="0" smtClean="0">
                <a:solidFill>
                  <a:srgbClr val="796655"/>
                </a:solidFill>
                <a:latin typeface="Arial" panose="020B0604020202020204" pitchFamily="34" charset="0"/>
                <a:ea typeface="Times New Roman" panose="02020603050405020304" pitchFamily="18" charset="0"/>
                <a:cs typeface="Times New Roman" panose="02020603050405020304" pitchFamily="18" charset="0"/>
              </a:rPr>
              <a:t> </a:t>
            </a:r>
            <a:r>
              <a:rPr lang="en-US" dirty="0">
                <a:solidFill>
                  <a:srgbClr val="796655"/>
                </a:solidFill>
                <a:latin typeface="Arial" panose="020B0604020202020204" pitchFamily="34" charset="0"/>
                <a:ea typeface="Times New Roman" panose="02020603050405020304" pitchFamily="18" charset="0"/>
                <a:cs typeface="Times New Roman" panose="02020603050405020304" pitchFamily="18" charset="0"/>
              </a:rPr>
              <a:t>practice you may feel calmer and less stressed!</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spcAft>
                <a:spcPts val="1500"/>
              </a:spcAft>
            </a:pPr>
            <a:r>
              <a:rPr lang="en-US" sz="1200" dirty="0" smtClean="0">
                <a:solidFill>
                  <a:srgbClr val="796655"/>
                </a:solidFill>
                <a:latin typeface="Arial" panose="020B0604020202020204" pitchFamily="34" charset="0"/>
                <a:ea typeface="Times New Roman" panose="02020603050405020304" pitchFamily="18" charset="0"/>
                <a:cs typeface="Times New Roman" panose="02020603050405020304" pitchFamily="18" charset="0"/>
              </a:rPr>
              <a:t>References: </a:t>
            </a:r>
            <a:r>
              <a:rPr lang="en-US" sz="900" dirty="0" err="1" smtClean="0">
                <a:solidFill>
                  <a:srgbClr val="796655"/>
                </a:solidFill>
                <a:latin typeface="Arial" panose="020B0604020202020204" pitchFamily="34" charset="0"/>
                <a:ea typeface="Times New Roman" panose="02020603050405020304" pitchFamily="18" charset="0"/>
                <a:cs typeface="Times New Roman" panose="02020603050405020304" pitchFamily="18" charset="0"/>
              </a:rPr>
              <a:t>Cronkleton</a:t>
            </a:r>
            <a:r>
              <a:rPr lang="en-US" sz="900" dirty="0">
                <a:solidFill>
                  <a:srgbClr val="796655"/>
                </a:solidFill>
                <a:latin typeface="Arial" panose="020B0604020202020204" pitchFamily="34" charset="0"/>
                <a:ea typeface="Times New Roman" panose="02020603050405020304" pitchFamily="18" charset="0"/>
                <a:cs typeface="Times New Roman" panose="02020603050405020304" pitchFamily="18" charset="0"/>
              </a:rPr>
              <a:t>, E. (2019, April 09). 10 Breathing Exercises to Try: For Stress, Training &amp;amp; Lung Capacity. Retrieved July 19, 2020, from https://www.healthline.com/health/breathing-exercise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10002741" y="6337190"/>
            <a:ext cx="1444761" cy="405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9856308" y="5876902"/>
            <a:ext cx="1591194" cy="920576"/>
          </a:xfrm>
          <a:prstGeom prst="rect">
            <a:avLst/>
          </a:prstGeom>
        </p:spPr>
      </p:pic>
      <p:sp>
        <p:nvSpPr>
          <p:cNvPr id="5" name="Rectangle 4"/>
          <p:cNvSpPr/>
          <p:nvPr/>
        </p:nvSpPr>
        <p:spPr>
          <a:xfrm rot="10800000" flipV="1">
            <a:off x="665017" y="3885038"/>
            <a:ext cx="10936433" cy="1061829"/>
          </a:xfrm>
          <a:prstGeom prst="rect">
            <a:avLst/>
          </a:prstGeom>
        </p:spPr>
        <p:txBody>
          <a:bodyPr wrap="square">
            <a:spAutoFit/>
          </a:bodyPr>
          <a:lstStyle/>
          <a:p>
            <a:endParaRPr lang="en-US" dirty="0" smtClean="0"/>
          </a:p>
          <a:p>
            <a:endParaRPr lang="en-US" dirty="0"/>
          </a:p>
          <a:p>
            <a:endParaRPr lang="en-US" dirty="0" smtClean="0"/>
          </a:p>
          <a:p>
            <a:pPr algn="ctr"/>
            <a:r>
              <a:rPr lang="en-US" sz="900" dirty="0" smtClean="0"/>
              <a:t>Picture retrieved from: https</a:t>
            </a:r>
            <a:r>
              <a:rPr lang="en-US" sz="900" dirty="0"/>
              <a:t>://www.ahna.org/Portals/66/Docs/Resources/Resilience/Breathwork%20for%20Resilience.pdf?ver=2020-04-17-155341-067</a:t>
            </a:r>
          </a:p>
        </p:txBody>
      </p:sp>
    </p:spTree>
    <p:extLst>
      <p:ext uri="{BB962C8B-B14F-4D97-AF65-F5344CB8AC3E}">
        <p14:creationId xmlns:p14="http://schemas.microsoft.com/office/powerpoint/2010/main" val="3028085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5761" y="143124"/>
            <a:ext cx="7800230" cy="1288112"/>
          </a:xfrm>
        </p:spPr>
        <p:txBody>
          <a:bodyPr/>
          <a:lstStyle/>
          <a:p>
            <a:pPr algn="l"/>
            <a:r>
              <a:rPr lang="en-US" dirty="0" smtClean="0"/>
              <a:t>meditation resources:</a:t>
            </a:r>
            <a:endParaRPr lang="en-US" dirty="0"/>
          </a:p>
        </p:txBody>
      </p:sp>
      <p:sp>
        <p:nvSpPr>
          <p:cNvPr id="5" name="Content Placeholder 4"/>
          <p:cNvSpPr>
            <a:spLocks noGrp="1"/>
          </p:cNvSpPr>
          <p:nvPr>
            <p:ph sz="half" idx="1"/>
          </p:nvPr>
        </p:nvSpPr>
        <p:spPr>
          <a:xfrm>
            <a:off x="310102" y="1152939"/>
            <a:ext cx="6957590" cy="5422790"/>
          </a:xfrm>
        </p:spPr>
        <p:txBody>
          <a:bodyPr/>
          <a:lstStyle/>
          <a:p>
            <a:pPr marL="0" indent="0">
              <a:buNone/>
            </a:pPr>
            <a:r>
              <a:rPr lang="en-US" dirty="0" smtClean="0"/>
              <a:t>Mindful Breathing  :</a:t>
            </a:r>
          </a:p>
          <a:p>
            <a:r>
              <a:rPr lang="en-US" dirty="0">
                <a:hlinkClick r:id="rId2"/>
              </a:rPr>
              <a:t>https://</a:t>
            </a:r>
            <a:r>
              <a:rPr lang="en-US" dirty="0" smtClean="0">
                <a:hlinkClick r:id="rId2"/>
              </a:rPr>
              <a:t>youtu.be/I-SFdhVwrVA</a:t>
            </a:r>
            <a:endParaRPr lang="en-US" dirty="0" smtClean="0"/>
          </a:p>
          <a:p>
            <a:r>
              <a:rPr lang="en-US" dirty="0" smtClean="0">
                <a:hlinkClick r:id="rId3"/>
              </a:rPr>
              <a:t>https://youtu.be/oo2E5Z_Cxvk</a:t>
            </a:r>
            <a:endParaRPr lang="en-US" dirty="0" smtClean="0"/>
          </a:p>
          <a:p>
            <a:pPr marL="0" indent="0">
              <a:buNone/>
            </a:pPr>
            <a:r>
              <a:rPr lang="en-US" dirty="0" smtClean="0"/>
              <a:t>Box Breathing:</a:t>
            </a:r>
          </a:p>
          <a:p>
            <a:r>
              <a:rPr lang="en-US" dirty="0">
                <a:hlinkClick r:id="rId4"/>
              </a:rPr>
              <a:t>https://</a:t>
            </a:r>
            <a:r>
              <a:rPr lang="en-US" dirty="0" smtClean="0">
                <a:hlinkClick r:id="rId4"/>
              </a:rPr>
              <a:t>youtu.be/tEmt1Znux58</a:t>
            </a:r>
            <a:endParaRPr lang="en-US" dirty="0" smtClean="0"/>
          </a:p>
          <a:p>
            <a:pPr marL="0" indent="0">
              <a:buNone/>
            </a:pPr>
            <a:r>
              <a:rPr lang="en-US" dirty="0" smtClean="0"/>
              <a:t>5 Minute Meditation You Can Do Anywhere:</a:t>
            </a:r>
          </a:p>
          <a:p>
            <a:r>
              <a:rPr lang="en-US" dirty="0">
                <a:hlinkClick r:id="rId5"/>
              </a:rPr>
              <a:t>https://</a:t>
            </a:r>
            <a:r>
              <a:rPr lang="en-US" dirty="0" smtClean="0">
                <a:hlinkClick r:id="rId5"/>
              </a:rPr>
              <a:t>youtu.be/inpok4MKVLM</a:t>
            </a:r>
            <a:endParaRPr lang="en-US" dirty="0" smtClean="0"/>
          </a:p>
          <a:p>
            <a:pPr marL="0" indent="0">
              <a:buNone/>
            </a:pPr>
            <a:r>
              <a:rPr lang="en-US" dirty="0" smtClean="0"/>
              <a:t>Guide Meditation- letting go of stress (20min)</a:t>
            </a:r>
          </a:p>
          <a:p>
            <a:r>
              <a:rPr lang="en-US" dirty="0" smtClean="0">
                <a:hlinkClick r:id="rId6"/>
              </a:rPr>
              <a:t>https://youtu.be/-JyoHcF5oQ4</a:t>
            </a:r>
            <a:endParaRPr lang="en-US" dirty="0" smtClean="0"/>
          </a:p>
          <a:p>
            <a:pPr marL="0" indent="0">
              <a:buNone/>
            </a:pPr>
            <a:r>
              <a:rPr lang="en-US" dirty="0" smtClean="0"/>
              <a:t>Guided Meditation- a trip to the beach (20min)</a:t>
            </a:r>
          </a:p>
          <a:p>
            <a:r>
              <a:rPr lang="en-US" dirty="0" smtClean="0">
                <a:hlinkClick r:id="rId6"/>
              </a:rPr>
              <a:t>https://youtu.be/-JyoHcF5oQ4</a:t>
            </a:r>
            <a:endParaRPr lang="en-US" dirty="0" smtClean="0"/>
          </a:p>
          <a:p>
            <a:pPr marL="0" indent="0">
              <a:buNone/>
            </a:pPr>
            <a:r>
              <a:rPr lang="en-US" dirty="0" smtClean="0"/>
              <a:t>Progressive </a:t>
            </a:r>
            <a:r>
              <a:rPr lang="en-US" dirty="0"/>
              <a:t>relaxation guided meditation </a:t>
            </a:r>
            <a:r>
              <a:rPr lang="en-US" dirty="0" smtClean="0"/>
              <a:t>(20min)</a:t>
            </a:r>
          </a:p>
          <a:p>
            <a:r>
              <a:rPr lang="en-US" dirty="0" smtClean="0">
                <a:hlinkClick r:id="rId7"/>
              </a:rPr>
              <a:t>https://youtu.be/QVgEqP2OkYc</a:t>
            </a:r>
            <a:endParaRPr lang="en-US" dirty="0" smtClean="0"/>
          </a:p>
        </p:txBody>
      </p:sp>
      <p:sp>
        <p:nvSpPr>
          <p:cNvPr id="6" name="Slide Number Placeholder 5"/>
          <p:cNvSpPr>
            <a:spLocks noGrp="1"/>
          </p:cNvSpPr>
          <p:nvPr>
            <p:ph type="sldNum" sz="quarter" idx="34"/>
          </p:nvPr>
        </p:nvSpPr>
        <p:spPr/>
        <p:txBody>
          <a:bodyPr/>
          <a:lstStyle/>
          <a:p>
            <a:fld id="{19B51A1E-902D-48AF-9020-955120F399B6}" type="slidenum">
              <a:rPr lang="en-US" noProof="0" smtClean="0"/>
              <a:pPr/>
              <a:t>9</a:t>
            </a:fld>
            <a:endParaRPr lang="en-US" noProof="0" dirty="0"/>
          </a:p>
        </p:txBody>
      </p:sp>
      <p:sp>
        <p:nvSpPr>
          <p:cNvPr id="8" name="Picture Placeholder 7"/>
          <p:cNvSpPr>
            <a:spLocks noGrp="1"/>
          </p:cNvSpPr>
          <p:nvPr>
            <p:ph type="pic" sz="quarter" idx="33"/>
          </p:nvPr>
        </p:nvSpPr>
        <p:spPr>
          <a:xfrm>
            <a:off x="9980476" y="0"/>
            <a:ext cx="2211524" cy="5440218"/>
          </a:xfrm>
        </p:spPr>
      </p:sp>
      <p:pic>
        <p:nvPicPr>
          <p:cNvPr id="10" name="Picture 9"/>
          <p:cNvPicPr>
            <a:picLocks noChangeAspect="1"/>
          </p:cNvPicPr>
          <p:nvPr/>
        </p:nvPicPr>
        <p:blipFill>
          <a:blip r:embed="rId8"/>
          <a:stretch>
            <a:fillRect/>
          </a:stretch>
        </p:blipFill>
        <p:spPr>
          <a:xfrm>
            <a:off x="5911272" y="-9238"/>
            <a:ext cx="6326103" cy="6410987"/>
          </a:xfrm>
          <a:prstGeom prst="rect">
            <a:avLst/>
          </a:prstGeom>
        </p:spPr>
      </p:pic>
      <p:pic>
        <p:nvPicPr>
          <p:cNvPr id="4" name="Picture 3"/>
          <p:cNvPicPr>
            <a:picLocks noChangeAspect="1"/>
          </p:cNvPicPr>
          <p:nvPr/>
        </p:nvPicPr>
        <p:blipFill>
          <a:blip r:embed="rId9"/>
          <a:stretch>
            <a:fillRect/>
          </a:stretch>
        </p:blipFill>
        <p:spPr>
          <a:xfrm>
            <a:off x="9856308" y="5857423"/>
            <a:ext cx="1591194" cy="920576"/>
          </a:xfrm>
          <a:prstGeom prst="rect">
            <a:avLst/>
          </a:prstGeom>
        </p:spPr>
      </p:pic>
    </p:spTree>
    <p:extLst>
      <p:ext uri="{BB962C8B-B14F-4D97-AF65-F5344CB8AC3E}">
        <p14:creationId xmlns:p14="http://schemas.microsoft.com/office/powerpoint/2010/main" val="39285859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34">
      <a:dk1>
        <a:srgbClr val="000000"/>
      </a:dk1>
      <a:lt1>
        <a:srgbClr val="FFFFFF"/>
      </a:lt1>
      <a:dk2>
        <a:srgbClr val="000000"/>
      </a:dk2>
      <a:lt2>
        <a:srgbClr val="FFFFFF"/>
      </a:lt2>
      <a:accent1>
        <a:srgbClr val="5CB8B3"/>
      </a:accent1>
      <a:accent2>
        <a:srgbClr val="F5D66E"/>
      </a:accent2>
      <a:accent3>
        <a:srgbClr val="D78189"/>
      </a:accent3>
      <a:accent4>
        <a:srgbClr val="7030A0"/>
      </a:accent4>
      <a:accent5>
        <a:srgbClr val="0070C0"/>
      </a:accent5>
      <a:accent6>
        <a:srgbClr val="C4D36D"/>
      </a:accent6>
      <a:hlink>
        <a:srgbClr val="54C3BD"/>
      </a:hlink>
      <a:folHlink>
        <a:srgbClr val="54C3BD"/>
      </a:folHlink>
    </a:clrScheme>
    <a:fontScheme name="Custom 154">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C84B30EC-0085-4B02-B549-85261AA7A7FD}" vid="{B38EAA63-7B49-47D5-A9B8-CCF1CC9145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1D8AE1-AF50-4238-9545-788684540ABB}">
  <ds:schemaRefs>
    <ds:schemaRef ds:uri="http://schemas.microsoft.com/sharepoint/v3/contenttype/forms"/>
  </ds:schemaRefs>
</ds:datastoreItem>
</file>

<file path=customXml/itemProps2.xml><?xml version="1.0" encoding="utf-8"?>
<ds:datastoreItem xmlns:ds="http://schemas.openxmlformats.org/officeDocument/2006/customXml" ds:itemID="{8519935D-ADE6-42ED-B568-839405AD6ABE}">
  <ds:schemaRef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1B15BD18-190D-4514-9BDF-0746D033B5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Minimalist color presentation</Template>
  <TotalTime>0</TotalTime>
  <Words>1720</Words>
  <Application>Microsoft Office PowerPoint</Application>
  <PresentationFormat>Widescreen</PresentationFormat>
  <Paragraphs>153</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Corbel</vt:lpstr>
      <vt:lpstr>Times New Roman</vt:lpstr>
      <vt:lpstr>var(--heading-font-family)</vt:lpstr>
      <vt:lpstr>Wingdings</vt:lpstr>
      <vt:lpstr>Office Theme</vt:lpstr>
      <vt:lpstr>self care  meditation</vt:lpstr>
      <vt:lpstr>  </vt:lpstr>
      <vt:lpstr>Meditation</vt:lpstr>
      <vt:lpstr>Worth a Try…</vt:lpstr>
      <vt:lpstr>   Meditation and emotional and physical             well-being</vt:lpstr>
      <vt:lpstr>Types of Meditation Practices </vt:lpstr>
      <vt:lpstr> American Holistic Nurse Resources </vt:lpstr>
      <vt:lpstr>Breathing techniques – Can be done anywhere…. </vt:lpstr>
      <vt:lpstr>meditation resources:</vt:lpstr>
      <vt:lpstr>You might want to know More … resources ….</vt:lpstr>
      <vt:lpstr> When practicing mindfulness meditation  or teaching someone how to do so,  consider these tips: </vt:lpstr>
      <vt:lpstr>Slide Title</vt:lpstr>
      <vt:lpstr> meditation apps you can download       Calm      Headspace           Aura.               Stop, Breathe and Think.              </vt:lpstr>
      <vt:lpstr>Your Challenge for the week:      Meditate…...</vt:lpstr>
      <vt:lpstr>References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2022-10-04T13:49:51Z</dcterms:created>
  <dcterms:modified xsi:type="dcterms:W3CDTF">2024-03-28T12:22:58Z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