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ink/ink1.xml" ContentType="application/inkml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notesMasterIdLst>
    <p:notesMasterId r:id="rId4"/>
  </p:notesMasterIdLst>
  <p:sldIdLst>
    <p:sldId id="256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39"/>
    <p:restoredTop sz="94674"/>
  </p:normalViewPr>
  <p:slideViewPr>
    <p:cSldViewPr snapToGrid="0">
      <p:cViewPr varScale="1">
        <p:scale>
          <a:sx n="105" d="100"/>
          <a:sy n="105" d="100"/>
        </p:scale>
        <p:origin x="2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03T05:59:01.1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57C11-BE09-3943-97C9-65183687212A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6A78D1-2A23-9D48-AF55-646BD7058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06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6A78D1-2A23-9D48-AF55-646BD7058DC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904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342D4-93ED-5BAE-C958-425583406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4944C2-0BB7-8FC0-EEB2-37EE6B4284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E0239-E973-29AE-1E62-35D046C67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01B4-AE10-0044-93FC-ED95B1DC58F9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F5C7B-7557-0441-AE12-59234F5F3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42DFE-4E9D-0881-26AD-3C2F373FF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BC59-C935-B845-8591-C60707FD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129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8147D-F75B-0E1F-C30D-1FA3F6FF1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702A6D-FEF2-182D-1060-AC7C89110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BB197-3F74-C529-368E-927832E3D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01B4-AE10-0044-93FC-ED95B1DC58F9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2A1FB-2868-2ABB-E3D8-A9FE4E0AE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D9B48D-8E88-E692-F901-91E90D32B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BC59-C935-B845-8591-C60707FD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641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F660A3-358E-B965-2DA8-9559B2FFD5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7487CF-7350-18AE-1B8B-EC59189A5F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99C018-EF86-566D-E73B-7426E871F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01B4-AE10-0044-93FC-ED95B1DC58F9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2C37B-10B7-7CBE-59E4-5B115AF53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8E74F-C763-4BC6-3DF7-461D6C4F6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BC59-C935-B845-8591-C60707FD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104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314F9-A40D-77CB-FF22-32BD4D9BA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DE747-AFCC-ECA3-701F-2DAEB68BD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DA0347-1909-94DC-FA72-F47294E6C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01B4-AE10-0044-93FC-ED95B1DC58F9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CFDC3D-6294-4593-88A2-AED1C65CB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309F8-7D94-36A0-ED42-06A546CC5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BC59-C935-B845-8591-C60707FD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04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04E47-5E4A-D381-FD10-A7199EEFC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CAB211-811E-D30E-639F-F63A11DA7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1FF7EF-E9B7-F206-993F-106B5155A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01B4-AE10-0044-93FC-ED95B1DC58F9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BAB8A-464D-7B0F-58CD-4FF6E57F4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00A46-9014-11F9-F512-887C84700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BC59-C935-B845-8591-C60707FD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09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4D2EA-7644-10B9-6DC7-AAED1DF8F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06D59-1475-E095-1504-4795609D9E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64CCD0-6913-5B6D-66EC-81429D767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C53779-3494-A56F-5BC4-CCFFE953A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01B4-AE10-0044-93FC-ED95B1DC58F9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850B99-2032-EBFC-DBD0-83DFA5C93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BFF13-3E28-8DD9-819C-2A778F288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BC59-C935-B845-8591-C60707FD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408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F49EB-3539-4305-F042-1CDAD7323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A35DE-8D1F-3276-26E2-873F8043E1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E8855B-0483-7BCA-ECFD-99ECB0C771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A1C08D-5645-5DF2-9991-A677BFEF19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5A9636-5AB0-06BA-C399-169BDEB639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A0EE11-A720-B163-3183-9AB33DACD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01B4-AE10-0044-93FC-ED95B1DC58F9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58B270-825B-377C-3131-7081C975D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601FAA-633F-3EAA-B386-EF19888A3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BC59-C935-B845-8591-C60707FD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785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C6424-CD43-59D5-7FF8-B81D51DFD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F527D0-ECF1-57C8-0119-F44F974B4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01B4-AE10-0044-93FC-ED95B1DC58F9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6F8092-B263-1ECC-286E-15358FE91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121D8C-D9A9-5886-3F39-6492C5E4B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BC59-C935-B845-8591-C60707FD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95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559F99-DD8A-C499-8B80-CAEC678D8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01B4-AE10-0044-93FC-ED95B1DC58F9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34B470-2C03-788F-487D-1361F5F55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56F3FF-3809-F959-928B-30B251C5D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BC59-C935-B845-8591-C60707FD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52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A2811-7C68-7E90-791E-1F59970D3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FCDEE-F4D3-1B53-8696-2A5644FF5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C62729-625D-7857-E23B-A471892248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371526-9A97-37AE-ECFA-1F0BD752C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01B4-AE10-0044-93FC-ED95B1DC58F9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99FA5C-3EEE-53A2-9996-0219BE267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ADEA58-7EA4-3F4C-8E8B-2C1710B5D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BC59-C935-B845-8591-C60707FD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114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07668-0DDB-AA12-8C6D-3FE842C76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A7CD5B-8477-0B3A-9C14-F241A11A93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4FC073-876F-2631-939D-027C467E66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3F0539-A63E-B251-E99E-E4FE69E1F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01B4-AE10-0044-93FC-ED95B1DC58F9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2AC98A-22A5-D59B-9309-274A2EC69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3B9655-A2C1-C912-B0D9-BEC1F5EC8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DBC59-C935-B845-8591-C60707FD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268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36B560-7E67-ED4B-A65E-D0EAED930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143E20-FBB7-A413-08C8-5DBAC9590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30D2B0-9ECF-06FD-9C8C-2E2087B43A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301B4-AE10-0044-93FC-ED95B1DC58F9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50A76-1B9A-5AFF-1AAB-835C499936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1B029-6B07-A8A5-8001-0F5196F49B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DBC59-C935-B845-8591-C60707FD7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9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imgres?imgurl=https%3A%2F%2Fmiro.medium.com%2Fmax%2F1074%2F0*nX60eTru62KhKxcn&amp;imgrefurl=https%3A%2F%2Fequalitylabs.medium.com%2Fdigital-resilience-in-the-time-of-coronavirus-d1f733008359&amp;tbnid=uDHjRPxDYu_E2M&amp;vet=12ahUKEwiegNC42Pj8AhUyUIwKHboDB7wQMygcegUIARD_Ag..i&amp;docid=-by7zU2dIG4ugM&amp;w=1074&amp;h=640&amp;q=resilience%20pictures&amp;client=firefox-b-1-d&amp;ved=2ahUKEwiegNC42Pj8AhUyUIwKHboDB7wQMygcegUIARD_A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customXml" Target="../ink/ink1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4C49CE4-E8A1-0E0F-F11C-D576E9093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halkboard" panose="03050602040202020205" pitchFamily="66" charset="77"/>
              </a:rPr>
              <a:t>Welcome:  N424 Orientation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73BEB3-E2E3-B27C-5BFE-1063F8A37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mic Sans MS" panose="030F0902030302020204" pitchFamily="66" charset="0"/>
              </a:rPr>
              <a:t>Todays Agenda</a:t>
            </a:r>
          </a:p>
          <a:p>
            <a:pPr marL="0" indent="0">
              <a:buNone/>
            </a:pPr>
            <a:r>
              <a:rPr lang="en-US" dirty="0"/>
              <a:t>1200 – 1215:  Welcome and Faculty Introductions</a:t>
            </a:r>
          </a:p>
          <a:p>
            <a:pPr marL="0" indent="0">
              <a:buNone/>
            </a:pPr>
            <a:r>
              <a:rPr lang="en-US" dirty="0"/>
              <a:t>1215 – 1250:  AACN Project: A Competency-Based Approach to Leadership  		 Development and Resilience for Student Nurses </a:t>
            </a:r>
          </a:p>
          <a:p>
            <a:pPr marL="0" indent="0">
              <a:buNone/>
            </a:pPr>
            <a:r>
              <a:rPr lang="en-US" dirty="0"/>
              <a:t>1250 – 1300:  Break</a:t>
            </a:r>
          </a:p>
          <a:p>
            <a:pPr marL="0" indent="0">
              <a:buNone/>
            </a:pPr>
            <a:r>
              <a:rPr lang="en-US" dirty="0"/>
              <a:t>1300 – 1350: Overview of N424/Review of Assignments</a:t>
            </a:r>
          </a:p>
          <a:p>
            <a:pPr marL="0" indent="0">
              <a:buNone/>
            </a:pPr>
            <a:r>
              <a:rPr lang="en-US" dirty="0"/>
              <a:t>1350 – 1400:  Break</a:t>
            </a:r>
          </a:p>
          <a:p>
            <a:pPr marL="0" indent="0">
              <a:buNone/>
            </a:pPr>
            <a:r>
              <a:rPr lang="en-US" dirty="0"/>
              <a:t>1400 – 1440:  Workplace Violence</a:t>
            </a:r>
          </a:p>
          <a:p>
            <a:pPr marL="0" indent="0">
              <a:buNone/>
            </a:pPr>
            <a:r>
              <a:rPr lang="en-US" dirty="0"/>
              <a:t>1440 – 1500:  Meet with Clinical Faculty</a:t>
            </a:r>
          </a:p>
          <a:p>
            <a:pPr marL="0" indent="0">
              <a:buNone/>
            </a:pPr>
            <a:r>
              <a:rPr lang="en-US" dirty="0"/>
              <a:t>1500 – 1600:  Launch Celebration-–AACN Project.   Food Available!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815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gital Resilience in the Time of Coronavirus | by Equality Labs | Medium">
            <a:hlinkClick r:id="rId3"/>
            <a:extLst>
              <a:ext uri="{FF2B5EF4-FFF2-40B4-BE49-F238E27FC236}">
                <a16:creationId xmlns:a16="http://schemas.microsoft.com/office/drawing/2014/main" id="{BBA14F48-9B08-C6E0-8A4E-9D7298EF11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27" y="5052360"/>
            <a:ext cx="4253830" cy="1220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0192D95-CA02-FAE8-01BE-616C427A3583}"/>
              </a:ext>
            </a:extLst>
          </p:cNvPr>
          <p:cNvSpPr txBox="1"/>
          <p:nvPr/>
        </p:nvSpPr>
        <p:spPr>
          <a:xfrm>
            <a:off x="199041" y="340166"/>
            <a:ext cx="1845516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Resilience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Leads to positive change in the face of adversity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Can reduce stress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Involves use of</a:t>
            </a:r>
            <a:r>
              <a:rPr lang="en-US" sz="1200" b="1" dirty="0">
                <a:solidFill>
                  <a:srgbClr val="FF0000"/>
                </a:solidFill>
              </a:rPr>
              <a:t> PPFs </a:t>
            </a:r>
            <a:r>
              <a:rPr lang="en-US" sz="1200" dirty="0"/>
              <a:t>to navigate stressful situations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Can be developed through the 4Ps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7BF5F4-0FD9-52F4-9908-EF60CA7589B6}"/>
              </a:ext>
            </a:extLst>
          </p:cNvPr>
          <p:cNvSpPr txBox="1"/>
          <p:nvPr/>
        </p:nvSpPr>
        <p:spPr>
          <a:xfrm>
            <a:off x="2385734" y="1088199"/>
            <a:ext cx="1615013" cy="31393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Personal Protective Factors</a:t>
            </a:r>
          </a:p>
          <a:p>
            <a:pPr algn="ctr"/>
            <a:r>
              <a:rPr lang="en-US" sz="1200" dirty="0"/>
              <a:t>Competence</a:t>
            </a:r>
          </a:p>
          <a:p>
            <a:pPr algn="ctr"/>
            <a:r>
              <a:rPr lang="en-US" sz="1200" dirty="0"/>
              <a:t>Faith/Spirituality</a:t>
            </a:r>
          </a:p>
          <a:p>
            <a:pPr algn="ctr"/>
            <a:r>
              <a:rPr lang="en-US" sz="1200" dirty="0"/>
              <a:t>Flexibility</a:t>
            </a:r>
          </a:p>
          <a:p>
            <a:pPr algn="ctr"/>
            <a:r>
              <a:rPr lang="en-US" sz="1200" dirty="0"/>
              <a:t>Hope</a:t>
            </a:r>
          </a:p>
          <a:p>
            <a:pPr algn="ctr"/>
            <a:r>
              <a:rPr lang="en-US" sz="1200" dirty="0"/>
              <a:t>Humor</a:t>
            </a:r>
          </a:p>
          <a:p>
            <a:pPr algn="ctr"/>
            <a:r>
              <a:rPr lang="en-US" sz="1200" dirty="0"/>
              <a:t>Meaning</a:t>
            </a:r>
          </a:p>
          <a:p>
            <a:pPr algn="ctr"/>
            <a:r>
              <a:rPr lang="en-US" sz="1200" dirty="0"/>
              <a:t>Optimism</a:t>
            </a:r>
          </a:p>
          <a:p>
            <a:pPr algn="ctr"/>
            <a:r>
              <a:rPr lang="en-US" sz="1200" dirty="0"/>
              <a:t>Social Support</a:t>
            </a:r>
          </a:p>
          <a:p>
            <a:pPr algn="ctr"/>
            <a:r>
              <a:rPr lang="en-US" sz="1200" dirty="0"/>
              <a:t>Self-Awareness</a:t>
            </a:r>
          </a:p>
          <a:p>
            <a:pPr algn="ctr"/>
            <a:r>
              <a:rPr lang="en-US" sz="1200" dirty="0"/>
              <a:t>Perseverance</a:t>
            </a:r>
          </a:p>
          <a:p>
            <a:pPr algn="ctr"/>
            <a:r>
              <a:rPr lang="en-US" sz="1200" dirty="0"/>
              <a:t>Purpose</a:t>
            </a:r>
          </a:p>
          <a:p>
            <a:pPr algn="ctr"/>
            <a:r>
              <a:rPr lang="en-US" sz="1200" dirty="0"/>
              <a:t>Self-Efficacy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4DB0A3-FFB7-45F4-CF12-1404848CB072}"/>
              </a:ext>
            </a:extLst>
          </p:cNvPr>
          <p:cNvSpPr txBox="1"/>
          <p:nvPr/>
        </p:nvSpPr>
        <p:spPr>
          <a:xfrm>
            <a:off x="6869481" y="1707882"/>
            <a:ext cx="3544817" cy="461665"/>
          </a:xfrm>
          <a:custGeom>
            <a:avLst/>
            <a:gdLst>
              <a:gd name="connsiteX0" fmla="*/ 0 w 3544817"/>
              <a:gd name="connsiteY0" fmla="*/ 0 h 461665"/>
              <a:gd name="connsiteX1" fmla="*/ 661699 w 3544817"/>
              <a:gd name="connsiteY1" fmla="*/ 0 h 461665"/>
              <a:gd name="connsiteX2" fmla="*/ 1287950 w 3544817"/>
              <a:gd name="connsiteY2" fmla="*/ 0 h 461665"/>
              <a:gd name="connsiteX3" fmla="*/ 1949649 w 3544817"/>
              <a:gd name="connsiteY3" fmla="*/ 0 h 461665"/>
              <a:gd name="connsiteX4" fmla="*/ 2540452 w 3544817"/>
              <a:gd name="connsiteY4" fmla="*/ 0 h 461665"/>
              <a:gd name="connsiteX5" fmla="*/ 3544817 w 3544817"/>
              <a:gd name="connsiteY5" fmla="*/ 0 h 461665"/>
              <a:gd name="connsiteX6" fmla="*/ 3544817 w 3544817"/>
              <a:gd name="connsiteY6" fmla="*/ 461665 h 461665"/>
              <a:gd name="connsiteX7" fmla="*/ 3060359 w 3544817"/>
              <a:gd name="connsiteY7" fmla="*/ 461665 h 461665"/>
              <a:gd name="connsiteX8" fmla="*/ 2469556 w 3544817"/>
              <a:gd name="connsiteY8" fmla="*/ 461665 h 461665"/>
              <a:gd name="connsiteX9" fmla="*/ 1807857 w 3544817"/>
              <a:gd name="connsiteY9" fmla="*/ 461665 h 461665"/>
              <a:gd name="connsiteX10" fmla="*/ 1217054 w 3544817"/>
              <a:gd name="connsiteY10" fmla="*/ 461665 h 461665"/>
              <a:gd name="connsiteX11" fmla="*/ 697147 w 3544817"/>
              <a:gd name="connsiteY11" fmla="*/ 461665 h 461665"/>
              <a:gd name="connsiteX12" fmla="*/ 0 w 3544817"/>
              <a:gd name="connsiteY12" fmla="*/ 461665 h 461665"/>
              <a:gd name="connsiteX13" fmla="*/ 0 w 3544817"/>
              <a:gd name="connsiteY13" fmla="*/ 0 h 461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544817" h="461665" extrusionOk="0">
                <a:moveTo>
                  <a:pt x="0" y="0"/>
                </a:moveTo>
                <a:cubicBezTo>
                  <a:pt x="165684" y="-1369"/>
                  <a:pt x="342960" y="17526"/>
                  <a:pt x="661699" y="0"/>
                </a:cubicBezTo>
                <a:cubicBezTo>
                  <a:pt x="980438" y="-17526"/>
                  <a:pt x="1052484" y="45031"/>
                  <a:pt x="1287950" y="0"/>
                </a:cubicBezTo>
                <a:cubicBezTo>
                  <a:pt x="1523416" y="-45031"/>
                  <a:pt x="1649169" y="56616"/>
                  <a:pt x="1949649" y="0"/>
                </a:cubicBezTo>
                <a:cubicBezTo>
                  <a:pt x="2250129" y="-56616"/>
                  <a:pt x="2269000" y="20659"/>
                  <a:pt x="2540452" y="0"/>
                </a:cubicBezTo>
                <a:cubicBezTo>
                  <a:pt x="2811904" y="-20659"/>
                  <a:pt x="3182035" y="52206"/>
                  <a:pt x="3544817" y="0"/>
                </a:cubicBezTo>
                <a:cubicBezTo>
                  <a:pt x="3589128" y="154474"/>
                  <a:pt x="3503995" y="301888"/>
                  <a:pt x="3544817" y="461665"/>
                </a:cubicBezTo>
                <a:cubicBezTo>
                  <a:pt x="3425171" y="490665"/>
                  <a:pt x="3168466" y="407473"/>
                  <a:pt x="3060359" y="461665"/>
                </a:cubicBezTo>
                <a:cubicBezTo>
                  <a:pt x="2952252" y="515857"/>
                  <a:pt x="2751213" y="442272"/>
                  <a:pt x="2469556" y="461665"/>
                </a:cubicBezTo>
                <a:cubicBezTo>
                  <a:pt x="2187899" y="481058"/>
                  <a:pt x="1969261" y="407863"/>
                  <a:pt x="1807857" y="461665"/>
                </a:cubicBezTo>
                <a:cubicBezTo>
                  <a:pt x="1646453" y="515467"/>
                  <a:pt x="1466348" y="435781"/>
                  <a:pt x="1217054" y="461665"/>
                </a:cubicBezTo>
                <a:cubicBezTo>
                  <a:pt x="967760" y="487549"/>
                  <a:pt x="900317" y="442375"/>
                  <a:pt x="697147" y="461665"/>
                </a:cubicBezTo>
                <a:cubicBezTo>
                  <a:pt x="493977" y="480955"/>
                  <a:pt x="295036" y="398078"/>
                  <a:pt x="0" y="461665"/>
                </a:cubicBezTo>
                <a:cubicBezTo>
                  <a:pt x="-11565" y="296325"/>
                  <a:pt x="38371" y="221705"/>
                  <a:pt x="0" y="0"/>
                </a:cubicBezTo>
                <a:close/>
              </a:path>
            </a:pathLst>
          </a:custGeom>
          <a:noFill/>
          <a:ln w="38100"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4P’s of Personal Resilience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B96083-A7F5-81E8-2A9C-501CEC4612FD}"/>
              </a:ext>
            </a:extLst>
          </p:cNvPr>
          <p:cNvSpPr txBox="1"/>
          <p:nvPr/>
        </p:nvSpPr>
        <p:spPr>
          <a:xfrm>
            <a:off x="4656673" y="1068263"/>
            <a:ext cx="1984261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Purpose</a:t>
            </a:r>
          </a:p>
          <a:p>
            <a:r>
              <a:rPr lang="en-US" dirty="0"/>
              <a:t>Why are you here?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43028C-6EA3-D9BE-98FF-AC901C073E2B}"/>
              </a:ext>
            </a:extLst>
          </p:cNvPr>
          <p:cNvSpPr txBox="1"/>
          <p:nvPr/>
        </p:nvSpPr>
        <p:spPr>
          <a:xfrm>
            <a:off x="4736404" y="2657860"/>
            <a:ext cx="3361818" cy="138499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Perspective</a:t>
            </a:r>
          </a:p>
          <a:p>
            <a:r>
              <a:rPr lang="en-US" sz="1600" dirty="0"/>
              <a:t>Do you strive to see the bigger picture</a:t>
            </a:r>
          </a:p>
          <a:p>
            <a:r>
              <a:rPr lang="en-US" dirty="0"/>
              <a:t>Perception is Reality</a:t>
            </a:r>
            <a:endParaRPr lang="en-US" sz="1600" dirty="0"/>
          </a:p>
          <a:p>
            <a:r>
              <a:rPr lang="en-US" sz="1600" dirty="0"/>
              <a:t>Step 1: Self-Awareness</a:t>
            </a:r>
          </a:p>
          <a:p>
            <a:r>
              <a:rPr lang="en-US" sz="1600" dirty="0"/>
              <a:t>Step 2: Situational Awareness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3AE776-925C-2610-51C1-B111BEF350A0}"/>
              </a:ext>
            </a:extLst>
          </p:cNvPr>
          <p:cNvSpPr txBox="1"/>
          <p:nvPr/>
        </p:nvSpPr>
        <p:spPr>
          <a:xfrm>
            <a:off x="9889154" y="1118757"/>
            <a:ext cx="1050288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Priorities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F52DFA-31F4-6225-579F-3088D5B2D0BA}"/>
              </a:ext>
            </a:extLst>
          </p:cNvPr>
          <p:cNvSpPr txBox="1"/>
          <p:nvPr/>
        </p:nvSpPr>
        <p:spPr>
          <a:xfrm>
            <a:off x="8258182" y="2457993"/>
            <a:ext cx="3613713" cy="28161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Personal (Ethical) Responsibility</a:t>
            </a:r>
          </a:p>
          <a:p>
            <a:r>
              <a:rPr lang="en-US" sz="1600" dirty="0"/>
              <a:t>Do you believe you are accountable for your actions?</a:t>
            </a:r>
          </a:p>
          <a:p>
            <a:endParaRPr lang="en-US" sz="1200" dirty="0"/>
          </a:p>
          <a:p>
            <a:r>
              <a:rPr lang="en-US" sz="1200" b="1" dirty="0"/>
              <a:t>Provision 5 of the Code of Ethic for Nursing</a:t>
            </a:r>
          </a:p>
          <a:p>
            <a:r>
              <a:rPr lang="en-US" sz="1100" b="1" dirty="0"/>
              <a:t>“</a:t>
            </a:r>
            <a:r>
              <a:rPr lang="en-US" sz="1100" b="1" dirty="0">
                <a:solidFill>
                  <a:srgbClr val="7030A0"/>
                </a:solidFill>
              </a:rPr>
              <a:t>The nurse owes the same duties to self as to others</a:t>
            </a:r>
            <a:r>
              <a:rPr lang="en-US" sz="1100" b="1" dirty="0"/>
              <a:t>, </a:t>
            </a:r>
            <a:r>
              <a:rPr lang="en-US" sz="1100" dirty="0"/>
              <a:t>including the responsibility to promote health and safety, preserve wholeness of character and integrity, maintain competence, and continue personal an professional growth.”</a:t>
            </a:r>
          </a:p>
          <a:p>
            <a:endParaRPr lang="en-US" sz="1100" dirty="0"/>
          </a:p>
          <a:p>
            <a:r>
              <a:rPr lang="en-US" sz="1100" b="1" dirty="0"/>
              <a:t>ICN 2021 Revised Code of Ethics for Nurses: </a:t>
            </a:r>
            <a:r>
              <a:rPr lang="en-US" sz="1100" dirty="0"/>
              <a:t>Seek a work-life balance, ongoing personal growth, and maintain a healthy lifestyle.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1EC197C-0212-EE98-077F-48369AEBB642}"/>
              </a:ext>
            </a:extLst>
          </p:cNvPr>
          <p:cNvSpPr txBox="1"/>
          <p:nvPr/>
        </p:nvSpPr>
        <p:spPr>
          <a:xfrm rot="20265338">
            <a:off x="8903322" y="385332"/>
            <a:ext cx="27931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What matters most to you?</a:t>
            </a:r>
          </a:p>
          <a:p>
            <a:r>
              <a:rPr lang="en-US" sz="1400" dirty="0"/>
              <a:t>What are your values?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BEFF97-6209-0943-EF51-3D0491A79224}"/>
              </a:ext>
            </a:extLst>
          </p:cNvPr>
          <p:cNvSpPr txBox="1"/>
          <p:nvPr/>
        </p:nvSpPr>
        <p:spPr>
          <a:xfrm rot="1609562">
            <a:off x="4499756" y="4411892"/>
            <a:ext cx="22371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Perception is Reality</a:t>
            </a:r>
          </a:p>
          <a:p>
            <a:r>
              <a:rPr lang="en-US" b="1" dirty="0">
                <a:solidFill>
                  <a:srgbClr val="FF0000"/>
                </a:solidFill>
              </a:rPr>
              <a:t>Practice the Pause</a:t>
            </a:r>
          </a:p>
          <a:p>
            <a:r>
              <a:rPr lang="en-US" sz="1600" dirty="0"/>
              <a:t>     Is it True?</a:t>
            </a:r>
          </a:p>
          <a:p>
            <a:r>
              <a:rPr lang="en-US" sz="1600" dirty="0"/>
              <a:t>     Does it Matter?</a:t>
            </a:r>
          </a:p>
          <a:p>
            <a:r>
              <a:rPr lang="en-US" sz="1600" dirty="0"/>
              <a:t>     Am I wrong?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7AC8A5B-5BB6-9DA5-8FB1-DF3AA3635E06}"/>
              </a:ext>
            </a:extLst>
          </p:cNvPr>
          <p:cNvSpPr txBox="1"/>
          <p:nvPr/>
        </p:nvSpPr>
        <p:spPr>
          <a:xfrm>
            <a:off x="6869481" y="5255575"/>
            <a:ext cx="3095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 Resilient Mindset is a Choice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B15D637-32F0-C249-8A60-C4405DA13512}"/>
              </a:ext>
            </a:extLst>
          </p:cNvPr>
          <p:cNvSpPr txBox="1"/>
          <p:nvPr/>
        </p:nvSpPr>
        <p:spPr>
          <a:xfrm>
            <a:off x="6906402" y="5581350"/>
            <a:ext cx="4172040" cy="1107996"/>
          </a:xfrm>
          <a:prstGeom prst="rect">
            <a:avLst/>
          </a:prstGeom>
          <a:noFill/>
          <a:ln w="38100" cap="rnd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Begin Today…….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en-US" sz="1200" dirty="0"/>
              <a:t>Develop and/or enhance at least 1 Personal Protective Factor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en-US" sz="1200" dirty="0"/>
              <a:t>Intentional Integration of your Purpose  Priorities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en-US" sz="1200" dirty="0"/>
              <a:t>Strive for an Informed Perspective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en-US" sz="1200" dirty="0"/>
              <a:t>Assume Personal Responsibility for Personal Resilience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95B2164-92A0-FDFD-2999-CE51B0CB3EEB}"/>
              </a:ext>
            </a:extLst>
          </p:cNvPr>
          <p:cNvSpPr txBox="1"/>
          <p:nvPr/>
        </p:nvSpPr>
        <p:spPr>
          <a:xfrm>
            <a:off x="4656673" y="136114"/>
            <a:ext cx="418608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</a:rPr>
              <a:t>Building Personal Resilience…</a:t>
            </a:r>
          </a:p>
          <a:p>
            <a:r>
              <a:rPr lang="en-US" b="1" dirty="0">
                <a:solidFill>
                  <a:srgbClr val="7030A0"/>
                </a:solidFill>
              </a:rPr>
              <a:t>to survive &amp; thrive as a professional nurse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7147868-F7F4-A921-72F8-3E309FC62DBC}"/>
              </a:ext>
            </a:extLst>
          </p:cNvPr>
          <p:cNvSpPr txBox="1"/>
          <p:nvPr/>
        </p:nvSpPr>
        <p:spPr>
          <a:xfrm>
            <a:off x="195200" y="2575961"/>
            <a:ext cx="1967205" cy="646331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Burnout</a:t>
            </a:r>
            <a:r>
              <a:rPr lang="en-US" dirty="0"/>
              <a:t> is a </a:t>
            </a:r>
          </a:p>
          <a:p>
            <a:pPr algn="ctr"/>
            <a:r>
              <a:rPr lang="en-US" dirty="0"/>
              <a:t>Public Health Crisis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9F6304D-6D20-0FA8-147F-E90CE6892459}"/>
              </a:ext>
            </a:extLst>
          </p:cNvPr>
          <p:cNvSpPr txBox="1"/>
          <p:nvPr/>
        </p:nvSpPr>
        <p:spPr>
          <a:xfrm>
            <a:off x="320105" y="3616623"/>
            <a:ext cx="1717393" cy="646331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Moral Distress</a:t>
            </a:r>
          </a:p>
          <a:p>
            <a:r>
              <a:rPr lang="en-US" dirty="0"/>
              <a:t>Internal Conflict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C96FAB3-F2EB-EDAC-8FF2-BAF674AD2DA8}"/>
              </a:ext>
            </a:extLst>
          </p:cNvPr>
          <p:cNvSpPr txBox="1"/>
          <p:nvPr/>
        </p:nvSpPr>
        <p:spPr>
          <a:xfrm>
            <a:off x="453378" y="4657286"/>
            <a:ext cx="1368452" cy="369332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Moral Injury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6E0BC2B-3EEB-A131-C727-9240CE1848C2}"/>
              </a:ext>
            </a:extLst>
          </p:cNvPr>
          <p:cNvCxnSpPr>
            <a:cxnSpLocks/>
          </p:cNvCxnSpPr>
          <p:nvPr/>
        </p:nvCxnSpPr>
        <p:spPr>
          <a:xfrm flipH="1" flipV="1">
            <a:off x="6612863" y="1226442"/>
            <a:ext cx="1009002" cy="499269"/>
          </a:xfrm>
          <a:prstGeom prst="straightConnector1">
            <a:avLst/>
          </a:prstGeom>
          <a:ln w="508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F6F88F0-210A-91FB-7D70-944255A3C96F}"/>
              </a:ext>
            </a:extLst>
          </p:cNvPr>
          <p:cNvCxnSpPr>
            <a:cxnSpLocks/>
          </p:cNvCxnSpPr>
          <p:nvPr/>
        </p:nvCxnSpPr>
        <p:spPr>
          <a:xfrm>
            <a:off x="9287991" y="2158327"/>
            <a:ext cx="342698" cy="318891"/>
          </a:xfrm>
          <a:prstGeom prst="straightConnector1">
            <a:avLst/>
          </a:prstGeom>
          <a:ln w="508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D66E2CE-862E-FB30-7FC0-3344AE64170C}"/>
              </a:ext>
            </a:extLst>
          </p:cNvPr>
          <p:cNvCxnSpPr>
            <a:cxnSpLocks/>
          </p:cNvCxnSpPr>
          <p:nvPr/>
        </p:nvCxnSpPr>
        <p:spPr>
          <a:xfrm flipV="1">
            <a:off x="9125554" y="1249245"/>
            <a:ext cx="757479" cy="449007"/>
          </a:xfrm>
          <a:prstGeom prst="straightConnector1">
            <a:avLst/>
          </a:prstGeom>
          <a:ln w="508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37FB3D2-46B1-7A80-934E-AD854BCAD8FC}"/>
              </a:ext>
            </a:extLst>
          </p:cNvPr>
          <p:cNvCxnSpPr>
            <a:cxnSpLocks/>
          </p:cNvCxnSpPr>
          <p:nvPr/>
        </p:nvCxnSpPr>
        <p:spPr>
          <a:xfrm flipH="1">
            <a:off x="7415854" y="2174249"/>
            <a:ext cx="412021" cy="567488"/>
          </a:xfrm>
          <a:prstGeom prst="straightConnector1">
            <a:avLst/>
          </a:prstGeom>
          <a:ln w="508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273C6FB2-291C-8A6D-6851-C9AA467EF411}"/>
                  </a:ext>
                </a:extLst>
              </p14:cNvPr>
              <p14:cNvContentPartPr/>
              <p14:nvPr/>
            </p14:nvContentPartPr>
            <p14:xfrm>
              <a:off x="4593450" y="6273103"/>
              <a:ext cx="360" cy="360"/>
            </p14:xfrm>
          </p:contentPart>
        </mc:Choice>
        <mc:Fallback xmlns=""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273C6FB2-291C-8A6D-6851-C9AA467EF41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584810" y="6264463"/>
                <a:ext cx="18000" cy="18000"/>
              </a:xfrm>
              <a:prstGeom prst="rect">
                <a:avLst/>
              </a:prstGeom>
            </p:spPr>
          </p:pic>
        </mc:Fallback>
      </mc:AlternateContent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09C1B3E3-CF24-6D0E-3620-94C0A756DC67}"/>
              </a:ext>
            </a:extLst>
          </p:cNvPr>
          <p:cNvCxnSpPr>
            <a:stCxn id="24" idx="2"/>
            <a:endCxn id="26" idx="0"/>
          </p:cNvCxnSpPr>
          <p:nvPr/>
        </p:nvCxnSpPr>
        <p:spPr>
          <a:xfrm flipH="1">
            <a:off x="1178802" y="3222292"/>
            <a:ext cx="1" cy="39433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B51F7E7B-0D73-803C-2DFD-B2BEF9A0C6A2}"/>
              </a:ext>
            </a:extLst>
          </p:cNvPr>
          <p:cNvCxnSpPr>
            <a:cxnSpLocks/>
            <a:stCxn id="26" idx="2"/>
          </p:cNvCxnSpPr>
          <p:nvPr/>
        </p:nvCxnSpPr>
        <p:spPr>
          <a:xfrm>
            <a:off x="1178802" y="4262954"/>
            <a:ext cx="0" cy="39433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B3F62893-D2EF-95CE-03F9-0E1D51FAEDB2}"/>
              </a:ext>
            </a:extLst>
          </p:cNvPr>
          <p:cNvCxnSpPr/>
          <p:nvPr/>
        </p:nvCxnSpPr>
        <p:spPr>
          <a:xfrm>
            <a:off x="2037498" y="1488089"/>
            <a:ext cx="65546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D5A44EC-4B02-5CC0-CF83-44E54923B11C}"/>
              </a:ext>
            </a:extLst>
          </p:cNvPr>
          <p:cNvSpPr txBox="1"/>
          <p:nvPr/>
        </p:nvSpPr>
        <p:spPr>
          <a:xfrm>
            <a:off x="604970" y="6327765"/>
            <a:ext cx="352051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Reference: Teresa Stephens PhD, MSN, RN, CNE</a:t>
            </a:r>
          </a:p>
          <a:p>
            <a:r>
              <a:rPr lang="en-US" sz="1100" dirty="0"/>
              <a:t>ATI Webinar: Finding Fit &amp; Fulfillment in Your Faculty Role </a:t>
            </a:r>
          </a:p>
        </p:txBody>
      </p:sp>
    </p:spTree>
    <p:extLst>
      <p:ext uri="{BB962C8B-B14F-4D97-AF65-F5344CB8AC3E}">
        <p14:creationId xmlns:p14="http://schemas.microsoft.com/office/powerpoint/2010/main" val="819112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A3FC95504F4F4EAEC7CB7EDC3A31D9" ma:contentTypeVersion="18" ma:contentTypeDescription="Create a new document." ma:contentTypeScope="" ma:versionID="2db8f97ead8d2eabeb71c8cba933003f">
  <xsd:schema xmlns:xsd="http://www.w3.org/2001/XMLSchema" xmlns:xs="http://www.w3.org/2001/XMLSchema" xmlns:p="http://schemas.microsoft.com/office/2006/metadata/properties" xmlns:ns2="a0ad7cf7-9df4-4068-a03d-78b876361f6b" xmlns:ns3="4e2703d6-479d-478d-982e-75bc83614786" targetNamespace="http://schemas.microsoft.com/office/2006/metadata/properties" ma:root="true" ma:fieldsID="58d369402c0428d8318b71f8df7ab072" ns2:_="" ns3:_="">
    <xsd:import namespace="a0ad7cf7-9df4-4068-a03d-78b876361f6b"/>
    <xsd:import namespace="4e2703d6-479d-478d-982e-75bc836147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ad7cf7-9df4-4068-a03d-78b876361f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65461658-e800-4d69-b88b-f290455a53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2703d6-479d-478d-982e-75bc83614786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a95ce274-4c76-4b01-92bd-d5152b560afa}" ma:internalName="TaxCatchAll" ma:showField="CatchAllData" ma:web="4e2703d6-479d-478d-982e-75bc836147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e2703d6-479d-478d-982e-75bc83614786" xsi:nil="true"/>
    <lcf76f155ced4ddcb4097134ff3c332f xmlns="a0ad7cf7-9df4-4068-a03d-78b876361f6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E327B06-2E41-4975-B9D5-D5281657504A}"/>
</file>

<file path=customXml/itemProps2.xml><?xml version="1.0" encoding="utf-8"?>
<ds:datastoreItem xmlns:ds="http://schemas.openxmlformats.org/officeDocument/2006/customXml" ds:itemID="{48DA5D79-CA6F-4640-820C-870CD343B1A0}"/>
</file>

<file path=customXml/itemProps3.xml><?xml version="1.0" encoding="utf-8"?>
<ds:datastoreItem xmlns:ds="http://schemas.openxmlformats.org/officeDocument/2006/customXml" ds:itemID="{7579B3CD-EA31-453C-8B7A-3C924A8DCB3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</TotalTime>
  <Words>363</Words>
  <Application>Microsoft Office PowerPoint</Application>
  <PresentationFormat>Widescreen</PresentationFormat>
  <Paragraphs>67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Chalkboard</vt:lpstr>
      <vt:lpstr>Comic Sans MS</vt:lpstr>
      <vt:lpstr>Wingdings</vt:lpstr>
      <vt:lpstr>Office Theme</vt:lpstr>
      <vt:lpstr>Welcome:  N424 Orientation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Welcome:  N424 Orientation</dc:title>
  <dc:creator>Phyllis G Salopek</dc:creator>
  <cp:lastModifiedBy>Allison Jacobs</cp:lastModifiedBy>
  <cp:revision>2</cp:revision>
  <cp:lastPrinted>2023-02-03T06:29:08Z</cp:lastPrinted>
  <dcterms:created xsi:type="dcterms:W3CDTF">2023-02-03T02:15:43Z</dcterms:created>
  <dcterms:modified xsi:type="dcterms:W3CDTF">2023-07-14T16:39:54Z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0x01010026A3FC95504F4F4EAEC7CB7EDC3A31D9</vt:lpwstr>
  </property>
</Properties>
</file>