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5"/>
  </p:handoutMasterIdLst>
  <p:sldIdLst>
    <p:sldId id="256" r:id="rId2"/>
    <p:sldId id="265" r:id="rId3"/>
    <p:sldId id="258" r:id="rId4"/>
    <p:sldId id="267" r:id="rId5"/>
    <p:sldId id="260" r:id="rId6"/>
    <p:sldId id="261" r:id="rId7"/>
    <p:sldId id="262" r:id="rId8"/>
    <p:sldId id="259" r:id="rId9"/>
    <p:sldId id="264" r:id="rId10"/>
    <p:sldId id="257" r:id="rId11"/>
    <p:sldId id="268" r:id="rId12"/>
    <p:sldId id="269" r:id="rId13"/>
    <p:sldId id="270" r:id="rId14"/>
    <p:sldId id="271" r:id="rId15"/>
    <p:sldId id="272" r:id="rId16"/>
    <p:sldId id="273" r:id="rId17"/>
    <p:sldId id="263" r:id="rId18"/>
    <p:sldId id="266" r:id="rId19"/>
    <p:sldId id="274" r:id="rId20"/>
    <p:sldId id="276" r:id="rId21"/>
    <p:sldId id="275" r:id="rId22"/>
    <p:sldId id="27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68E68B-4716-401B-B302-51AF019254A8}" type="datetimeFigureOut">
              <a:rPr lang="en-US" smtClean="0"/>
              <a:pPr/>
              <a:t>7/24/2023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167895-0E73-4D83-A6C9-631F3931268F}" type="slidenum">
              <a:rPr lang="en-US" smtClean="0"/>
              <a:pPr/>
              <a:t>‹#›</a:t>
            </a:fld>
            <a:endParaRPr lang="en-US"/>
          </a:p>
        </p:txBody>
      </p:sp>
    </p:spTree>
    <p:extLst>
      <p:ext uri="{BB962C8B-B14F-4D97-AF65-F5344CB8AC3E}">
        <p14:creationId xmlns:p14="http://schemas.microsoft.com/office/powerpoint/2010/main" val="7788373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B19841C-47F4-B34C-A1DD-C1C164085B15}" type="datetimeFigureOut">
              <a:rPr lang="en-US" smtClean="0"/>
              <a:pPr/>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9841C-47F4-B34C-A1DD-C1C164085B15}" type="datetimeFigureOut">
              <a:rPr lang="en-US" smtClean="0"/>
              <a:pPr/>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9841C-47F4-B34C-A1DD-C1C164085B15}" type="datetimeFigureOut">
              <a:rPr lang="en-US" smtClean="0"/>
              <a:pPr/>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9841C-47F4-B34C-A1DD-C1C164085B15}" type="datetimeFigureOut">
              <a:rPr lang="en-US" smtClean="0"/>
              <a:pPr/>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19841C-47F4-B34C-A1DD-C1C164085B15}" type="datetimeFigureOut">
              <a:rPr lang="en-US" smtClean="0"/>
              <a:pPr/>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19841C-47F4-B34C-A1DD-C1C164085B15}" type="datetimeFigureOut">
              <a:rPr lang="en-US" smtClean="0"/>
              <a:pPr/>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B19841C-47F4-B34C-A1DD-C1C164085B15}" type="datetimeFigureOut">
              <a:rPr lang="en-US" smtClean="0"/>
              <a:pPr/>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B19841C-47F4-B34C-A1DD-C1C164085B15}" type="datetimeFigureOut">
              <a:rPr lang="en-US" smtClean="0"/>
              <a:pPr/>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9841C-47F4-B34C-A1DD-C1C164085B15}" type="datetimeFigureOut">
              <a:rPr lang="en-US" smtClean="0"/>
              <a:pPr/>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19841C-47F4-B34C-A1DD-C1C164085B15}" type="datetimeFigureOut">
              <a:rPr lang="en-US" smtClean="0"/>
              <a:pPr/>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19841C-47F4-B34C-A1DD-C1C164085B15}" type="datetimeFigureOut">
              <a:rPr lang="en-US" smtClean="0"/>
              <a:pPr/>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68758-57A9-6A43-A2C3-94360DF7FD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9841C-47F4-B34C-A1DD-C1C164085B15}" type="datetimeFigureOut">
              <a:rPr lang="en-US" smtClean="0"/>
              <a:pPr/>
              <a:t>7/24/2023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68758-57A9-6A43-A2C3-94360DF7F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Times New Roman"/>
                <a:cs typeface="Times New Roman"/>
              </a:rPr>
              <a:t>Emotional Intelligence (EI)</a:t>
            </a:r>
            <a:r>
              <a:rPr lang="en-US" dirty="0">
                <a:latin typeface="Times New Roman"/>
                <a:cs typeface="Times New Roman"/>
              </a:rPr>
              <a:t>:  How does this Concept </a:t>
            </a:r>
            <a:r>
              <a:rPr lang="en-US" b="1" dirty="0">
                <a:latin typeface="Times New Roman"/>
                <a:cs typeface="Times New Roman"/>
              </a:rPr>
              <a:t>Affect YOU?</a:t>
            </a:r>
            <a:endParaRPr lang="en-US" dirty="0">
              <a:latin typeface="Times New Roman"/>
              <a:cs typeface="Times New Roman"/>
            </a:endParaRPr>
          </a:p>
        </p:txBody>
      </p:sp>
      <p:sp>
        <p:nvSpPr>
          <p:cNvPr id="3" name="Subtitle 2"/>
          <p:cNvSpPr>
            <a:spLocks noGrp="1"/>
          </p:cNvSpPr>
          <p:nvPr>
            <p:ph type="subTitle" idx="1"/>
          </p:nvPr>
        </p:nvSpPr>
        <p:spPr/>
        <p:txBody>
          <a:bodyPr/>
          <a:lstStyle/>
          <a:p>
            <a:r>
              <a:rPr lang="en-US" dirty="0">
                <a:latin typeface="Times New Roman"/>
                <a:cs typeface="Times New Roman"/>
              </a:rPr>
              <a:t>Traci Sims, DNS, RN, CNS/PMH-BC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Mayer-Salovey-Caruso Four-Branch Ability Model of EI</a:t>
            </a:r>
            <a:endParaRPr lang="en-US" dirty="0">
              <a:latin typeface="Times New Roman"/>
              <a:cs typeface="Times New Roman"/>
            </a:endParaRPr>
          </a:p>
        </p:txBody>
      </p:sp>
      <p:sp>
        <p:nvSpPr>
          <p:cNvPr id="3" name="Content Placeholder 2"/>
          <p:cNvSpPr>
            <a:spLocks noGrp="1"/>
          </p:cNvSpPr>
          <p:nvPr>
            <p:ph idx="1"/>
          </p:nvPr>
        </p:nvSpPr>
        <p:spPr/>
        <p:txBody>
          <a:bodyPr>
            <a:normAutofit/>
          </a:bodyPr>
          <a:lstStyle/>
          <a:p>
            <a:pPr>
              <a:buNone/>
            </a:pPr>
            <a:r>
              <a:rPr lang="en-US" sz="4400" b="1" dirty="0">
                <a:latin typeface="Times New Roman"/>
                <a:cs typeface="Times New Roman"/>
              </a:rPr>
              <a:t>EI</a:t>
            </a:r>
            <a:r>
              <a:rPr lang="en-US" sz="4400" dirty="0">
                <a:latin typeface="Times New Roman"/>
                <a:cs typeface="Times New Roman"/>
              </a:rPr>
              <a:t> defined:</a:t>
            </a:r>
            <a:endParaRPr lang="en-US" dirty="0">
              <a:latin typeface="Times New Roman"/>
              <a:cs typeface="Times New Roman"/>
            </a:endParaRPr>
          </a:p>
          <a:p>
            <a:pPr>
              <a:buNone/>
            </a:pPr>
            <a:r>
              <a:rPr lang="en-US" dirty="0">
                <a:latin typeface="Times New Roman"/>
                <a:cs typeface="Times New Roman"/>
              </a:rPr>
              <a:t>   -  </a:t>
            </a:r>
            <a:r>
              <a:rPr lang="en-US" b="1" dirty="0">
                <a:latin typeface="Times New Roman"/>
                <a:cs typeface="Times New Roman"/>
              </a:rPr>
              <a:t>Ability</a:t>
            </a:r>
            <a:r>
              <a:rPr lang="en-US" dirty="0">
                <a:latin typeface="Times New Roman"/>
                <a:cs typeface="Times New Roman"/>
              </a:rPr>
              <a:t> to </a:t>
            </a:r>
            <a:r>
              <a:rPr lang="en-US" b="1" dirty="0">
                <a:latin typeface="Times New Roman"/>
                <a:cs typeface="Times New Roman"/>
              </a:rPr>
              <a:t>perceive</a:t>
            </a:r>
            <a:r>
              <a:rPr lang="en-US" dirty="0">
                <a:latin typeface="Times New Roman"/>
                <a:cs typeface="Times New Roman"/>
              </a:rPr>
              <a:t> emotions</a:t>
            </a:r>
          </a:p>
          <a:p>
            <a:pPr>
              <a:buNone/>
            </a:pPr>
            <a:r>
              <a:rPr lang="en-US" dirty="0">
                <a:latin typeface="Times New Roman"/>
                <a:cs typeface="Times New Roman"/>
              </a:rPr>
              <a:t>    </a:t>
            </a:r>
            <a:r>
              <a:rPr lang="en-US" dirty="0">
                <a:solidFill>
                  <a:srgbClr val="000000"/>
                </a:solidFill>
                <a:latin typeface="Times New Roman"/>
                <a:cs typeface="Times New Roman"/>
              </a:rPr>
              <a:t>- </a:t>
            </a:r>
            <a:r>
              <a:rPr lang="en-US" b="1" dirty="0">
                <a:solidFill>
                  <a:srgbClr val="000000"/>
                </a:solidFill>
                <a:latin typeface="Times New Roman"/>
                <a:cs typeface="Times New Roman"/>
              </a:rPr>
              <a:t>Ability</a:t>
            </a:r>
            <a:r>
              <a:rPr lang="en-US" dirty="0">
                <a:solidFill>
                  <a:srgbClr val="000000"/>
                </a:solidFill>
                <a:latin typeface="Times New Roman"/>
                <a:cs typeface="Times New Roman"/>
              </a:rPr>
              <a:t> to </a:t>
            </a:r>
            <a:r>
              <a:rPr lang="en-US" b="1" dirty="0">
                <a:solidFill>
                  <a:srgbClr val="000000"/>
                </a:solidFill>
                <a:latin typeface="Times New Roman"/>
                <a:cs typeface="Times New Roman"/>
              </a:rPr>
              <a:t>use </a:t>
            </a:r>
            <a:r>
              <a:rPr lang="en-US" dirty="0">
                <a:solidFill>
                  <a:srgbClr val="000000"/>
                </a:solidFill>
                <a:latin typeface="Times New Roman"/>
                <a:cs typeface="Times New Roman"/>
              </a:rPr>
              <a:t>emotions</a:t>
            </a:r>
            <a:endParaRPr lang="en-US" dirty="0">
              <a:latin typeface="Times New Roman"/>
              <a:cs typeface="Times New Roman"/>
            </a:endParaRPr>
          </a:p>
          <a:p>
            <a:pPr>
              <a:buNone/>
            </a:pPr>
            <a:r>
              <a:rPr lang="en-US" dirty="0">
                <a:latin typeface="Times New Roman"/>
                <a:cs typeface="Times New Roman"/>
              </a:rPr>
              <a:t>    - </a:t>
            </a:r>
            <a:r>
              <a:rPr lang="en-US" b="1" dirty="0">
                <a:solidFill>
                  <a:srgbClr val="000000"/>
                </a:solidFill>
                <a:latin typeface="Times New Roman"/>
                <a:cs typeface="Times New Roman"/>
              </a:rPr>
              <a:t>Ability</a:t>
            </a:r>
            <a:r>
              <a:rPr lang="en-US" dirty="0">
                <a:solidFill>
                  <a:srgbClr val="000000"/>
                </a:solidFill>
                <a:latin typeface="Times New Roman"/>
                <a:cs typeface="Times New Roman"/>
              </a:rPr>
              <a:t> to </a:t>
            </a:r>
            <a:r>
              <a:rPr lang="en-US" b="1" dirty="0">
                <a:solidFill>
                  <a:srgbClr val="000000"/>
                </a:solidFill>
                <a:latin typeface="Times New Roman"/>
                <a:cs typeface="Times New Roman"/>
              </a:rPr>
              <a:t>understand</a:t>
            </a:r>
            <a:r>
              <a:rPr lang="en-US" dirty="0">
                <a:solidFill>
                  <a:srgbClr val="000000"/>
                </a:solidFill>
                <a:latin typeface="Times New Roman"/>
                <a:cs typeface="Times New Roman"/>
              </a:rPr>
              <a:t> emotions</a:t>
            </a:r>
            <a:endParaRPr lang="en-US" dirty="0">
              <a:latin typeface="Times New Roman"/>
              <a:cs typeface="Times New Roman"/>
            </a:endParaRPr>
          </a:p>
          <a:p>
            <a:pPr>
              <a:buNone/>
            </a:pPr>
            <a:r>
              <a:rPr lang="en-US" dirty="0">
                <a:latin typeface="Times New Roman"/>
                <a:cs typeface="Times New Roman"/>
              </a:rPr>
              <a:t>    - </a:t>
            </a:r>
            <a:r>
              <a:rPr lang="en-US" b="1" dirty="0">
                <a:solidFill>
                  <a:srgbClr val="000000"/>
                </a:solidFill>
                <a:latin typeface="Times New Roman"/>
                <a:cs typeface="Times New Roman"/>
              </a:rPr>
              <a:t>Ability</a:t>
            </a:r>
            <a:r>
              <a:rPr lang="en-US" dirty="0">
                <a:solidFill>
                  <a:srgbClr val="000000"/>
                </a:solidFill>
                <a:latin typeface="Times New Roman"/>
                <a:cs typeface="Times New Roman"/>
              </a:rPr>
              <a:t> to </a:t>
            </a:r>
            <a:r>
              <a:rPr lang="en-US" b="1" dirty="0">
                <a:solidFill>
                  <a:srgbClr val="000000"/>
                </a:solidFill>
                <a:latin typeface="Times New Roman"/>
                <a:cs typeface="Times New Roman"/>
              </a:rPr>
              <a:t>manage</a:t>
            </a:r>
            <a:r>
              <a:rPr lang="en-US" dirty="0">
                <a:solidFill>
                  <a:srgbClr val="000000"/>
                </a:solidFill>
                <a:latin typeface="Times New Roman"/>
                <a:cs typeface="Times New Roman"/>
              </a:rPr>
              <a:t> emotions</a:t>
            </a:r>
          </a:p>
          <a:p>
            <a:pPr>
              <a:buNone/>
            </a:pPr>
            <a:endParaRPr lang="en-US" sz="1800" b="1" dirty="0">
              <a:solidFill>
                <a:srgbClr val="000000"/>
              </a:solidFill>
              <a:latin typeface="Times New Roman"/>
              <a:cs typeface="Times New Roman"/>
            </a:endParaRPr>
          </a:p>
          <a:p>
            <a:pPr>
              <a:buNone/>
            </a:pPr>
            <a:endParaRPr lang="en-US" sz="1800" dirty="0">
              <a:latin typeface="Times New Roman"/>
              <a:cs typeface="Times New Roman"/>
            </a:endParaRPr>
          </a:p>
          <a:p>
            <a:pPr>
              <a:buNone/>
            </a:pPr>
            <a:r>
              <a:rPr lang="en-US" sz="1297" dirty="0">
                <a:latin typeface="Times New Roman"/>
                <a:cs typeface="Times New Roman"/>
              </a:rPr>
              <a:t>Mayer, J. D., &amp; Salovey, P. (1997).  What is emotional intelligence? In P. Salovey &amp; D. J. </a:t>
            </a:r>
            <a:r>
              <a:rPr lang="en-US" sz="1297" dirty="0" err="1">
                <a:latin typeface="Times New Roman"/>
                <a:cs typeface="Times New Roman"/>
              </a:rPr>
              <a:t>Sluyter</a:t>
            </a:r>
            <a:r>
              <a:rPr lang="en-US" sz="1297" dirty="0">
                <a:latin typeface="Times New Roman"/>
                <a:cs typeface="Times New Roman"/>
              </a:rPr>
              <a:t> (Eds.). </a:t>
            </a:r>
            <a:r>
              <a:rPr lang="en-US" sz="1297" i="1" dirty="0">
                <a:latin typeface="Times New Roman"/>
                <a:cs typeface="Times New Roman"/>
              </a:rPr>
              <a:t>Emotional development and emotional intelligence. </a:t>
            </a:r>
            <a:r>
              <a:rPr lang="en-US" sz="1297" dirty="0">
                <a:latin typeface="Times New Roman"/>
                <a:cs typeface="Times New Roman"/>
              </a:rPr>
              <a:t>New York:  Basic Books.</a:t>
            </a:r>
            <a:endParaRPr lang="en-US" sz="1297" dirty="0"/>
          </a:p>
          <a:p>
            <a:pPr>
              <a:buNone/>
            </a:pPr>
            <a:endParaRPr lang="en-US"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a:cs typeface="Times New Roman"/>
              </a:rPr>
              <a:t>Measurement Instruments of EI</a:t>
            </a:r>
          </a:p>
        </p:txBody>
      </p:sp>
      <p:sp>
        <p:nvSpPr>
          <p:cNvPr id="3" name="Content Placeholder 2"/>
          <p:cNvSpPr>
            <a:spLocks noGrp="1"/>
          </p:cNvSpPr>
          <p:nvPr>
            <p:ph idx="1"/>
          </p:nvPr>
        </p:nvSpPr>
        <p:spPr/>
        <p:txBody>
          <a:bodyPr/>
          <a:lstStyle/>
          <a:p>
            <a:r>
              <a:rPr lang="en-US" dirty="0">
                <a:latin typeface="Times New Roman"/>
                <a:cs typeface="Times New Roman"/>
              </a:rPr>
              <a:t>Mayor-Salovey-Caruso Emotional Intelligence Test </a:t>
            </a:r>
            <a:r>
              <a:rPr lang="en-US" b="1" dirty="0">
                <a:latin typeface="Times New Roman"/>
                <a:cs typeface="Times New Roman"/>
              </a:rPr>
              <a:t>(MSCEIT)</a:t>
            </a:r>
          </a:p>
          <a:p>
            <a:r>
              <a:rPr lang="en-US" dirty="0">
                <a:latin typeface="Times New Roman"/>
                <a:cs typeface="Times New Roman"/>
              </a:rPr>
              <a:t>Self-Report Emotional Intelligence Scale </a:t>
            </a:r>
            <a:r>
              <a:rPr lang="en-US" b="1" dirty="0">
                <a:latin typeface="Times New Roman"/>
                <a:cs typeface="Times New Roman"/>
              </a:rPr>
              <a:t>(SREIS)</a:t>
            </a:r>
          </a:p>
          <a:p>
            <a:r>
              <a:rPr lang="en-US" dirty="0">
                <a:latin typeface="Times New Roman"/>
                <a:cs typeface="Times New Roman"/>
              </a:rPr>
              <a:t>Situational Test of Emotional Understanding </a:t>
            </a:r>
            <a:r>
              <a:rPr lang="en-US" b="1" dirty="0">
                <a:latin typeface="Times New Roman"/>
                <a:cs typeface="Times New Roman"/>
              </a:rPr>
              <a:t>(STEU)</a:t>
            </a:r>
          </a:p>
          <a:p>
            <a:r>
              <a:rPr lang="en-US" dirty="0">
                <a:latin typeface="Times New Roman"/>
                <a:cs typeface="Times New Roman"/>
              </a:rPr>
              <a:t>Situational Test of Emotional Management </a:t>
            </a:r>
            <a:r>
              <a:rPr lang="en-US" b="1" dirty="0">
                <a:latin typeface="Times New Roman"/>
                <a:cs typeface="Times New Roman"/>
              </a:rPr>
              <a:t>(STEM) </a:t>
            </a:r>
            <a:r>
              <a:rPr lang="en-US" sz="1200" b="1" dirty="0">
                <a:latin typeface="Times New Roman"/>
                <a:cs typeface="Times New Roman"/>
              </a:rPr>
              <a:t>(Allen et al., 2015)</a:t>
            </a:r>
            <a:endParaRPr lang="en-US" b="1" dirty="0">
              <a:latin typeface="Times New Roman"/>
              <a:cs typeface="Times New Roman"/>
            </a:endParaRPr>
          </a:p>
          <a:p>
            <a:endParaRPr lang="en-US" dirty="0">
              <a:latin typeface="Times New Roman"/>
              <a:cs typeface="Times New Roman"/>
            </a:endParaRPr>
          </a:p>
          <a:p>
            <a:endParaRPr lang="en-US" b="1" dirty="0">
              <a:latin typeface="Times New Roman"/>
              <a:cs typeface="Times New Roman"/>
            </a:endParaRPr>
          </a:p>
          <a:p>
            <a:endParaRPr lang="en-US"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2017 Nursing Student EI Study</a:t>
            </a:r>
          </a:p>
        </p:txBody>
      </p:sp>
      <p:sp>
        <p:nvSpPr>
          <p:cNvPr id="3" name="Content Placeholder 2"/>
          <p:cNvSpPr>
            <a:spLocks noGrp="1"/>
          </p:cNvSpPr>
          <p:nvPr>
            <p:ph idx="1"/>
          </p:nvPr>
        </p:nvSpPr>
        <p:spPr/>
        <p:txBody>
          <a:bodyPr>
            <a:normAutofit fontScale="92500" lnSpcReduction="10000"/>
          </a:bodyPr>
          <a:lstStyle/>
          <a:p>
            <a:r>
              <a:rPr lang="en-US" dirty="0">
                <a:latin typeface="Times New Roman"/>
                <a:cs typeface="Times New Roman"/>
              </a:rPr>
              <a:t>Nursing students are bombarded with multiple stressors that complicate their nursing school experience. Understanding the concept of EI and implementing EI strategies in school could help prepare these future nurses to learn more effective communication skills.  </a:t>
            </a:r>
          </a:p>
          <a:p>
            <a:r>
              <a:rPr lang="en-US" dirty="0">
                <a:latin typeface="Times New Roman"/>
                <a:cs typeface="Times New Roman"/>
              </a:rPr>
              <a:t>The purpose of this mixed method design was to increase nursing students’ knowledge about EI through an online module and compare pre- and post- EI test scores.  </a:t>
            </a:r>
          </a:p>
          <a:p>
            <a:endParaRPr lang="en-US" dirty="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2017 Nursing Student EI Study</a:t>
            </a:r>
          </a:p>
        </p:txBody>
      </p:sp>
      <p:sp>
        <p:nvSpPr>
          <p:cNvPr id="3" name="Content Placeholder 2"/>
          <p:cNvSpPr>
            <a:spLocks noGrp="1"/>
          </p:cNvSpPr>
          <p:nvPr>
            <p:ph idx="1"/>
          </p:nvPr>
        </p:nvSpPr>
        <p:spPr/>
        <p:txBody>
          <a:bodyPr>
            <a:normAutofit fontScale="92500" lnSpcReduction="20000"/>
          </a:bodyPr>
          <a:lstStyle/>
          <a:p>
            <a:pPr defTabSz="440814"/>
            <a:r>
              <a:rPr lang="en-US" b="1" dirty="0">
                <a:latin typeface="Times New Roman" panose="02020603050405020304" pitchFamily="18" charset="0"/>
                <a:cs typeface="Times New Roman" panose="02020603050405020304" pitchFamily="18" charset="0"/>
              </a:rPr>
              <a:t>What have you learned about EI: </a:t>
            </a:r>
            <a:r>
              <a:rPr lang="en-US" b="1" dirty="0">
                <a:solidFill>
                  <a:schemeClr val="tx2">
                    <a:lumMod val="60000"/>
                    <a:lumOff val="40000"/>
                  </a:schemeClr>
                </a:solidFill>
                <a:latin typeface="Times New Roman" panose="02020603050405020304" pitchFamily="18" charset="0"/>
                <a:cs typeface="Times New Roman" panose="02020603050405020304" pitchFamily="18" charset="0"/>
              </a:rPr>
              <a:t>I should express my feelings instead of keeping issues inside as it tends to build up; EI involves managing my actions, and my reactions to others’ actions; It is not always easy and straight forward. It takes thought and practice; EI takes work to be truly honest with yourself and acknowledge whatever emotion you have; there are many useful coping strategies for managing your own emotions and for coping with those of others…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2017 Nursing Student EI Study</a:t>
            </a:r>
          </a:p>
        </p:txBody>
      </p:sp>
      <p:sp>
        <p:nvSpPr>
          <p:cNvPr id="3" name="Content Placeholder 2"/>
          <p:cNvSpPr>
            <a:spLocks noGrp="1"/>
          </p:cNvSpPr>
          <p:nvPr>
            <p:ph idx="1"/>
          </p:nvPr>
        </p:nvSpPr>
        <p:spPr/>
        <p:txBody>
          <a:bodyPr>
            <a:normAutofit lnSpcReduction="10000"/>
          </a:bodyPr>
          <a:lstStyle/>
          <a:p>
            <a:pPr defTabSz="440814"/>
            <a:r>
              <a:rPr lang="en-US" b="1" dirty="0">
                <a:latin typeface="Times New Roman" panose="02020603050405020304" pitchFamily="18" charset="0"/>
                <a:cs typeface="Times New Roman" panose="02020603050405020304" pitchFamily="18" charset="0"/>
              </a:rPr>
              <a:t>What EI strategies do you currently use or plan to use: </a:t>
            </a:r>
            <a:r>
              <a:rPr lang="en-US" b="1" dirty="0">
                <a:solidFill>
                  <a:schemeClr val="tx2">
                    <a:lumMod val="60000"/>
                    <a:lumOff val="40000"/>
                  </a:schemeClr>
                </a:solidFill>
                <a:latin typeface="Times New Roman" panose="02020603050405020304" pitchFamily="18" charset="0"/>
                <a:cs typeface="Times New Roman" panose="02020603050405020304" pitchFamily="18" charset="0"/>
              </a:rPr>
              <a:t>Deep breathing, talk to close ones, and spending time with myself to reflect; To become more aware of my emotions by talking to someone &amp; taking care of myself; Listening fully, being present…; Be patient with myself to allow time to think about how I’m feeling and how to respond; Taking a minute to pause and breathe…</a:t>
            </a:r>
            <a:endParaRPr lang="en-US" b="1" dirty="0">
              <a:latin typeface="Times New Roman" panose="02020603050405020304" pitchFamily="18" charset="0"/>
              <a:cs typeface="Times New Roman" panose="02020603050405020304" pitchFamily="18" charset="0"/>
            </a:endParaRPr>
          </a:p>
          <a:p>
            <a:pPr defTabSz="440814"/>
            <a:endParaRPr lang="en-US" b="1"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Threading EI Through a Nursing Curriculum</a:t>
            </a:r>
          </a:p>
        </p:txBody>
      </p:sp>
      <p:sp>
        <p:nvSpPr>
          <p:cNvPr id="3" name="Content Placeholder 2"/>
          <p:cNvSpPr>
            <a:spLocks noGrp="1"/>
          </p:cNvSpPr>
          <p:nvPr>
            <p:ph idx="1"/>
          </p:nvPr>
        </p:nvSpPr>
        <p:spPr/>
        <p:txBody>
          <a:bodyPr/>
          <a:lstStyle/>
          <a:p>
            <a:r>
              <a:rPr lang="en-US" dirty="0">
                <a:latin typeface="Times New Roman"/>
                <a:cs typeface="Times New Roman"/>
              </a:rPr>
              <a:t>Choose an EI Theory/Instrument</a:t>
            </a:r>
          </a:p>
          <a:p>
            <a:r>
              <a:rPr lang="en-US" dirty="0">
                <a:latin typeface="Times New Roman"/>
                <a:cs typeface="Times New Roman"/>
              </a:rPr>
              <a:t>Systematically and intentionally thread EI skills throughout curriculum (e.g. reflection, journaling, pause, how to release emotions) teaching faculty EI skills</a:t>
            </a:r>
          </a:p>
          <a:p>
            <a:r>
              <a:rPr lang="en-US" dirty="0">
                <a:latin typeface="Times New Roman"/>
                <a:cs typeface="Times New Roman"/>
              </a:rPr>
              <a:t>Measure students EI level</a:t>
            </a:r>
          </a:p>
          <a:p>
            <a:r>
              <a:rPr lang="en-US" dirty="0">
                <a:latin typeface="Times New Roman"/>
                <a:cs typeface="Times New Roman"/>
              </a:rPr>
              <a:t>Give feedback</a:t>
            </a:r>
          </a:p>
          <a:p>
            <a:r>
              <a:rPr lang="en-US" dirty="0">
                <a:latin typeface="Times New Roman"/>
                <a:cs typeface="Times New Roman"/>
              </a:rPr>
              <a:t>Practice EI skills throughout curriculum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STEM - B</a:t>
            </a:r>
          </a:p>
        </p:txBody>
      </p:sp>
      <p:sp>
        <p:nvSpPr>
          <p:cNvPr id="3" name="Content Placeholder 2"/>
          <p:cNvSpPr>
            <a:spLocks noGrp="1"/>
          </p:cNvSpPr>
          <p:nvPr>
            <p:ph idx="1"/>
          </p:nvPr>
        </p:nvSpPr>
        <p:spPr>
          <a:xfrm>
            <a:off x="457200" y="1941701"/>
            <a:ext cx="8229600" cy="4184462"/>
          </a:xfrm>
        </p:spPr>
        <p:txBody>
          <a:bodyPr/>
          <a:lstStyle/>
          <a:p>
            <a:r>
              <a:rPr lang="en-US" dirty="0">
                <a:latin typeface="Times New Roman"/>
                <a:cs typeface="Times New Roman"/>
              </a:rPr>
              <a:t>Take the STEM-B</a:t>
            </a:r>
          </a:p>
          <a:p>
            <a:r>
              <a:rPr lang="en-US" dirty="0">
                <a:latin typeface="Times New Roman"/>
                <a:cs typeface="Times New Roman"/>
              </a:rPr>
              <a:t>See results</a:t>
            </a:r>
          </a:p>
          <a:p>
            <a:r>
              <a:rPr lang="en-US" dirty="0">
                <a:latin typeface="Times New Roman"/>
                <a:cs typeface="Times New Roman"/>
              </a:rPr>
              <a:t>Consider your own strengths and challenges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Times New Roman"/>
                <a:cs typeface="Times New Roman"/>
              </a:rPr>
              <a:t>Emotional Intelligence:  How does EI Affect Us and our Nursing Profession?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3379"/>
            <a:ext cx="7772400" cy="5182736"/>
          </a:xfrm>
        </p:spPr>
        <p:txBody>
          <a:bodyPr>
            <a:normAutofit fontScale="90000"/>
          </a:bodyPr>
          <a:lstStyle/>
          <a:p>
            <a:pPr algn="l"/>
            <a:r>
              <a:rPr lang="en-US" dirty="0">
                <a:latin typeface="Times New Roman"/>
                <a:cs typeface="Times New Roman"/>
              </a:rPr>
              <a:t>                   </a:t>
            </a:r>
            <a:r>
              <a:rPr lang="en-US" b="1" dirty="0">
                <a:latin typeface="Times New Roman"/>
                <a:cs typeface="Times New Roman"/>
              </a:rPr>
              <a:t>Objectives</a:t>
            </a:r>
            <a:br>
              <a:rPr lang="en-US" dirty="0">
                <a:latin typeface="Times New Roman"/>
                <a:cs typeface="Times New Roman"/>
              </a:rPr>
            </a:br>
            <a:r>
              <a:rPr lang="en-US" dirty="0">
                <a:latin typeface="Times New Roman"/>
                <a:cs typeface="Times New Roman"/>
              </a:rPr>
              <a:t>1. Assess your mental status</a:t>
            </a:r>
            <a:br>
              <a:rPr lang="en-US" dirty="0">
                <a:latin typeface="Times New Roman"/>
                <a:cs typeface="Times New Roman"/>
              </a:rPr>
            </a:br>
            <a:r>
              <a:rPr lang="en-US" dirty="0">
                <a:latin typeface="Times New Roman"/>
                <a:cs typeface="Times New Roman"/>
              </a:rPr>
              <a:t>2. Accurately (ask others?) evaluate </a:t>
            </a:r>
            <a:br>
              <a:rPr lang="en-US" dirty="0">
                <a:latin typeface="Times New Roman"/>
                <a:cs typeface="Times New Roman"/>
              </a:rPr>
            </a:br>
            <a:r>
              <a:rPr lang="en-US" dirty="0">
                <a:latin typeface="Times New Roman"/>
                <a:cs typeface="Times New Roman"/>
              </a:rPr>
              <a:t>    your EI skills</a:t>
            </a:r>
            <a:br>
              <a:rPr lang="en-US" dirty="0">
                <a:latin typeface="Times New Roman"/>
                <a:cs typeface="Times New Roman"/>
              </a:rPr>
            </a:br>
            <a:r>
              <a:rPr lang="en-US" dirty="0">
                <a:latin typeface="Times New Roman"/>
                <a:cs typeface="Times New Roman"/>
              </a:rPr>
              <a:t>3. </a:t>
            </a:r>
            <a:r>
              <a:rPr lang="en-US" b="1" dirty="0">
                <a:latin typeface="Times New Roman"/>
                <a:cs typeface="Times New Roman"/>
              </a:rPr>
              <a:t>BE</a:t>
            </a:r>
            <a:r>
              <a:rPr lang="en-US" dirty="0">
                <a:latin typeface="Times New Roman"/>
                <a:cs typeface="Times New Roman"/>
              </a:rPr>
              <a:t> proactive - consider changes</a:t>
            </a:r>
            <a:br>
              <a:rPr lang="en-US" dirty="0">
                <a:latin typeface="Times New Roman"/>
                <a:cs typeface="Times New Roman"/>
              </a:rPr>
            </a:br>
            <a:r>
              <a:rPr lang="en-US" dirty="0">
                <a:latin typeface="Times New Roman"/>
                <a:cs typeface="Times New Roman"/>
              </a:rPr>
              <a:t>    to decrease your stress this year</a:t>
            </a:r>
            <a:br>
              <a:rPr lang="en-US" dirty="0">
                <a:latin typeface="Times New Roman"/>
                <a:cs typeface="Times New Roman"/>
              </a:rPr>
            </a:br>
            <a:endParaRPr lang="en-US" dirty="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BE Nice…BE Aware</a:t>
            </a:r>
          </a:p>
        </p:txBody>
      </p:sp>
      <p:sp>
        <p:nvSpPr>
          <p:cNvPr id="3" name="Content Placeholder 2"/>
          <p:cNvSpPr>
            <a:spLocks noGrp="1"/>
          </p:cNvSpPr>
          <p:nvPr>
            <p:ph idx="1"/>
          </p:nvPr>
        </p:nvSpPr>
        <p:spPr/>
        <p:txBody>
          <a:bodyPr/>
          <a:lstStyle/>
          <a:p>
            <a:r>
              <a:rPr lang="en-US" dirty="0" err="1">
                <a:latin typeface="Times New Roman"/>
                <a:cs typeface="Times New Roman"/>
              </a:rPr>
              <a:t>Bellack</a:t>
            </a:r>
            <a:r>
              <a:rPr lang="en-US" dirty="0">
                <a:latin typeface="Times New Roman"/>
                <a:cs typeface="Times New Roman"/>
              </a:rPr>
              <a:t> (2018) – concerns of bullying and  incivility for nursing graduates</a:t>
            </a:r>
          </a:p>
          <a:p>
            <a:r>
              <a:rPr lang="en-US" dirty="0">
                <a:latin typeface="Times New Roman"/>
                <a:cs typeface="Times New Roman"/>
              </a:rPr>
              <a:t>When we look at our NCLEX results, are </a:t>
            </a:r>
            <a:r>
              <a:rPr lang="en-US">
                <a:latin typeface="Times New Roman"/>
                <a:cs typeface="Times New Roman"/>
              </a:rPr>
              <a:t>faculty evaluating </a:t>
            </a:r>
            <a:r>
              <a:rPr lang="en-US" dirty="0">
                <a:latin typeface="Times New Roman"/>
                <a:cs typeface="Times New Roman"/>
              </a:rPr>
              <a:t>your ability to “Be nice and be aware”?</a:t>
            </a:r>
          </a:p>
          <a:p>
            <a:r>
              <a:rPr lang="en-US" dirty="0">
                <a:latin typeface="Times New Roman"/>
                <a:cs typeface="Times New Roman"/>
              </a:rPr>
              <a:t>Does your faculty reflect qualities associated with EI?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3379"/>
            <a:ext cx="7772400" cy="5182736"/>
          </a:xfrm>
        </p:spPr>
        <p:txBody>
          <a:bodyPr>
            <a:normAutofit fontScale="90000"/>
          </a:bodyPr>
          <a:lstStyle/>
          <a:p>
            <a:pPr algn="l"/>
            <a:r>
              <a:rPr lang="en-US" dirty="0">
                <a:latin typeface="Times New Roman"/>
                <a:cs typeface="Times New Roman"/>
              </a:rPr>
              <a:t>                   </a:t>
            </a:r>
            <a:r>
              <a:rPr lang="en-US" b="1" dirty="0">
                <a:latin typeface="Times New Roman"/>
                <a:cs typeface="Times New Roman"/>
              </a:rPr>
              <a:t>Objectives</a:t>
            </a:r>
            <a:br>
              <a:rPr lang="en-US" dirty="0">
                <a:latin typeface="Times New Roman"/>
                <a:cs typeface="Times New Roman"/>
              </a:rPr>
            </a:br>
            <a:r>
              <a:rPr lang="en-US" dirty="0">
                <a:latin typeface="Times New Roman"/>
                <a:cs typeface="Times New Roman"/>
              </a:rPr>
              <a:t>1. Understand definition and </a:t>
            </a:r>
            <a:br>
              <a:rPr lang="en-US" dirty="0">
                <a:latin typeface="Times New Roman"/>
                <a:cs typeface="Times New Roman"/>
              </a:rPr>
            </a:br>
            <a:r>
              <a:rPr lang="en-US" dirty="0">
                <a:latin typeface="Times New Roman"/>
                <a:cs typeface="Times New Roman"/>
              </a:rPr>
              <a:t>    history of emotional </a:t>
            </a:r>
            <a:br>
              <a:rPr lang="en-US" dirty="0">
                <a:latin typeface="Times New Roman"/>
                <a:cs typeface="Times New Roman"/>
              </a:rPr>
            </a:br>
            <a:r>
              <a:rPr lang="en-US" dirty="0">
                <a:latin typeface="Times New Roman"/>
                <a:cs typeface="Times New Roman"/>
              </a:rPr>
              <a:t>    intelligence (EI) </a:t>
            </a:r>
            <a:br>
              <a:rPr lang="en-US" dirty="0">
                <a:latin typeface="Times New Roman"/>
                <a:cs typeface="Times New Roman"/>
              </a:rPr>
            </a:br>
            <a:r>
              <a:rPr lang="en-US" dirty="0">
                <a:latin typeface="Times New Roman"/>
                <a:cs typeface="Times New Roman"/>
              </a:rPr>
              <a:t>2. Understand a model of EI</a:t>
            </a:r>
            <a:br>
              <a:rPr lang="en-US" dirty="0">
                <a:latin typeface="Times New Roman"/>
                <a:cs typeface="Times New Roman"/>
              </a:rPr>
            </a:br>
            <a:r>
              <a:rPr lang="en-US" dirty="0">
                <a:latin typeface="Times New Roman"/>
                <a:cs typeface="Times New Roman"/>
              </a:rPr>
              <a:t>3. Consider the concept of EI in your </a:t>
            </a:r>
            <a:br>
              <a:rPr lang="en-US" dirty="0">
                <a:latin typeface="Times New Roman"/>
                <a:cs typeface="Times New Roman"/>
              </a:rPr>
            </a:br>
            <a:r>
              <a:rPr lang="en-US" dirty="0">
                <a:latin typeface="Times New Roman"/>
                <a:cs typeface="Times New Roman"/>
              </a:rPr>
              <a:t>    nursing career</a:t>
            </a:r>
            <a:br>
              <a:rPr lang="en-US" dirty="0">
                <a:latin typeface="Times New Roman"/>
                <a:cs typeface="Times New Roman"/>
              </a:rPr>
            </a:br>
            <a:r>
              <a:rPr lang="en-US" dirty="0">
                <a:latin typeface="Times New Roman"/>
                <a:cs typeface="Times New Roman"/>
              </a:rPr>
              <a:t>4. Take the STEM-B </a:t>
            </a:r>
            <a:br>
              <a:rPr lang="en-US" dirty="0">
                <a:latin typeface="Times New Roman"/>
                <a:cs typeface="Times New Roman"/>
              </a:rPr>
            </a:br>
            <a:endParaRPr lang="en-US" dirty="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EI Abilities</a:t>
            </a:r>
            <a:r>
              <a:rPr lang="en-US" b="1" dirty="0"/>
              <a:t>…</a:t>
            </a:r>
          </a:p>
        </p:txBody>
      </p:sp>
      <p:sp>
        <p:nvSpPr>
          <p:cNvPr id="3" name="Content Placeholder 2"/>
          <p:cNvSpPr>
            <a:spLocks noGrp="1"/>
          </p:cNvSpPr>
          <p:nvPr>
            <p:ph idx="1"/>
          </p:nvPr>
        </p:nvSpPr>
        <p:spPr/>
        <p:txBody>
          <a:bodyPr>
            <a:normAutofit fontScale="92500" lnSpcReduction="10000"/>
          </a:bodyPr>
          <a:lstStyle/>
          <a:p>
            <a:pPr marL="514350" indent="-514350"/>
            <a:r>
              <a:rPr lang="en-US" dirty="0">
                <a:latin typeface="Times New Roman"/>
                <a:cs typeface="Times New Roman"/>
              </a:rPr>
              <a:t>Do you consistently pay attention to the emotions you are feeling?</a:t>
            </a:r>
          </a:p>
          <a:p>
            <a:pPr marL="514350" indent="-514350"/>
            <a:r>
              <a:rPr lang="en-US" dirty="0">
                <a:latin typeface="Times New Roman"/>
                <a:cs typeface="Times New Roman"/>
              </a:rPr>
              <a:t>What do you do with negative emotions?</a:t>
            </a:r>
          </a:p>
          <a:p>
            <a:r>
              <a:rPr lang="en-US" dirty="0">
                <a:latin typeface="Times New Roman"/>
                <a:cs typeface="Times New Roman"/>
              </a:rPr>
              <a:t>  Do you have the ability to pick-up on other</a:t>
            </a:r>
          </a:p>
          <a:p>
            <a:pPr>
              <a:buNone/>
            </a:pPr>
            <a:r>
              <a:rPr lang="en-US" dirty="0">
                <a:latin typeface="Times New Roman"/>
                <a:cs typeface="Times New Roman"/>
              </a:rPr>
              <a:t>      people’s emotions?</a:t>
            </a:r>
          </a:p>
          <a:p>
            <a:r>
              <a:rPr lang="en-US" dirty="0">
                <a:latin typeface="Times New Roman"/>
                <a:cs typeface="Times New Roman"/>
              </a:rPr>
              <a:t>  How do you handle other people’s negative</a:t>
            </a:r>
          </a:p>
          <a:p>
            <a:pPr>
              <a:buNone/>
            </a:pPr>
            <a:r>
              <a:rPr lang="en-US" dirty="0">
                <a:latin typeface="Times New Roman"/>
                <a:cs typeface="Times New Roman"/>
              </a:rPr>
              <a:t>     emotions? </a:t>
            </a:r>
          </a:p>
          <a:p>
            <a:r>
              <a:rPr lang="en-US" dirty="0">
                <a:latin typeface="Times New Roman"/>
                <a:cs typeface="Times New Roman"/>
              </a:rPr>
              <a:t> What skills do you have to handle conflict?</a:t>
            </a:r>
          </a:p>
          <a:p>
            <a:r>
              <a:rPr lang="en-US" dirty="0">
                <a:latin typeface="Times New Roman"/>
                <a:cs typeface="Times New Roman"/>
              </a:rPr>
              <a:t> Do you have a support team to encourage you?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cs typeface="Times New Roman"/>
              </a:rPr>
              <a:t>What are YOU doing Currently to lower your Stress?</a:t>
            </a:r>
          </a:p>
        </p:txBody>
      </p:sp>
      <p:sp>
        <p:nvSpPr>
          <p:cNvPr id="3" name="Content Placeholder 2"/>
          <p:cNvSpPr>
            <a:spLocks noGrp="1"/>
          </p:cNvSpPr>
          <p:nvPr>
            <p:ph idx="1"/>
          </p:nvPr>
        </p:nvSpPr>
        <p:spPr/>
        <p:txBody>
          <a:bodyPr>
            <a:normAutofit/>
          </a:bodyPr>
          <a:lstStyle/>
          <a:p>
            <a:pPr algn="ctr">
              <a:buNone/>
            </a:pPr>
            <a:endParaRPr lang="en-US" sz="6000" dirty="0">
              <a:latin typeface="Times New Roman"/>
              <a:cs typeface="Times New Roman"/>
            </a:endParaRPr>
          </a:p>
          <a:p>
            <a:pPr algn="ctr">
              <a:buNone/>
            </a:pPr>
            <a:r>
              <a:rPr lang="en-US" sz="6000" dirty="0">
                <a:latin typeface="Times New Roman"/>
                <a:cs typeface="Times New Roman"/>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cs typeface="Times New Roman"/>
              </a:rPr>
              <a:t>Consider…</a:t>
            </a:r>
          </a:p>
        </p:txBody>
      </p:sp>
      <p:sp>
        <p:nvSpPr>
          <p:cNvPr id="3" name="Content Placeholder 2"/>
          <p:cNvSpPr>
            <a:spLocks noGrp="1"/>
          </p:cNvSpPr>
          <p:nvPr>
            <p:ph idx="1"/>
          </p:nvPr>
        </p:nvSpPr>
        <p:spPr/>
        <p:txBody>
          <a:bodyPr>
            <a:normAutofit lnSpcReduction="10000"/>
          </a:bodyPr>
          <a:lstStyle/>
          <a:p>
            <a:r>
              <a:rPr lang="en-US" dirty="0">
                <a:latin typeface="Times New Roman"/>
                <a:cs typeface="Times New Roman"/>
              </a:rPr>
              <a:t>If you have negative emotions that affect your quality of life, consider seeking counseling (e.g. history of trauma, physical symptoms – difficulty sleeping, anxiety, depression)</a:t>
            </a:r>
          </a:p>
          <a:p>
            <a:r>
              <a:rPr lang="en-US" dirty="0">
                <a:latin typeface="Times New Roman"/>
                <a:cs typeface="Times New Roman"/>
              </a:rPr>
              <a:t>Stress reduction practices:  sleep, exercise,</a:t>
            </a:r>
          </a:p>
          <a:p>
            <a:pPr>
              <a:buNone/>
            </a:pPr>
            <a:r>
              <a:rPr lang="en-US" dirty="0">
                <a:latin typeface="Times New Roman"/>
                <a:cs typeface="Times New Roman"/>
              </a:rPr>
              <a:t>   nutrition (including lowering caffeine and other substances), healthy support team, and consistently practicing releasing negative emotions  </a:t>
            </a:r>
          </a:p>
          <a:p>
            <a:endParaRPr lang="en-US" dirty="0">
              <a:latin typeface="Times New Roman"/>
              <a:cs typeface="Times New Roman"/>
            </a:endParaRPr>
          </a:p>
          <a:p>
            <a:endParaRPr lang="en-US" dirty="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813055"/>
          </a:xfrm>
        </p:spPr>
        <p:txBody>
          <a:bodyPr>
            <a:normAutofit fontScale="90000"/>
          </a:bodyPr>
          <a:lstStyle/>
          <a:p>
            <a:r>
              <a:rPr lang="en-US" b="1" dirty="0">
                <a:latin typeface="Times New Roman"/>
                <a:cs typeface="Times New Roman"/>
              </a:rPr>
              <a:t>WHAT CAN YOU CHANGE to Experience Consistently Healthy Emotional Living? </a:t>
            </a:r>
          </a:p>
        </p:txBody>
      </p:sp>
      <p:sp>
        <p:nvSpPr>
          <p:cNvPr id="3" name="Content Placeholder 2"/>
          <p:cNvSpPr>
            <a:spLocks noGrp="1"/>
          </p:cNvSpPr>
          <p:nvPr>
            <p:ph idx="1"/>
          </p:nvPr>
        </p:nvSpPr>
        <p:spPr>
          <a:xfrm>
            <a:off x="457200" y="2438076"/>
            <a:ext cx="8229600" cy="3688087"/>
          </a:xfrm>
        </p:spPr>
        <p:txBody>
          <a:bodyPr>
            <a:normAutofit/>
          </a:bodyPr>
          <a:lstStyle/>
          <a:p>
            <a:pPr algn="ctr">
              <a:buNone/>
            </a:pPr>
            <a:r>
              <a:rPr lang="en-US" sz="9600" dirty="0">
                <a:latin typeface="Times New Roman"/>
                <a:cs typeface="Times New Roman"/>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6146286"/>
          </a:xfrm>
        </p:spPr>
        <p:txBody>
          <a:bodyPr>
            <a:normAutofit fontScale="90000"/>
          </a:bodyPr>
          <a:lstStyle/>
          <a:p>
            <a:br>
              <a:rPr lang="en-US" sz="4800" dirty="0">
                <a:latin typeface="Times New Roman"/>
                <a:cs typeface="Times New Roman"/>
              </a:rPr>
            </a:br>
            <a:br>
              <a:rPr lang="en-US" sz="4800" dirty="0">
                <a:latin typeface="Times New Roman"/>
                <a:cs typeface="Times New Roman"/>
              </a:rPr>
            </a:br>
            <a:r>
              <a:rPr lang="en-US" sz="4800" dirty="0">
                <a:latin typeface="Abadi MT Condensed Extra Bold"/>
                <a:cs typeface="Abadi MT Condensed Extra Bold"/>
              </a:rPr>
              <a:t>“</a:t>
            </a:r>
            <a:r>
              <a:rPr lang="en-US" sz="4800" b="1" dirty="0">
                <a:latin typeface="Abadi MT Condensed Extra Bold"/>
                <a:cs typeface="Abadi MT Condensed Extra Bold"/>
              </a:rPr>
              <a:t>Emotional intelligence </a:t>
            </a:r>
            <a:r>
              <a:rPr lang="en-US" sz="4800" dirty="0">
                <a:latin typeface="Abadi MT Condensed Extra Bold"/>
                <a:cs typeface="Abadi MT Condensed Extra Bold"/>
              </a:rPr>
              <a:t>may be the best predictor of </a:t>
            </a:r>
            <a:r>
              <a:rPr lang="en-US" sz="4800" b="1" dirty="0">
                <a:latin typeface="Abadi MT Condensed Extra Bold"/>
                <a:cs typeface="Abadi MT Condensed Extra Bold"/>
              </a:rPr>
              <a:t>success</a:t>
            </a:r>
            <a:r>
              <a:rPr lang="en-US" sz="4800" dirty="0">
                <a:latin typeface="Abadi MT Condensed Extra Bold"/>
                <a:cs typeface="Abadi MT Condensed Extra Bold"/>
              </a:rPr>
              <a:t> in life, redefining what it means to be smart.”</a:t>
            </a:r>
            <a:r>
              <a:rPr lang="en-US" dirty="0">
                <a:latin typeface="Abadi MT Condensed Extra Bold"/>
                <a:cs typeface="Abadi MT Condensed Extra Bold"/>
              </a:rPr>
              <a:t> </a:t>
            </a:r>
            <a:r>
              <a:rPr lang="en-US" sz="1800" dirty="0">
                <a:latin typeface="Times New Roman"/>
                <a:cs typeface="Times New Roman"/>
              </a:rPr>
              <a:t>(Gibbs, 1995, Front Cover of </a:t>
            </a:r>
            <a:r>
              <a:rPr lang="en-US" sz="1800" i="1" dirty="0">
                <a:latin typeface="Times New Roman"/>
                <a:cs typeface="Times New Roman"/>
              </a:rPr>
              <a:t>Time’s Magazine</a:t>
            </a:r>
            <a:r>
              <a:rPr lang="en-US" sz="1800" dirty="0">
                <a:latin typeface="Times New Roman"/>
                <a:cs typeface="Times New Roman"/>
              </a:rPr>
              <a:t>)</a:t>
            </a:r>
            <a:br>
              <a:rPr lang="en-US" sz="1800" dirty="0">
                <a:latin typeface="Times New Roman"/>
                <a:cs typeface="Times New Roman"/>
              </a:rPr>
            </a:br>
            <a:r>
              <a:rPr lang="en-US" dirty="0">
                <a:latin typeface="Avenir Black Oblique"/>
                <a:cs typeface="Avenir Black Oblique"/>
              </a:rPr>
              <a:t>\</a:t>
            </a: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6146286"/>
          </a:xfrm>
        </p:spPr>
        <p:txBody>
          <a:bodyPr>
            <a:normAutofit fontScale="90000"/>
          </a:bodyPr>
          <a:lstStyle/>
          <a:p>
            <a:r>
              <a:rPr lang="en-US" sz="4800" dirty="0">
                <a:latin typeface="Times New Roman"/>
                <a:cs typeface="Times New Roman"/>
              </a:rPr>
              <a:t>“</a:t>
            </a:r>
            <a:br>
              <a:rPr lang="en-US" sz="4800" dirty="0">
                <a:latin typeface="Times New Roman"/>
                <a:cs typeface="Times New Roman"/>
              </a:rPr>
            </a:br>
            <a:br>
              <a:rPr lang="en-US" sz="4800" dirty="0">
                <a:latin typeface="Times New Roman"/>
                <a:cs typeface="Times New Roman"/>
              </a:rPr>
            </a:br>
            <a:br>
              <a:rPr lang="en-US" sz="1800" dirty="0">
                <a:latin typeface="Times New Roman"/>
                <a:cs typeface="Times New Roman"/>
              </a:rPr>
            </a:br>
            <a:r>
              <a:rPr lang="en-US" dirty="0">
                <a:latin typeface="Avenir Black Oblique"/>
                <a:cs typeface="Avenir Black Oblique"/>
              </a:rPr>
              <a:t>A lack of </a:t>
            </a:r>
            <a:r>
              <a:rPr lang="en-US" b="1" dirty="0">
                <a:latin typeface="Avenir Black Oblique"/>
                <a:cs typeface="Avenir Black Oblique"/>
              </a:rPr>
              <a:t>emotional skills </a:t>
            </a:r>
            <a:r>
              <a:rPr lang="en-US" dirty="0">
                <a:latin typeface="Avenir Black Oblique"/>
                <a:cs typeface="Avenir Black Oblique"/>
              </a:rPr>
              <a:t>in nurses may affect their </a:t>
            </a:r>
            <a:r>
              <a:rPr lang="en-US" b="1" dirty="0">
                <a:latin typeface="Avenir Black Oblique"/>
                <a:cs typeface="Avenir Black Oblique"/>
              </a:rPr>
              <a:t>personal well-being </a:t>
            </a:r>
            <a:r>
              <a:rPr lang="en-US" dirty="0">
                <a:latin typeface="Avenir Black Oblique"/>
                <a:cs typeface="Avenir Black Oblique"/>
              </a:rPr>
              <a:t>and has the potential to </a:t>
            </a:r>
            <a:r>
              <a:rPr lang="en-US" b="1" dirty="0">
                <a:latin typeface="Avenir Black Oblique"/>
                <a:cs typeface="Avenir Black Oblique"/>
              </a:rPr>
              <a:t>negatively affect patient outcomes</a:t>
            </a:r>
            <a:br>
              <a:rPr lang="en-US" b="1" dirty="0">
                <a:latin typeface="Avenir Black Oblique"/>
                <a:cs typeface="Avenir Black Oblique"/>
              </a:rPr>
            </a:br>
            <a:r>
              <a:rPr lang="en-US" b="1" dirty="0">
                <a:latin typeface="Avenir Black Oblique"/>
                <a:cs typeface="Avenir Black Oblique"/>
              </a:rPr>
              <a:t> </a:t>
            </a:r>
            <a:r>
              <a:rPr lang="en-US" sz="1000" dirty="0">
                <a:latin typeface="Times New Roman"/>
                <a:cs typeface="Times New Roman"/>
              </a:rPr>
              <a:t>(Codier, </a:t>
            </a:r>
            <a:r>
              <a:rPr lang="en-US" sz="1000" dirty="0" err="1">
                <a:latin typeface="Times New Roman"/>
                <a:cs typeface="Times New Roman"/>
              </a:rPr>
              <a:t>Muneno</a:t>
            </a:r>
            <a:r>
              <a:rPr lang="en-US" sz="1000" dirty="0">
                <a:latin typeface="Times New Roman"/>
                <a:cs typeface="Times New Roman"/>
              </a:rPr>
              <a:t>, &amp; </a:t>
            </a:r>
            <a:r>
              <a:rPr lang="en-US" sz="1000" dirty="0" err="1">
                <a:latin typeface="Times New Roman"/>
                <a:cs typeface="Times New Roman"/>
              </a:rPr>
              <a:t>Frieitas</a:t>
            </a:r>
            <a:r>
              <a:rPr lang="en-US" sz="1000" dirty="0">
                <a:latin typeface="Times New Roman"/>
                <a:cs typeface="Times New Roman"/>
              </a:rPr>
              <a:t>, 2011; McQueen, 2004).  </a:t>
            </a:r>
            <a:br>
              <a:rPr lang="en-US" sz="1000" dirty="0">
                <a:latin typeface="Times New Roman"/>
                <a:cs typeface="Times New Roman"/>
              </a:rPr>
            </a:b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5343327"/>
          </a:xfrm>
        </p:spPr>
        <p:txBody>
          <a:bodyPr>
            <a:normAutofit fontScale="90000"/>
          </a:bodyPr>
          <a:lstStyle/>
          <a:p>
            <a:br>
              <a:rPr lang="en-US" sz="4800" dirty="0"/>
            </a:br>
            <a:br>
              <a:rPr lang="en-US" sz="4800" dirty="0"/>
            </a:br>
            <a:br>
              <a:rPr lang="en-US" sz="4800" dirty="0"/>
            </a:br>
            <a:br>
              <a:rPr lang="en-US" sz="4800" dirty="0"/>
            </a:br>
            <a:r>
              <a:rPr lang="en-US" sz="4800" b="1" dirty="0">
                <a:latin typeface="Abadi MT Condensed Extra Bold"/>
                <a:cs typeface="Abadi MT Condensed Extra Bold"/>
              </a:rPr>
              <a:t>Success in work and life </a:t>
            </a:r>
            <a:r>
              <a:rPr lang="en-US" sz="4800" dirty="0">
                <a:latin typeface="Abadi MT Condensed Extra Bold"/>
                <a:cs typeface="Abadi MT Condensed Extra Bold"/>
              </a:rPr>
              <a:t>depends on both </a:t>
            </a:r>
            <a:r>
              <a:rPr lang="en-US" sz="4800" b="1" dirty="0">
                <a:latin typeface="Abadi MT Condensed Extra Bold"/>
                <a:cs typeface="Abadi MT Condensed Extra Bold"/>
              </a:rPr>
              <a:t>cognitive</a:t>
            </a:r>
            <a:r>
              <a:rPr lang="en-US" sz="4800" dirty="0">
                <a:latin typeface="Abadi MT Condensed Extra Bold"/>
                <a:cs typeface="Abadi MT Condensed Extra Bold"/>
              </a:rPr>
              <a:t> </a:t>
            </a:r>
            <a:r>
              <a:rPr lang="en-US" sz="4800" b="1" dirty="0">
                <a:latin typeface="Abadi MT Condensed Extra Bold"/>
                <a:cs typeface="Abadi MT Condensed Extra Bold"/>
              </a:rPr>
              <a:t>abilities</a:t>
            </a:r>
            <a:r>
              <a:rPr lang="en-US" sz="4800" dirty="0">
                <a:latin typeface="Abadi MT Condensed Extra Bold"/>
                <a:cs typeface="Abadi MT Condensed Extra Bold"/>
              </a:rPr>
              <a:t> and </a:t>
            </a:r>
            <a:r>
              <a:rPr lang="en-US" sz="4800" b="1" dirty="0">
                <a:latin typeface="Abadi MT Condensed Extra Bold"/>
                <a:cs typeface="Abadi MT Condensed Extra Bold"/>
              </a:rPr>
              <a:t>personal qualities </a:t>
            </a:r>
            <a:r>
              <a:rPr lang="en-US" sz="4800" dirty="0">
                <a:latin typeface="Abadi MT Condensed Extra Bold"/>
                <a:cs typeface="Abadi MT Condensed Extra Bold"/>
              </a:rPr>
              <a:t>that involve perception, understanding, and regulation of emotion </a:t>
            </a:r>
            <a:r>
              <a:rPr lang="en-US" sz="1778" dirty="0">
                <a:latin typeface="Times New Roman"/>
                <a:cs typeface="Times New Roman"/>
              </a:rPr>
              <a:t>(</a:t>
            </a:r>
            <a:r>
              <a:rPr lang="en-US" sz="1778" dirty="0" err="1">
                <a:latin typeface="Times New Roman"/>
                <a:cs typeface="Times New Roman"/>
              </a:rPr>
              <a:t>Cherniss</a:t>
            </a:r>
            <a:r>
              <a:rPr lang="en-US" sz="1778" dirty="0">
                <a:latin typeface="Times New Roman"/>
                <a:cs typeface="Times New Roman"/>
              </a:rPr>
              <a:t>, 2010)</a:t>
            </a: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5343327"/>
          </a:xfrm>
        </p:spPr>
        <p:txBody>
          <a:bodyPr>
            <a:normAutofit fontScale="90000"/>
          </a:bodyPr>
          <a:lstStyle/>
          <a:p>
            <a:br>
              <a:rPr lang="en-US" sz="4800" dirty="0"/>
            </a:br>
            <a:br>
              <a:rPr lang="en-US" sz="4800" dirty="0"/>
            </a:br>
            <a:br>
              <a:rPr lang="en-US" sz="4800" dirty="0"/>
            </a:br>
            <a:br>
              <a:rPr lang="en-US" sz="4800" dirty="0"/>
            </a:br>
            <a:r>
              <a:rPr lang="en-US" dirty="0">
                <a:latin typeface="Arial Rounded MT Bold"/>
                <a:cs typeface="Arial Rounded MT Bold"/>
              </a:rPr>
              <a:t>EI has been identified as an important construct for nursing practice and </a:t>
            </a:r>
            <a:r>
              <a:rPr lang="en-US" b="1" dirty="0">
                <a:latin typeface="Arial Rounded MT Bold"/>
                <a:cs typeface="Arial Rounded MT Bold"/>
              </a:rPr>
              <a:t>as important as practical expertise</a:t>
            </a:r>
            <a:br>
              <a:rPr lang="en-US" b="1" dirty="0">
                <a:latin typeface="Arial Rounded MT Bold"/>
                <a:cs typeface="Arial Rounded MT Bold"/>
              </a:rPr>
            </a:br>
            <a:r>
              <a:rPr lang="en-US" dirty="0">
                <a:latin typeface="Arial Rounded MT Bold"/>
                <a:cs typeface="Arial Rounded MT Bold"/>
              </a:rPr>
              <a:t> </a:t>
            </a:r>
            <a:r>
              <a:rPr lang="en-US" sz="1778" dirty="0">
                <a:latin typeface="Times New Roman"/>
                <a:cs typeface="Times New Roman"/>
              </a:rPr>
              <a:t>(Codier, 2010; Wright, 2009)</a:t>
            </a: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5343327"/>
          </a:xfrm>
        </p:spPr>
        <p:txBody>
          <a:bodyPr>
            <a:normAutofit fontScale="90000"/>
          </a:bodyPr>
          <a:lstStyle/>
          <a:p>
            <a:br>
              <a:rPr lang="en-US" sz="4800" dirty="0"/>
            </a:br>
            <a:br>
              <a:rPr lang="en-US" sz="4800" dirty="0"/>
            </a:br>
            <a:br>
              <a:rPr lang="en-US" sz="4800" dirty="0"/>
            </a:br>
            <a:br>
              <a:rPr lang="en-US" sz="4800" dirty="0"/>
            </a:br>
            <a:br>
              <a:rPr lang="en-US" sz="4800" dirty="0"/>
            </a:br>
            <a:br>
              <a:rPr lang="en-US" sz="4800" dirty="0"/>
            </a:br>
            <a:r>
              <a:rPr lang="en-US" sz="4000" b="1" dirty="0">
                <a:latin typeface="Times New Roman"/>
                <a:cs typeface="Times New Roman"/>
              </a:rPr>
              <a:t>In a study with students in helping disciplines, greater EI </a:t>
            </a:r>
            <a:r>
              <a:rPr lang="en-US" sz="4000" dirty="0">
                <a:latin typeface="Times New Roman"/>
                <a:cs typeface="Times New Roman"/>
              </a:rPr>
              <a:t>was associated with </a:t>
            </a:r>
            <a:r>
              <a:rPr lang="en-US" sz="4000" b="1" dirty="0">
                <a:latin typeface="Times New Roman"/>
                <a:cs typeface="Times New Roman"/>
              </a:rPr>
              <a:t>lower </a:t>
            </a:r>
            <a:br>
              <a:rPr lang="en-US" sz="4000" b="1" dirty="0">
                <a:latin typeface="Times New Roman"/>
                <a:cs typeface="Times New Roman"/>
              </a:rPr>
            </a:br>
            <a:r>
              <a:rPr lang="en-US" sz="4000" b="1" dirty="0">
                <a:latin typeface="Times New Roman"/>
                <a:cs typeface="Times New Roman"/>
              </a:rPr>
              <a:t>perceptions of stress</a:t>
            </a:r>
            <a:r>
              <a:rPr lang="en-US" sz="4000" dirty="0">
                <a:latin typeface="Times New Roman"/>
                <a:cs typeface="Times New Roman"/>
              </a:rPr>
              <a:t>. Higher EI was associated with </a:t>
            </a:r>
            <a:r>
              <a:rPr lang="en-US" sz="4000" b="1" dirty="0">
                <a:latin typeface="Times New Roman"/>
                <a:cs typeface="Times New Roman"/>
              </a:rPr>
              <a:t>greater use of adaptive coping skills </a:t>
            </a:r>
            <a:r>
              <a:rPr lang="en-US" sz="4000" dirty="0">
                <a:latin typeface="Times New Roman"/>
                <a:cs typeface="Times New Roman"/>
              </a:rPr>
              <a:t>and </a:t>
            </a:r>
            <a:r>
              <a:rPr lang="en-US" sz="4000" b="1" dirty="0">
                <a:latin typeface="Times New Roman"/>
                <a:cs typeface="Times New Roman"/>
              </a:rPr>
              <a:t>lower use of maladaptive coping</a:t>
            </a:r>
            <a:r>
              <a:rPr lang="en-US" sz="4000" dirty="0">
                <a:latin typeface="Times New Roman"/>
                <a:cs typeface="Times New Roman"/>
              </a:rPr>
              <a:t>. </a:t>
            </a:r>
            <a:br>
              <a:rPr lang="en-US" sz="4000" dirty="0">
                <a:latin typeface="Times New Roman"/>
                <a:cs typeface="Times New Roman"/>
              </a:rPr>
            </a:br>
            <a:br>
              <a:rPr lang="en-US" sz="4000" dirty="0">
                <a:latin typeface="Times New Roman"/>
                <a:cs typeface="Times New Roman"/>
              </a:rPr>
            </a:br>
            <a:r>
              <a:rPr lang="en-US" sz="1800" dirty="0">
                <a:latin typeface="Times New Roman"/>
                <a:cs typeface="Times New Roman"/>
              </a:rPr>
              <a:t>(</a:t>
            </a:r>
            <a:r>
              <a:rPr lang="en-US" sz="1800" dirty="0" err="1">
                <a:latin typeface="Times New Roman"/>
                <a:cs typeface="Times New Roman"/>
              </a:rPr>
              <a:t>Enns</a:t>
            </a:r>
            <a:r>
              <a:rPr lang="en-US" sz="1800" dirty="0">
                <a:latin typeface="Times New Roman"/>
                <a:cs typeface="Times New Roman"/>
              </a:rPr>
              <a:t>, Eldridge, Montgomery, &amp; Gonzalez, 2018)</a:t>
            </a:r>
            <a:br>
              <a:rPr lang="en-US" sz="4000" dirty="0">
                <a:latin typeface="Times New Roman"/>
                <a:cs typeface="Times New Roman"/>
              </a:rPr>
            </a:br>
            <a:br>
              <a:rPr lang="en-US" sz="1778" dirty="0"/>
            </a:br>
            <a:br>
              <a:rPr lang="en-US" sz="4800" dirty="0"/>
            </a:br>
            <a:br>
              <a:rPr lang="en-US" sz="4800" dirty="0"/>
            </a:br>
            <a:br>
              <a:rPr lang="en-US" sz="4800" dirty="0">
                <a:latin typeface="Times New Roman"/>
                <a:cs typeface="Times New Roman"/>
              </a:rPr>
            </a:br>
            <a:br>
              <a:rPr lang="en-US" sz="4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5430923"/>
          </a:xfrm>
        </p:spPr>
        <p:txBody>
          <a:bodyPr>
            <a:normAutofit fontScale="90000"/>
          </a:bodyPr>
          <a:lstStyle/>
          <a:p>
            <a:pPr algn="l"/>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r>
              <a:rPr lang="en-US" sz="3556" b="1" dirty="0">
                <a:latin typeface="Times New Roman"/>
                <a:cs typeface="Times New Roman"/>
              </a:rPr>
              <a:t>                 </a:t>
            </a:r>
            <a:br>
              <a:rPr lang="en-US" sz="3556" b="1" dirty="0">
                <a:latin typeface="Times New Roman"/>
                <a:cs typeface="Times New Roman"/>
              </a:rPr>
            </a:br>
            <a:br>
              <a:rPr lang="en-US" sz="3556" b="1" dirty="0">
                <a:latin typeface="Times New Roman"/>
                <a:cs typeface="Times New Roman"/>
              </a:rPr>
            </a:br>
            <a:br>
              <a:rPr lang="en-US" sz="3556" b="1" dirty="0">
                <a:latin typeface="Times New Roman"/>
                <a:cs typeface="Times New Roman"/>
              </a:rPr>
            </a:br>
            <a:r>
              <a:rPr lang="en-US" sz="3556" b="1" dirty="0">
                <a:latin typeface="Times New Roman"/>
                <a:cs typeface="Times New Roman"/>
              </a:rPr>
              <a:t>                Background of EI</a:t>
            </a:r>
            <a:br>
              <a:rPr lang="en-US" sz="3556" b="1" dirty="0">
                <a:latin typeface="Times New Roman"/>
                <a:cs typeface="Times New Roman"/>
              </a:rPr>
            </a:br>
            <a:r>
              <a:rPr lang="en-US" sz="3556" b="1" dirty="0">
                <a:latin typeface="Times New Roman"/>
                <a:cs typeface="Times New Roman"/>
              </a:rPr>
              <a:t>1960’s</a:t>
            </a:r>
            <a:r>
              <a:rPr lang="en-US" sz="3556" dirty="0">
                <a:latin typeface="Times New Roman"/>
                <a:cs typeface="Times New Roman"/>
              </a:rPr>
              <a:t> – concept first used in the literature</a:t>
            </a:r>
            <a:br>
              <a:rPr lang="en-US" sz="3556" dirty="0">
                <a:latin typeface="Times New Roman"/>
                <a:cs typeface="Times New Roman"/>
              </a:rPr>
            </a:br>
            <a:r>
              <a:rPr lang="en-US" sz="3556" b="1" dirty="0">
                <a:latin typeface="Times New Roman"/>
                <a:cs typeface="Times New Roman"/>
              </a:rPr>
              <a:t>1997</a:t>
            </a:r>
            <a:r>
              <a:rPr lang="en-US" sz="3556" dirty="0">
                <a:latin typeface="Times New Roman"/>
                <a:cs typeface="Times New Roman"/>
              </a:rPr>
              <a:t> – defined by Mayer and Salovey as an ability to perceive, use, understand and manage emotions; developed an ability of model of EI (Test – MSCEIT)</a:t>
            </a:r>
            <a:br>
              <a:rPr lang="en-US" sz="3556" dirty="0">
                <a:latin typeface="Times New Roman"/>
                <a:cs typeface="Times New Roman"/>
              </a:rPr>
            </a:br>
            <a:r>
              <a:rPr lang="en-US" sz="3556" b="1" dirty="0">
                <a:latin typeface="Times New Roman"/>
                <a:cs typeface="Times New Roman"/>
              </a:rPr>
              <a:t>1995</a:t>
            </a:r>
            <a:r>
              <a:rPr lang="en-US" sz="3556" dirty="0">
                <a:latin typeface="Times New Roman"/>
                <a:cs typeface="Times New Roman"/>
              </a:rPr>
              <a:t> - Daniel Goldman – published his book (Mixed Model)</a:t>
            </a:r>
            <a:br>
              <a:rPr lang="en-US" sz="3556" dirty="0">
                <a:latin typeface="Times New Roman"/>
                <a:cs typeface="Times New Roman"/>
              </a:rPr>
            </a:br>
            <a:r>
              <a:rPr lang="en-US" sz="3556" b="1" dirty="0">
                <a:latin typeface="Times New Roman"/>
                <a:cs typeface="Times New Roman"/>
              </a:rPr>
              <a:t>2006</a:t>
            </a:r>
            <a:r>
              <a:rPr lang="en-US" sz="3556" dirty="0">
                <a:latin typeface="Times New Roman"/>
                <a:cs typeface="Times New Roman"/>
              </a:rPr>
              <a:t> - Other EI theories and tools to measure EI developed (e.g. SREIS) </a:t>
            </a:r>
            <a:br>
              <a:rPr lang="en-US" sz="3556" dirty="0">
                <a:latin typeface="Times New Roman"/>
                <a:cs typeface="Times New Roman"/>
              </a:rPr>
            </a:br>
            <a:r>
              <a:rPr lang="en-US" sz="3556" b="1" dirty="0">
                <a:latin typeface="Times New Roman"/>
                <a:cs typeface="Times New Roman"/>
              </a:rPr>
              <a:t>2018 – </a:t>
            </a:r>
            <a:r>
              <a:rPr lang="en-US" sz="3556" dirty="0">
                <a:latin typeface="Times New Roman"/>
                <a:cs typeface="Times New Roman"/>
              </a:rPr>
              <a:t>EI studies continue</a:t>
            </a:r>
            <a:br>
              <a:rPr lang="en-US" sz="3556" dirty="0">
                <a:latin typeface="Times New Roman"/>
                <a:cs typeface="Times New Roman"/>
              </a:rPr>
            </a:b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br>
              <a:rPr lang="en-US" sz="4800" dirty="0">
                <a:latin typeface="Times New Roman"/>
                <a:cs typeface="Times New Roman"/>
              </a:rPr>
            </a:br>
            <a:br>
              <a:rPr lang="en-US" sz="1000" dirty="0">
                <a:latin typeface="Times New Roman"/>
                <a:cs typeface="Times New Roman"/>
              </a:rPr>
            </a:b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br>
              <a:rPr lang="en-US" sz="1800" dirty="0">
                <a:latin typeface="Times New Roman"/>
                <a:cs typeface="Times New Roman"/>
              </a:rPr>
            </a:br>
            <a:endParaRPr lang="en-US"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191"/>
            <a:ext cx="7772400" cy="5927298"/>
          </a:xfrm>
        </p:spPr>
        <p:txBody>
          <a:bodyPr>
            <a:normAutofit fontScale="90000"/>
          </a:bodyPr>
          <a:lstStyle/>
          <a:p>
            <a:br>
              <a:rPr lang="en-US" sz="4800" dirty="0"/>
            </a:br>
            <a:br>
              <a:rPr lang="en-US" sz="4800" dirty="0"/>
            </a:br>
            <a:br>
              <a:rPr lang="en-US" sz="4800" dirty="0"/>
            </a:br>
            <a:br>
              <a:rPr lang="en-US" sz="4800" dirty="0"/>
            </a:br>
            <a:br>
              <a:rPr lang="en-US" sz="4800" dirty="0"/>
            </a:br>
            <a:br>
              <a:rPr lang="en-US" sz="4800" dirty="0"/>
            </a:br>
            <a:r>
              <a:rPr lang="en-US" sz="3600" b="1" dirty="0" err="1">
                <a:latin typeface="Times New Roman"/>
                <a:cs typeface="Times New Roman"/>
              </a:rPr>
              <a:t>Bellack</a:t>
            </a:r>
            <a:r>
              <a:rPr lang="en-US" sz="3600" b="1" dirty="0">
                <a:latin typeface="Times New Roman"/>
                <a:cs typeface="Times New Roman"/>
              </a:rPr>
              <a:t> (1999) </a:t>
            </a:r>
            <a:r>
              <a:rPr lang="en-US" sz="3600" dirty="0">
                <a:latin typeface="Times New Roman"/>
                <a:cs typeface="Times New Roman"/>
              </a:rPr>
              <a:t>called for nurse educators to teach nursing students EI skills because she believed nursing students were graduating and lacking emotional and social competencies in order to be successful to adapt to the world of work. </a:t>
            </a:r>
            <a:br>
              <a:rPr lang="en-US" sz="3600" dirty="0">
                <a:latin typeface="Times New Roman"/>
                <a:cs typeface="Times New Roman"/>
              </a:rPr>
            </a:br>
            <a:r>
              <a:rPr lang="en-US" sz="3600" b="1" dirty="0" err="1">
                <a:latin typeface="Times New Roman"/>
                <a:cs typeface="Times New Roman"/>
              </a:rPr>
              <a:t>Bellack</a:t>
            </a:r>
            <a:r>
              <a:rPr lang="en-US" sz="3600" b="1" dirty="0">
                <a:latin typeface="Times New Roman"/>
                <a:cs typeface="Times New Roman"/>
              </a:rPr>
              <a:t> (2018) editor of </a:t>
            </a:r>
            <a:r>
              <a:rPr lang="en-US" sz="3600" b="1" i="1" dirty="0">
                <a:latin typeface="Times New Roman"/>
                <a:cs typeface="Times New Roman"/>
              </a:rPr>
              <a:t>Journal of Nursing Education,</a:t>
            </a:r>
            <a:r>
              <a:rPr lang="en-US" sz="3600" b="1" dirty="0">
                <a:latin typeface="Times New Roman"/>
                <a:cs typeface="Times New Roman"/>
              </a:rPr>
              <a:t> </a:t>
            </a:r>
            <a:r>
              <a:rPr lang="en-US" sz="3600" dirty="0">
                <a:latin typeface="Times New Roman"/>
                <a:cs typeface="Times New Roman"/>
              </a:rPr>
              <a:t>stated EI competencies are “necessary ingredients for effective, high-quality performance in such a relationship-intense profession as nursing”</a:t>
            </a:r>
            <a:r>
              <a:rPr lang="en-US" sz="1200" dirty="0">
                <a:latin typeface="Times New Roman"/>
                <a:cs typeface="Times New Roman"/>
              </a:rPr>
              <a:t> (</a:t>
            </a:r>
            <a:r>
              <a:rPr lang="en-US" sz="1200" dirty="0" err="1">
                <a:latin typeface="Times New Roman"/>
                <a:cs typeface="Times New Roman"/>
              </a:rPr>
              <a:t>p</a:t>
            </a:r>
            <a:r>
              <a:rPr lang="en-US" sz="1200" dirty="0">
                <a:latin typeface="Times New Roman"/>
                <a:cs typeface="Times New Roman"/>
              </a:rPr>
              <a:t>. 455)</a:t>
            </a:r>
            <a:br>
              <a:rPr lang="en-US" sz="4000" dirty="0">
                <a:latin typeface="Times New Roman"/>
                <a:cs typeface="Times New Roman"/>
              </a:rPr>
            </a:br>
            <a:br>
              <a:rPr lang="en-US" sz="1778" dirty="0"/>
            </a:br>
            <a:br>
              <a:rPr lang="en-US" sz="4800" dirty="0"/>
            </a:br>
            <a:br>
              <a:rPr lang="en-US" sz="4800" dirty="0"/>
            </a:br>
            <a:br>
              <a:rPr lang="en-US" sz="4800" dirty="0">
                <a:latin typeface="Times New Roman"/>
                <a:cs typeface="Times New Roman"/>
              </a:rPr>
            </a:br>
            <a:br>
              <a:rPr lang="en-US" sz="4800" dirty="0">
                <a:latin typeface="Times New Roman"/>
                <a:cs typeface="Times New Roman"/>
              </a:rPr>
            </a:br>
            <a:endParaRPr lang="en-US"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A3FC95504F4F4EAEC7CB7EDC3A31D9" ma:contentTypeVersion="18" ma:contentTypeDescription="Create a new document." ma:contentTypeScope="" ma:versionID="2db8f97ead8d2eabeb71c8cba933003f">
  <xsd:schema xmlns:xsd="http://www.w3.org/2001/XMLSchema" xmlns:xs="http://www.w3.org/2001/XMLSchema" xmlns:p="http://schemas.microsoft.com/office/2006/metadata/properties" xmlns:ns2="a0ad7cf7-9df4-4068-a03d-78b876361f6b" xmlns:ns3="4e2703d6-479d-478d-982e-75bc83614786" targetNamespace="http://schemas.microsoft.com/office/2006/metadata/properties" ma:root="true" ma:fieldsID="58d369402c0428d8318b71f8df7ab072" ns2:_="" ns3:_="">
    <xsd:import namespace="a0ad7cf7-9df4-4068-a03d-78b876361f6b"/>
    <xsd:import namespace="4e2703d6-479d-478d-982e-75bc836147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ad7cf7-9df4-4068-a03d-78b876361f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65461658-e800-4d69-b88b-f290455a531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e2703d6-479d-478d-982e-75bc8361478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95ce274-4c76-4b01-92bd-d5152b560afa}" ma:internalName="TaxCatchAll" ma:showField="CatchAllData" ma:web="4e2703d6-479d-478d-982e-75bc836147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e2703d6-479d-478d-982e-75bc83614786" xsi:nil="true"/>
    <lcf76f155ced4ddcb4097134ff3c332f xmlns="a0ad7cf7-9df4-4068-a03d-78b876361f6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CDFB062-30F1-4E22-9817-9F6DB32E4D59}"/>
</file>

<file path=customXml/itemProps2.xml><?xml version="1.0" encoding="utf-8"?>
<ds:datastoreItem xmlns:ds="http://schemas.openxmlformats.org/officeDocument/2006/customXml" ds:itemID="{6E7ACC70-D23E-4A5D-B820-69A1D530EA67}"/>
</file>

<file path=customXml/itemProps3.xml><?xml version="1.0" encoding="utf-8"?>
<ds:datastoreItem xmlns:ds="http://schemas.openxmlformats.org/officeDocument/2006/customXml" ds:itemID="{79197CB3-8BBF-4286-ADDF-8BFFF63A0D38}"/>
</file>

<file path=docProps/app.xml><?xml version="1.0" encoding="utf-8"?>
<Properties xmlns="http://schemas.openxmlformats.org/officeDocument/2006/extended-properties" xmlns:vt="http://schemas.openxmlformats.org/officeDocument/2006/docPropsVTypes">
  <TotalTime>6386</TotalTime>
  <Words>1174</Words>
  <Application>Microsoft Office PowerPoint</Application>
  <PresentationFormat>On-screen Show (4:3)</PresentationFormat>
  <Paragraphs>66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Abadi MT Condensed Extra Bold</vt:lpstr>
      <vt:lpstr>Arial</vt:lpstr>
      <vt:lpstr>Arial Rounded MT Bold</vt:lpstr>
      <vt:lpstr>Avenir Black Oblique</vt:lpstr>
      <vt:lpstr>Calibri</vt:lpstr>
      <vt:lpstr>Times New Roman</vt:lpstr>
      <vt:lpstr>Office Theme</vt:lpstr>
      <vt:lpstr>Emotional Intelligence (EI):  How does this Concept Affect YOU?</vt:lpstr>
      <vt:lpstr>                   Objectives 1. Understand definition and      history of emotional      intelligence (EI)  2. Understand a model of EI 3. Consider the concept of EI in your      nursing career 4. Take the STEM-B  </vt:lpstr>
      <vt:lpstr>  “Emotional intelligence may be the best predictor of success in life, redefining what it means to be smart.” (Gibbs, 1995, Front Cover of Time’s Magazine) \    </vt:lpstr>
      <vt:lpstr>“   A lack of emotional skills in nurses may affect their personal well-being and has the potential to negatively affect patient outcomes  (Codier, Muneno, &amp; Frieitas, 2011; McQueen, 2004).       </vt:lpstr>
      <vt:lpstr>    Success in work and life depends on both cognitive abilities and personal qualities that involve perception, understanding, and regulation of emotion (Cherniss, 2010)    </vt:lpstr>
      <vt:lpstr>    EI has been identified as an important construct for nursing practice and as important as practical expertise  (Codier, 2010; Wright, 2009)   </vt:lpstr>
      <vt:lpstr>      In a study with students in helping disciplines, greater EI was associated with lower  perceptions of stress. Higher EI was associated with greater use of adaptive coping skills and lower use of maladaptive coping.   (Enns, Eldridge, Montgomery, &amp; Gonzalez, 2018)      </vt:lpstr>
      <vt:lpstr>                                            Background of EI 1960’s – concept first used in the literature 1997 – defined by Mayer and Salovey as an ability to perceive, use, understand and manage emotions; developed an ability of model of EI (Test – MSCEIT) 1995 - Daniel Goldman – published his book (Mixed Model) 2006 - Other EI theories and tools to measure EI developed (e.g. SREIS)  2018 – EI studies continue           </vt:lpstr>
      <vt:lpstr>      Bellack (1999) called for nurse educators to teach nursing students EI skills because she believed nursing students were graduating and lacking emotional and social competencies in order to be successful to adapt to the world of work.  Bellack (2018) editor of Journal of Nursing Education, stated EI competencies are “necessary ingredients for effective, high-quality performance in such a relationship-intense profession as nursing” (p. 455)      </vt:lpstr>
      <vt:lpstr>Mayer-Salovey-Caruso Four-Branch Ability Model of EI</vt:lpstr>
      <vt:lpstr>Measurement Instruments of EI</vt:lpstr>
      <vt:lpstr>2017 Nursing Student EI Study</vt:lpstr>
      <vt:lpstr>2017 Nursing Student EI Study</vt:lpstr>
      <vt:lpstr>2017 Nursing Student EI Study</vt:lpstr>
      <vt:lpstr>Threading EI Through a Nursing Curriculum</vt:lpstr>
      <vt:lpstr>STEM - B</vt:lpstr>
      <vt:lpstr>Emotional Intelligence:  How does EI Affect Us and our Nursing Profession?</vt:lpstr>
      <vt:lpstr>                   Objectives 1. Assess your mental status 2. Accurately (ask others?) evaluate      your EI skills 3. BE proactive - consider changes     to decrease your stress this year </vt:lpstr>
      <vt:lpstr>BE Nice…BE Aware</vt:lpstr>
      <vt:lpstr>EI Abilities…</vt:lpstr>
      <vt:lpstr>What are YOU doing Currently to lower your Stress?</vt:lpstr>
      <vt:lpstr>Consider…</vt:lpstr>
      <vt:lpstr>WHAT CAN YOU CHANGE to Experience Consistently Healthy Emotional Living?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Intelligence (EI):  How does it Affect our Students?</dc:title>
  <dc:creator>Traci Sims</dc:creator>
  <cp:lastModifiedBy>Allison Jacobs</cp:lastModifiedBy>
  <cp:revision>9</cp:revision>
  <cp:lastPrinted>2018-08-13T10:39:15Z</cp:lastPrinted>
  <dcterms:created xsi:type="dcterms:W3CDTF">2018-08-14T02:33:38Z</dcterms:created>
  <dcterms:modified xsi:type="dcterms:W3CDTF">2023-07-24T20:12:12Z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0x01010026A3FC95504F4F4EAEC7CB7EDC3A31D9</vt:lpwstr>
  </property>
</Properties>
</file>