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320" r:id="rId5"/>
    <p:sldId id="257" r:id="rId6"/>
    <p:sldId id="307" r:id="rId7"/>
    <p:sldId id="290" r:id="rId8"/>
    <p:sldId id="312" r:id="rId9"/>
    <p:sldId id="291" r:id="rId10"/>
    <p:sldId id="259" r:id="rId11"/>
    <p:sldId id="292" r:id="rId12"/>
    <p:sldId id="356" r:id="rId13"/>
    <p:sldId id="367" r:id="rId14"/>
    <p:sldId id="361" r:id="rId15"/>
    <p:sldId id="308" r:id="rId16"/>
    <p:sldId id="309" r:id="rId17"/>
    <p:sldId id="366" r:id="rId18"/>
    <p:sldId id="315" r:id="rId19"/>
    <p:sldId id="310" r:id="rId20"/>
    <p:sldId id="316" r:id="rId21"/>
    <p:sldId id="346" r:id="rId22"/>
    <p:sldId id="344" r:id="rId23"/>
    <p:sldId id="347" r:id="rId24"/>
    <p:sldId id="258" r:id="rId25"/>
    <p:sldId id="270" r:id="rId26"/>
    <p:sldId id="274" r:id="rId27"/>
    <p:sldId id="271" r:id="rId28"/>
    <p:sldId id="272" r:id="rId29"/>
    <p:sldId id="273" r:id="rId30"/>
    <p:sldId id="275" r:id="rId31"/>
    <p:sldId id="276" r:id="rId32"/>
    <p:sldId id="279" r:id="rId33"/>
    <p:sldId id="260" r:id="rId34"/>
    <p:sldId id="284" r:id="rId35"/>
    <p:sldId id="354" r:id="rId36"/>
    <p:sldId id="357" r:id="rId37"/>
    <p:sldId id="287" r:id="rId38"/>
    <p:sldId id="338" r:id="rId39"/>
    <p:sldId id="368" r:id="rId40"/>
    <p:sldId id="288" r:id="rId41"/>
    <p:sldId id="286" r:id="rId42"/>
    <p:sldId id="289" r:id="rId43"/>
    <p:sldId id="278" r:id="rId44"/>
    <p:sldId id="317" r:id="rId45"/>
    <p:sldId id="280" r:id="rId46"/>
    <p:sldId id="359" r:id="rId47"/>
    <p:sldId id="281" r:id="rId48"/>
    <p:sldId id="336" r:id="rId49"/>
    <p:sldId id="319" r:id="rId50"/>
    <p:sldId id="282" r:id="rId51"/>
    <p:sldId id="337" r:id="rId52"/>
    <p:sldId id="293" r:id="rId53"/>
    <p:sldId id="283" r:id="rId54"/>
    <p:sldId id="348" r:id="rId55"/>
    <p:sldId id="261" r:id="rId56"/>
    <p:sldId id="262" r:id="rId57"/>
    <p:sldId id="340" r:id="rId58"/>
    <p:sldId id="263" r:id="rId59"/>
    <p:sldId id="264" r:id="rId60"/>
    <p:sldId id="370" r:id="rId61"/>
    <p:sldId id="265" r:id="rId62"/>
    <p:sldId id="341" r:id="rId63"/>
    <p:sldId id="301" r:id="rId64"/>
    <p:sldId id="327" r:id="rId65"/>
    <p:sldId id="328" r:id="rId66"/>
    <p:sldId id="329" r:id="rId67"/>
    <p:sldId id="369" r:id="rId68"/>
    <p:sldId id="305" r:id="rId69"/>
    <p:sldId id="331" r:id="rId70"/>
    <p:sldId id="332" r:id="rId71"/>
    <p:sldId id="302" r:id="rId72"/>
    <p:sldId id="333" r:id="rId73"/>
    <p:sldId id="303" r:id="rId74"/>
    <p:sldId id="334" r:id="rId75"/>
    <p:sldId id="304" r:id="rId76"/>
    <p:sldId id="349" r:id="rId77"/>
    <p:sldId id="294" r:id="rId78"/>
    <p:sldId id="266" r:id="rId79"/>
    <p:sldId id="295" r:id="rId80"/>
    <p:sldId id="371" r:id="rId81"/>
    <p:sldId id="267" r:id="rId82"/>
    <p:sldId id="296" r:id="rId83"/>
    <p:sldId id="360" r:id="rId84"/>
    <p:sldId id="323" r:id="rId85"/>
    <p:sldId id="297" r:id="rId86"/>
    <p:sldId id="353" r:id="rId87"/>
    <p:sldId id="352" r:id="rId88"/>
    <p:sldId id="355" r:id="rId89"/>
    <p:sldId id="306" r:id="rId90"/>
    <p:sldId id="350" r:id="rId91"/>
    <p:sldId id="342" r:id="rId92"/>
    <p:sldId id="372" r:id="rId93"/>
    <p:sldId id="343"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 Allread" initials="VA" lastIdx="8" clrIdx="0">
    <p:extLst>
      <p:ext uri="{19B8F6BF-5375-455C-9EA6-DF929625EA0E}">
        <p15:presenceInfo xmlns:p15="http://schemas.microsoft.com/office/powerpoint/2012/main" userId="258e278222a7dd76" providerId="Windows Live"/>
      </p:ext>
    </p:extLst>
  </p:cmAuthor>
  <p:cmAuthor id="2" name="sallie porter" initials="sp" lastIdx="1" clrIdx="1">
    <p:extLst>
      <p:ext uri="{19B8F6BF-5375-455C-9EA6-DF929625EA0E}">
        <p15:presenceInfo xmlns:p15="http://schemas.microsoft.com/office/powerpoint/2012/main" userId="67262ee5e67134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29" autoAdjust="0"/>
    <p:restoredTop sz="94660"/>
  </p:normalViewPr>
  <p:slideViewPr>
    <p:cSldViewPr snapToGrid="0">
      <p:cViewPr varScale="1">
        <p:scale>
          <a:sx n="55" d="100"/>
          <a:sy n="55" d="100"/>
        </p:scale>
        <p:origin x="294" y="60"/>
      </p:cViewPr>
      <p:guideLst/>
    </p:cSldViewPr>
  </p:slideViewPr>
  <p:notesTextViewPr>
    <p:cViewPr>
      <p:scale>
        <a:sx n="1" d="1"/>
        <a:sy n="1" d="1"/>
      </p:scale>
      <p:origin x="0" y="0"/>
    </p:cViewPr>
  </p:notesTextViewPr>
  <p:sorterViewPr>
    <p:cViewPr>
      <p:scale>
        <a:sx n="33" d="100"/>
        <a:sy n="33" d="100"/>
      </p:scale>
      <p:origin x="0" y="-577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4C2D-E2F3-49E2-8E5E-54A724FCB4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933FAE-8607-4EB0-B718-02EBE285DD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E782AB-D36B-49EE-899C-019B3907B095}"/>
              </a:ext>
            </a:extLst>
          </p:cNvPr>
          <p:cNvSpPr>
            <a:spLocks noGrp="1"/>
          </p:cNvSpPr>
          <p:nvPr>
            <p:ph type="dt" sz="half" idx="10"/>
          </p:nvPr>
        </p:nvSpPr>
        <p:spPr/>
        <p:txBody>
          <a:bodyPr/>
          <a:lstStyle/>
          <a:p>
            <a:fld id="{5BCEDF4F-3182-4B59-872F-4F9169C157F4}" type="datetimeFigureOut">
              <a:rPr lang="en-US" smtClean="0"/>
              <a:t>1/16/2022</a:t>
            </a:fld>
            <a:endParaRPr lang="en-US" dirty="0"/>
          </a:p>
        </p:txBody>
      </p:sp>
      <p:sp>
        <p:nvSpPr>
          <p:cNvPr id="5" name="Footer Placeholder 4">
            <a:extLst>
              <a:ext uri="{FF2B5EF4-FFF2-40B4-BE49-F238E27FC236}">
                <a16:creationId xmlns:a16="http://schemas.microsoft.com/office/drawing/2014/main" id="{7C1F26B8-8366-461C-907A-4145A714ED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E21C1D-4BF0-4FB3-8CA5-4793D85F0DB8}"/>
              </a:ext>
            </a:extLst>
          </p:cNvPr>
          <p:cNvSpPr>
            <a:spLocks noGrp="1"/>
          </p:cNvSpPr>
          <p:nvPr>
            <p:ph type="sldNum" sz="quarter" idx="12"/>
          </p:nvPr>
        </p:nvSpPr>
        <p:spPr/>
        <p:txBody>
          <a:bodyPr/>
          <a:lstStyle/>
          <a:p>
            <a:fld id="{70489488-85EE-4086-8B26-33BBA86A4019}" type="slidenum">
              <a:rPr lang="en-US" smtClean="0"/>
              <a:t>‹#›</a:t>
            </a:fld>
            <a:endParaRPr lang="en-US" dirty="0"/>
          </a:p>
        </p:txBody>
      </p:sp>
    </p:spTree>
    <p:extLst>
      <p:ext uri="{BB962C8B-B14F-4D97-AF65-F5344CB8AC3E}">
        <p14:creationId xmlns:p14="http://schemas.microsoft.com/office/powerpoint/2010/main" val="88583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DBF0-EADD-4A32-B4A6-96F0909245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E9981C-6903-47B4-B87F-41DADC7273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37A9E-72B0-4FD8-8590-B90B9DB6D534}"/>
              </a:ext>
            </a:extLst>
          </p:cNvPr>
          <p:cNvSpPr>
            <a:spLocks noGrp="1"/>
          </p:cNvSpPr>
          <p:nvPr>
            <p:ph type="dt" sz="half" idx="10"/>
          </p:nvPr>
        </p:nvSpPr>
        <p:spPr/>
        <p:txBody>
          <a:bodyPr/>
          <a:lstStyle/>
          <a:p>
            <a:fld id="{5BCEDF4F-3182-4B59-872F-4F9169C157F4}" type="datetimeFigureOut">
              <a:rPr lang="en-US" smtClean="0"/>
              <a:t>1/16/2022</a:t>
            </a:fld>
            <a:endParaRPr lang="en-US" dirty="0"/>
          </a:p>
        </p:txBody>
      </p:sp>
      <p:sp>
        <p:nvSpPr>
          <p:cNvPr id="5" name="Footer Placeholder 4">
            <a:extLst>
              <a:ext uri="{FF2B5EF4-FFF2-40B4-BE49-F238E27FC236}">
                <a16:creationId xmlns:a16="http://schemas.microsoft.com/office/drawing/2014/main" id="{4B9147A4-4678-42AC-B3E1-8CF8FB102D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1D1C5E-8190-44A7-8442-8796E5434774}"/>
              </a:ext>
            </a:extLst>
          </p:cNvPr>
          <p:cNvSpPr>
            <a:spLocks noGrp="1"/>
          </p:cNvSpPr>
          <p:nvPr>
            <p:ph type="sldNum" sz="quarter" idx="12"/>
          </p:nvPr>
        </p:nvSpPr>
        <p:spPr/>
        <p:txBody>
          <a:bodyPr/>
          <a:lstStyle/>
          <a:p>
            <a:fld id="{70489488-85EE-4086-8B26-33BBA86A4019}" type="slidenum">
              <a:rPr lang="en-US" smtClean="0"/>
              <a:t>‹#›</a:t>
            </a:fld>
            <a:endParaRPr lang="en-US" dirty="0"/>
          </a:p>
        </p:txBody>
      </p:sp>
    </p:spTree>
    <p:extLst>
      <p:ext uri="{BB962C8B-B14F-4D97-AF65-F5344CB8AC3E}">
        <p14:creationId xmlns:p14="http://schemas.microsoft.com/office/powerpoint/2010/main" val="292227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B5D8A1-CE09-43BA-B695-5A09B9AAB8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F08AC4-5905-4650-B1D2-A5A38FD1A7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01765-9F17-4CEB-B803-A12847AC04DC}"/>
              </a:ext>
            </a:extLst>
          </p:cNvPr>
          <p:cNvSpPr>
            <a:spLocks noGrp="1"/>
          </p:cNvSpPr>
          <p:nvPr>
            <p:ph type="dt" sz="half" idx="10"/>
          </p:nvPr>
        </p:nvSpPr>
        <p:spPr/>
        <p:txBody>
          <a:bodyPr/>
          <a:lstStyle/>
          <a:p>
            <a:fld id="{5BCEDF4F-3182-4B59-872F-4F9169C157F4}" type="datetimeFigureOut">
              <a:rPr lang="en-US" smtClean="0"/>
              <a:t>1/16/2022</a:t>
            </a:fld>
            <a:endParaRPr lang="en-US" dirty="0"/>
          </a:p>
        </p:txBody>
      </p:sp>
      <p:sp>
        <p:nvSpPr>
          <p:cNvPr id="5" name="Footer Placeholder 4">
            <a:extLst>
              <a:ext uri="{FF2B5EF4-FFF2-40B4-BE49-F238E27FC236}">
                <a16:creationId xmlns:a16="http://schemas.microsoft.com/office/drawing/2014/main" id="{B9349FF7-9EFB-41E9-92B0-1356A3B7DD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C415E8-716D-4EB4-BF46-1B6D7E5A5CC2}"/>
              </a:ext>
            </a:extLst>
          </p:cNvPr>
          <p:cNvSpPr>
            <a:spLocks noGrp="1"/>
          </p:cNvSpPr>
          <p:nvPr>
            <p:ph type="sldNum" sz="quarter" idx="12"/>
          </p:nvPr>
        </p:nvSpPr>
        <p:spPr/>
        <p:txBody>
          <a:bodyPr/>
          <a:lstStyle/>
          <a:p>
            <a:fld id="{70489488-85EE-4086-8B26-33BBA86A4019}" type="slidenum">
              <a:rPr lang="en-US" smtClean="0"/>
              <a:t>‹#›</a:t>
            </a:fld>
            <a:endParaRPr lang="en-US" dirty="0"/>
          </a:p>
        </p:txBody>
      </p:sp>
    </p:spTree>
    <p:extLst>
      <p:ext uri="{BB962C8B-B14F-4D97-AF65-F5344CB8AC3E}">
        <p14:creationId xmlns:p14="http://schemas.microsoft.com/office/powerpoint/2010/main" val="256538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04032-74E9-43DB-8E8A-78D5C6F687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EFC9FC-F7E7-423A-83E6-2F97F26F50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7EC413-ABD1-4143-AF89-38085ADD3785}"/>
              </a:ext>
            </a:extLst>
          </p:cNvPr>
          <p:cNvSpPr>
            <a:spLocks noGrp="1"/>
          </p:cNvSpPr>
          <p:nvPr>
            <p:ph type="dt" sz="half" idx="10"/>
          </p:nvPr>
        </p:nvSpPr>
        <p:spPr/>
        <p:txBody>
          <a:bodyPr/>
          <a:lstStyle/>
          <a:p>
            <a:fld id="{5BCEDF4F-3182-4B59-872F-4F9169C157F4}" type="datetimeFigureOut">
              <a:rPr lang="en-US" smtClean="0"/>
              <a:t>1/16/2022</a:t>
            </a:fld>
            <a:endParaRPr lang="en-US" dirty="0"/>
          </a:p>
        </p:txBody>
      </p:sp>
      <p:sp>
        <p:nvSpPr>
          <p:cNvPr id="5" name="Footer Placeholder 4">
            <a:extLst>
              <a:ext uri="{FF2B5EF4-FFF2-40B4-BE49-F238E27FC236}">
                <a16:creationId xmlns:a16="http://schemas.microsoft.com/office/drawing/2014/main" id="{8B9D1A2F-8FA3-4A24-9DE1-FE48B43933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D78A20-CB84-4F69-AEC2-0C9C79655F58}"/>
              </a:ext>
            </a:extLst>
          </p:cNvPr>
          <p:cNvSpPr>
            <a:spLocks noGrp="1"/>
          </p:cNvSpPr>
          <p:nvPr>
            <p:ph type="sldNum" sz="quarter" idx="12"/>
          </p:nvPr>
        </p:nvSpPr>
        <p:spPr/>
        <p:txBody>
          <a:bodyPr/>
          <a:lstStyle/>
          <a:p>
            <a:fld id="{70489488-85EE-4086-8B26-33BBA86A4019}" type="slidenum">
              <a:rPr lang="en-US" smtClean="0"/>
              <a:t>‹#›</a:t>
            </a:fld>
            <a:endParaRPr lang="en-US" dirty="0"/>
          </a:p>
        </p:txBody>
      </p:sp>
    </p:spTree>
    <p:extLst>
      <p:ext uri="{BB962C8B-B14F-4D97-AF65-F5344CB8AC3E}">
        <p14:creationId xmlns:p14="http://schemas.microsoft.com/office/powerpoint/2010/main" val="123198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95210-232E-40F1-BF3F-A285C79951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D0710A-5515-499E-BD5C-2D7267B4E5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6195D4-FAAA-47EB-B8A1-E8B9E729DC86}"/>
              </a:ext>
            </a:extLst>
          </p:cNvPr>
          <p:cNvSpPr>
            <a:spLocks noGrp="1"/>
          </p:cNvSpPr>
          <p:nvPr>
            <p:ph type="dt" sz="half" idx="10"/>
          </p:nvPr>
        </p:nvSpPr>
        <p:spPr/>
        <p:txBody>
          <a:bodyPr/>
          <a:lstStyle/>
          <a:p>
            <a:fld id="{5BCEDF4F-3182-4B59-872F-4F9169C157F4}" type="datetimeFigureOut">
              <a:rPr lang="en-US" smtClean="0"/>
              <a:t>1/16/2022</a:t>
            </a:fld>
            <a:endParaRPr lang="en-US" dirty="0"/>
          </a:p>
        </p:txBody>
      </p:sp>
      <p:sp>
        <p:nvSpPr>
          <p:cNvPr id="5" name="Footer Placeholder 4">
            <a:extLst>
              <a:ext uri="{FF2B5EF4-FFF2-40B4-BE49-F238E27FC236}">
                <a16:creationId xmlns:a16="http://schemas.microsoft.com/office/drawing/2014/main" id="{995CA657-F8E8-40E7-8D2E-4C7E5760E5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A3D82A-ABF5-4213-AD7A-F44152A26BA7}"/>
              </a:ext>
            </a:extLst>
          </p:cNvPr>
          <p:cNvSpPr>
            <a:spLocks noGrp="1"/>
          </p:cNvSpPr>
          <p:nvPr>
            <p:ph type="sldNum" sz="quarter" idx="12"/>
          </p:nvPr>
        </p:nvSpPr>
        <p:spPr/>
        <p:txBody>
          <a:bodyPr/>
          <a:lstStyle/>
          <a:p>
            <a:fld id="{70489488-85EE-4086-8B26-33BBA86A4019}" type="slidenum">
              <a:rPr lang="en-US" smtClean="0"/>
              <a:t>‹#›</a:t>
            </a:fld>
            <a:endParaRPr lang="en-US" dirty="0"/>
          </a:p>
        </p:txBody>
      </p:sp>
    </p:spTree>
    <p:extLst>
      <p:ext uri="{BB962C8B-B14F-4D97-AF65-F5344CB8AC3E}">
        <p14:creationId xmlns:p14="http://schemas.microsoft.com/office/powerpoint/2010/main" val="2683820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E43F-8257-4505-9B6D-77A2F3C76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86BD14-1012-43A9-939F-E37F87488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129C22-93C4-4186-BCF7-658C25943E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2540B4-3567-4452-94AF-D97A2237D75D}"/>
              </a:ext>
            </a:extLst>
          </p:cNvPr>
          <p:cNvSpPr>
            <a:spLocks noGrp="1"/>
          </p:cNvSpPr>
          <p:nvPr>
            <p:ph type="dt" sz="half" idx="10"/>
          </p:nvPr>
        </p:nvSpPr>
        <p:spPr/>
        <p:txBody>
          <a:bodyPr/>
          <a:lstStyle/>
          <a:p>
            <a:fld id="{5BCEDF4F-3182-4B59-872F-4F9169C157F4}" type="datetimeFigureOut">
              <a:rPr lang="en-US" smtClean="0"/>
              <a:t>1/16/2022</a:t>
            </a:fld>
            <a:endParaRPr lang="en-US" dirty="0"/>
          </a:p>
        </p:txBody>
      </p:sp>
      <p:sp>
        <p:nvSpPr>
          <p:cNvPr id="6" name="Footer Placeholder 5">
            <a:extLst>
              <a:ext uri="{FF2B5EF4-FFF2-40B4-BE49-F238E27FC236}">
                <a16:creationId xmlns:a16="http://schemas.microsoft.com/office/drawing/2014/main" id="{B460348F-3B7B-4645-886B-DF7D23F822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9B044C-3856-43E2-8B7D-F5644FEA777B}"/>
              </a:ext>
            </a:extLst>
          </p:cNvPr>
          <p:cNvSpPr>
            <a:spLocks noGrp="1"/>
          </p:cNvSpPr>
          <p:nvPr>
            <p:ph type="sldNum" sz="quarter" idx="12"/>
          </p:nvPr>
        </p:nvSpPr>
        <p:spPr/>
        <p:txBody>
          <a:bodyPr/>
          <a:lstStyle/>
          <a:p>
            <a:fld id="{70489488-85EE-4086-8B26-33BBA86A4019}" type="slidenum">
              <a:rPr lang="en-US" smtClean="0"/>
              <a:t>‹#›</a:t>
            </a:fld>
            <a:endParaRPr lang="en-US" dirty="0"/>
          </a:p>
        </p:txBody>
      </p:sp>
    </p:spTree>
    <p:extLst>
      <p:ext uri="{BB962C8B-B14F-4D97-AF65-F5344CB8AC3E}">
        <p14:creationId xmlns:p14="http://schemas.microsoft.com/office/powerpoint/2010/main" val="74548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FB471-5BA3-474D-909D-8CDADB404E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7E5846-91BE-4A48-93CC-FDE3B025B5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BF00D4-726B-4B40-B5BF-403BE6D47B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8F43D7-E2D6-4B07-9450-D9352838FA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2C9EB-15DE-497E-99C5-55FBA536F0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FCB142-896C-4ECE-887B-F349DD877472}"/>
              </a:ext>
            </a:extLst>
          </p:cNvPr>
          <p:cNvSpPr>
            <a:spLocks noGrp="1"/>
          </p:cNvSpPr>
          <p:nvPr>
            <p:ph type="dt" sz="half" idx="10"/>
          </p:nvPr>
        </p:nvSpPr>
        <p:spPr/>
        <p:txBody>
          <a:bodyPr/>
          <a:lstStyle/>
          <a:p>
            <a:fld id="{5BCEDF4F-3182-4B59-872F-4F9169C157F4}" type="datetimeFigureOut">
              <a:rPr lang="en-US" smtClean="0"/>
              <a:t>1/16/2022</a:t>
            </a:fld>
            <a:endParaRPr lang="en-US" dirty="0"/>
          </a:p>
        </p:txBody>
      </p:sp>
      <p:sp>
        <p:nvSpPr>
          <p:cNvPr id="8" name="Footer Placeholder 7">
            <a:extLst>
              <a:ext uri="{FF2B5EF4-FFF2-40B4-BE49-F238E27FC236}">
                <a16:creationId xmlns:a16="http://schemas.microsoft.com/office/drawing/2014/main" id="{2C1FEC7E-130A-4650-8423-EB2ADF74FE4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7496878-F18C-4324-8E5A-F82F896107D8}"/>
              </a:ext>
            </a:extLst>
          </p:cNvPr>
          <p:cNvSpPr>
            <a:spLocks noGrp="1"/>
          </p:cNvSpPr>
          <p:nvPr>
            <p:ph type="sldNum" sz="quarter" idx="12"/>
          </p:nvPr>
        </p:nvSpPr>
        <p:spPr/>
        <p:txBody>
          <a:bodyPr/>
          <a:lstStyle/>
          <a:p>
            <a:fld id="{70489488-85EE-4086-8B26-33BBA86A4019}" type="slidenum">
              <a:rPr lang="en-US" smtClean="0"/>
              <a:t>‹#›</a:t>
            </a:fld>
            <a:endParaRPr lang="en-US" dirty="0"/>
          </a:p>
        </p:txBody>
      </p:sp>
    </p:spTree>
    <p:extLst>
      <p:ext uri="{BB962C8B-B14F-4D97-AF65-F5344CB8AC3E}">
        <p14:creationId xmlns:p14="http://schemas.microsoft.com/office/powerpoint/2010/main" val="139919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4F833-129E-45CC-A5C7-556BF6E70F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423BD9-965F-4364-BDE0-184B88BB7692}"/>
              </a:ext>
            </a:extLst>
          </p:cNvPr>
          <p:cNvSpPr>
            <a:spLocks noGrp="1"/>
          </p:cNvSpPr>
          <p:nvPr>
            <p:ph type="dt" sz="half" idx="10"/>
          </p:nvPr>
        </p:nvSpPr>
        <p:spPr/>
        <p:txBody>
          <a:bodyPr/>
          <a:lstStyle/>
          <a:p>
            <a:fld id="{5BCEDF4F-3182-4B59-872F-4F9169C157F4}" type="datetimeFigureOut">
              <a:rPr lang="en-US" smtClean="0"/>
              <a:t>1/16/2022</a:t>
            </a:fld>
            <a:endParaRPr lang="en-US" dirty="0"/>
          </a:p>
        </p:txBody>
      </p:sp>
      <p:sp>
        <p:nvSpPr>
          <p:cNvPr id="4" name="Footer Placeholder 3">
            <a:extLst>
              <a:ext uri="{FF2B5EF4-FFF2-40B4-BE49-F238E27FC236}">
                <a16:creationId xmlns:a16="http://schemas.microsoft.com/office/drawing/2014/main" id="{4D7A3817-A9ED-4A5E-9814-2164EFF0610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2946F04-4373-46CD-A7FB-647EA41982A5}"/>
              </a:ext>
            </a:extLst>
          </p:cNvPr>
          <p:cNvSpPr>
            <a:spLocks noGrp="1"/>
          </p:cNvSpPr>
          <p:nvPr>
            <p:ph type="sldNum" sz="quarter" idx="12"/>
          </p:nvPr>
        </p:nvSpPr>
        <p:spPr/>
        <p:txBody>
          <a:bodyPr/>
          <a:lstStyle/>
          <a:p>
            <a:fld id="{70489488-85EE-4086-8B26-33BBA86A4019}" type="slidenum">
              <a:rPr lang="en-US" smtClean="0"/>
              <a:t>‹#›</a:t>
            </a:fld>
            <a:endParaRPr lang="en-US" dirty="0"/>
          </a:p>
        </p:txBody>
      </p:sp>
    </p:spTree>
    <p:extLst>
      <p:ext uri="{BB962C8B-B14F-4D97-AF65-F5344CB8AC3E}">
        <p14:creationId xmlns:p14="http://schemas.microsoft.com/office/powerpoint/2010/main" val="1268051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18ADE4-47CB-4A45-96D1-0799B2F2DE58}"/>
              </a:ext>
            </a:extLst>
          </p:cNvPr>
          <p:cNvSpPr>
            <a:spLocks noGrp="1"/>
          </p:cNvSpPr>
          <p:nvPr>
            <p:ph type="dt" sz="half" idx="10"/>
          </p:nvPr>
        </p:nvSpPr>
        <p:spPr/>
        <p:txBody>
          <a:bodyPr/>
          <a:lstStyle/>
          <a:p>
            <a:fld id="{5BCEDF4F-3182-4B59-872F-4F9169C157F4}" type="datetimeFigureOut">
              <a:rPr lang="en-US" smtClean="0"/>
              <a:t>1/16/2022</a:t>
            </a:fld>
            <a:endParaRPr lang="en-US" dirty="0"/>
          </a:p>
        </p:txBody>
      </p:sp>
      <p:sp>
        <p:nvSpPr>
          <p:cNvPr id="3" name="Footer Placeholder 2">
            <a:extLst>
              <a:ext uri="{FF2B5EF4-FFF2-40B4-BE49-F238E27FC236}">
                <a16:creationId xmlns:a16="http://schemas.microsoft.com/office/drawing/2014/main" id="{F1D2ABB5-2BC3-48F1-B9F2-A93E8332BB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EA84BE-F5A1-4856-AC21-3E5E147B1F2B}"/>
              </a:ext>
            </a:extLst>
          </p:cNvPr>
          <p:cNvSpPr>
            <a:spLocks noGrp="1"/>
          </p:cNvSpPr>
          <p:nvPr>
            <p:ph type="sldNum" sz="quarter" idx="12"/>
          </p:nvPr>
        </p:nvSpPr>
        <p:spPr/>
        <p:txBody>
          <a:bodyPr/>
          <a:lstStyle/>
          <a:p>
            <a:fld id="{70489488-85EE-4086-8B26-33BBA86A4019}" type="slidenum">
              <a:rPr lang="en-US" smtClean="0"/>
              <a:t>‹#›</a:t>
            </a:fld>
            <a:endParaRPr lang="en-US" dirty="0"/>
          </a:p>
        </p:txBody>
      </p:sp>
    </p:spTree>
    <p:extLst>
      <p:ext uri="{BB962C8B-B14F-4D97-AF65-F5344CB8AC3E}">
        <p14:creationId xmlns:p14="http://schemas.microsoft.com/office/powerpoint/2010/main" val="628569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1115-C7B0-4965-BB59-6860222730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4D9E84-F7CB-4497-8D64-448EABC00D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D5A5D3-C14D-4F17-91E4-EA8B0DE78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AD9252-5B6E-46E9-A099-B297B65518CB}"/>
              </a:ext>
            </a:extLst>
          </p:cNvPr>
          <p:cNvSpPr>
            <a:spLocks noGrp="1"/>
          </p:cNvSpPr>
          <p:nvPr>
            <p:ph type="dt" sz="half" idx="10"/>
          </p:nvPr>
        </p:nvSpPr>
        <p:spPr/>
        <p:txBody>
          <a:bodyPr/>
          <a:lstStyle/>
          <a:p>
            <a:fld id="{5BCEDF4F-3182-4B59-872F-4F9169C157F4}" type="datetimeFigureOut">
              <a:rPr lang="en-US" smtClean="0"/>
              <a:t>1/16/2022</a:t>
            </a:fld>
            <a:endParaRPr lang="en-US" dirty="0"/>
          </a:p>
        </p:txBody>
      </p:sp>
      <p:sp>
        <p:nvSpPr>
          <p:cNvPr id="6" name="Footer Placeholder 5">
            <a:extLst>
              <a:ext uri="{FF2B5EF4-FFF2-40B4-BE49-F238E27FC236}">
                <a16:creationId xmlns:a16="http://schemas.microsoft.com/office/drawing/2014/main" id="{EA3BD2B9-FC19-41A7-838D-D52F58AE60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1F9D70A-81CA-4FCA-A6C7-5EC0321A3A3A}"/>
              </a:ext>
            </a:extLst>
          </p:cNvPr>
          <p:cNvSpPr>
            <a:spLocks noGrp="1"/>
          </p:cNvSpPr>
          <p:nvPr>
            <p:ph type="sldNum" sz="quarter" idx="12"/>
          </p:nvPr>
        </p:nvSpPr>
        <p:spPr/>
        <p:txBody>
          <a:bodyPr/>
          <a:lstStyle/>
          <a:p>
            <a:fld id="{70489488-85EE-4086-8B26-33BBA86A4019}" type="slidenum">
              <a:rPr lang="en-US" smtClean="0"/>
              <a:t>‹#›</a:t>
            </a:fld>
            <a:endParaRPr lang="en-US" dirty="0"/>
          </a:p>
        </p:txBody>
      </p:sp>
    </p:spTree>
    <p:extLst>
      <p:ext uri="{BB962C8B-B14F-4D97-AF65-F5344CB8AC3E}">
        <p14:creationId xmlns:p14="http://schemas.microsoft.com/office/powerpoint/2010/main" val="358720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0D5D-CFD5-41DF-BFE0-0CE7EB283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E65ED9-1D60-4214-87B8-85B319E0D3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DFF4944-D26B-45A5-9306-BC5B65A1A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9292A2-07DF-4024-8FF6-CC1A20A17FC2}"/>
              </a:ext>
            </a:extLst>
          </p:cNvPr>
          <p:cNvSpPr>
            <a:spLocks noGrp="1"/>
          </p:cNvSpPr>
          <p:nvPr>
            <p:ph type="dt" sz="half" idx="10"/>
          </p:nvPr>
        </p:nvSpPr>
        <p:spPr/>
        <p:txBody>
          <a:bodyPr/>
          <a:lstStyle/>
          <a:p>
            <a:fld id="{5BCEDF4F-3182-4B59-872F-4F9169C157F4}" type="datetimeFigureOut">
              <a:rPr lang="en-US" smtClean="0"/>
              <a:t>1/16/2022</a:t>
            </a:fld>
            <a:endParaRPr lang="en-US" dirty="0"/>
          </a:p>
        </p:txBody>
      </p:sp>
      <p:sp>
        <p:nvSpPr>
          <p:cNvPr id="6" name="Footer Placeholder 5">
            <a:extLst>
              <a:ext uri="{FF2B5EF4-FFF2-40B4-BE49-F238E27FC236}">
                <a16:creationId xmlns:a16="http://schemas.microsoft.com/office/drawing/2014/main" id="{848E475C-C840-45A4-8BEB-D72F35F71A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72FA2E-D783-40D1-A165-26225437AC34}"/>
              </a:ext>
            </a:extLst>
          </p:cNvPr>
          <p:cNvSpPr>
            <a:spLocks noGrp="1"/>
          </p:cNvSpPr>
          <p:nvPr>
            <p:ph type="sldNum" sz="quarter" idx="12"/>
          </p:nvPr>
        </p:nvSpPr>
        <p:spPr/>
        <p:txBody>
          <a:bodyPr/>
          <a:lstStyle/>
          <a:p>
            <a:fld id="{70489488-85EE-4086-8B26-33BBA86A4019}" type="slidenum">
              <a:rPr lang="en-US" smtClean="0"/>
              <a:t>‹#›</a:t>
            </a:fld>
            <a:endParaRPr lang="en-US" dirty="0"/>
          </a:p>
        </p:txBody>
      </p:sp>
    </p:spTree>
    <p:extLst>
      <p:ext uri="{BB962C8B-B14F-4D97-AF65-F5344CB8AC3E}">
        <p14:creationId xmlns:p14="http://schemas.microsoft.com/office/powerpoint/2010/main" val="194352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DDBAE7-4DCD-4435-86AB-BD11BB4203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0DC599-22F8-4462-B443-E380C23C21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6BDD6-BF96-49A5-AB4F-A4902C0722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EDF4F-3182-4B59-872F-4F9169C157F4}" type="datetimeFigureOut">
              <a:rPr lang="en-US" smtClean="0"/>
              <a:t>1/16/2022</a:t>
            </a:fld>
            <a:endParaRPr lang="en-US" dirty="0"/>
          </a:p>
        </p:txBody>
      </p:sp>
      <p:sp>
        <p:nvSpPr>
          <p:cNvPr id="5" name="Footer Placeholder 4">
            <a:extLst>
              <a:ext uri="{FF2B5EF4-FFF2-40B4-BE49-F238E27FC236}">
                <a16:creationId xmlns:a16="http://schemas.microsoft.com/office/drawing/2014/main" id="{AEFCF769-DD00-4804-B55D-B8E6CA0685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0929066-4AD0-41EA-B27C-84C5806F17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89488-85EE-4086-8B26-33BBA86A4019}" type="slidenum">
              <a:rPr lang="en-US" smtClean="0"/>
              <a:t>‹#›</a:t>
            </a:fld>
            <a:endParaRPr lang="en-US" dirty="0"/>
          </a:p>
        </p:txBody>
      </p:sp>
    </p:spTree>
    <p:extLst>
      <p:ext uri="{BB962C8B-B14F-4D97-AF65-F5344CB8AC3E}">
        <p14:creationId xmlns:p14="http://schemas.microsoft.com/office/powerpoint/2010/main" val="1248039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aspe.hhs.gov/poverty-guidelin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irs.gov/credits-deductions/individuals/earned-income-tax-credi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acf.hhs.gov/ofa/programs/tan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insurekidsnow.go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thaigoodview.com/node/163578?page=0,6" TargetMode="External"/><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ountyhealthrankings.org/" TargetMode="External"/><Relationship Id="rId2" Type="http://schemas.openxmlformats.org/officeDocument/2006/relationships/hyperlink" Target="https://www.cdc.gov/places/index.html" TargetMode="External"/><Relationship Id="rId1" Type="http://schemas.openxmlformats.org/officeDocument/2006/relationships/slideLayout" Target="../slideLayouts/slideLayout2.xml"/><Relationship Id="rId5" Type="http://schemas.openxmlformats.org/officeDocument/2006/relationships/hyperlink" Target="https://stateofbabies.org/" TargetMode="External"/><Relationship Id="rId4" Type="http://schemas.openxmlformats.org/officeDocument/2006/relationships/hyperlink" Target="https://www.census.gov/"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www.wpadiaperbank.org/" TargetMode="External"/><Relationship Id="rId3" Type="http://schemas.openxmlformats.org/officeDocument/2006/relationships/hyperlink" Target="http://www.cnydiaperbank.org/" TargetMode="External"/><Relationship Id="rId7" Type="http://schemas.openxmlformats.org/officeDocument/2006/relationships/hyperlink" Target="http://www.sfdiaperbank.org/" TargetMode="External"/><Relationship Id="rId2" Type="http://schemas.openxmlformats.org/officeDocument/2006/relationships/hyperlink" Target="https://www.aecdc.org/central-jersey-diaper-bank" TargetMode="External"/><Relationship Id="rId1" Type="http://schemas.openxmlformats.org/officeDocument/2006/relationships/slideLayout" Target="../slideLayouts/slideLayout2.xml"/><Relationship Id="rId6" Type="http://schemas.openxmlformats.org/officeDocument/2006/relationships/hyperlink" Target="https://nationaldiaperbanknetwork.org/" TargetMode="External"/><Relationship Id="rId5" Type="http://schemas.openxmlformats.org/officeDocument/2006/relationships/hyperlink" Target="https://momshelpingmomsfoundation.org/" TargetMode="External"/><Relationship Id="rId4" Type="http://schemas.openxmlformats.org/officeDocument/2006/relationships/hyperlink" Target="https://houstondiaperbank.org/"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benefits.gov/benefit/613" TargetMode="External"/><Relationship Id="rId2" Type="http://schemas.openxmlformats.org/officeDocument/2006/relationships/hyperlink" Target="https://www.wanaqueps.org/cms/lib/NJ01912976/Centricity/Domain/145/BABY%20BUNDLES%20-%20Girl%20Scouts.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endhomelessness.org/homelessness-in-america/homelessness-statistics/state-of-homelessness-2020/"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hud.gov/topics/housing_choice_voucher_program_section_8" TargetMode="External"/><Relationship Id="rId7" Type="http://schemas.openxmlformats.org/officeDocument/2006/relationships/hyperlink" Target="https://extensionhealthyhomes.org/" TargetMode="External"/><Relationship Id="rId2" Type="http://schemas.openxmlformats.org/officeDocument/2006/relationships/hyperlink" Target="https://www.cdc.gov/nceh/information/healthy_homes_lead.htm" TargetMode="External"/><Relationship Id="rId1" Type="http://schemas.openxmlformats.org/officeDocument/2006/relationships/slideLayout" Target="../slideLayouts/slideLayout2.xml"/><Relationship Id="rId6" Type="http://schemas.openxmlformats.org/officeDocument/2006/relationships/hyperlink" Target="https://nifa.usda.gov/healthy-homes-initiative" TargetMode="External"/><Relationship Id="rId5" Type="http://schemas.openxmlformats.org/officeDocument/2006/relationships/hyperlink" Target="https://nchh.org/" TargetMode="External"/><Relationship Id="rId4" Type="http://schemas.openxmlformats.org/officeDocument/2006/relationships/hyperlink" Target="https://www.hud.gov/program_offices/healthy_homes/hhi"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health.gov/healthypeople"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fns.usda.gov/snap/supplemental-nutrition-assistance-program" TargetMode="External"/><Relationship Id="rId4" Type="http://schemas.openxmlformats.org/officeDocument/2006/relationships/hyperlink" Target="https://www.fns.usda.gov/wic/about-wic"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doh.state.nj.us/doh-shad/indicator/complete_profile/FoodInsecurity.html" TargetMode="External"/><Relationship Id="rId2" Type="http://schemas.openxmlformats.org/officeDocument/2006/relationships/hyperlink" Target="https://map.feedingamerica.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hyperlink" Target="https://www.fns.usda.gov/snap/supplemental-nutrition-assistance-program" TargetMode="External"/><Relationship Id="rId3" Type="http://schemas.openxmlformats.org/officeDocument/2006/relationships/hyperlink" Target="https://www.usa.gov/benefits#item-213996" TargetMode="External"/><Relationship Id="rId7" Type="http://schemas.openxmlformats.org/officeDocument/2006/relationships/hyperlink" Target="https://www.fns.usda.gov/wic/about-wic" TargetMode="External"/><Relationship Id="rId2" Type="http://schemas.openxmlformats.org/officeDocument/2006/relationships/hyperlink" Target="https://www.feedingamerica.org/find-your-local-foodbank" TargetMode="External"/><Relationship Id="rId1" Type="http://schemas.openxmlformats.org/officeDocument/2006/relationships/slideLayout" Target="../slideLayouts/slideLayout2.xml"/><Relationship Id="rId6" Type="http://schemas.openxmlformats.org/officeDocument/2006/relationships/hyperlink" Target="https://www.svdpusa.org/Assistance-Services" TargetMode="External"/><Relationship Id="rId5" Type="http://schemas.openxmlformats.org/officeDocument/2006/relationships/hyperlink" Target="https://www.mealsonwheelsamerica.org/" TargetMode="External"/><Relationship Id="rId4" Type="http://schemas.openxmlformats.org/officeDocument/2006/relationships/hyperlink" Target="https://nam02.safelinks.protection.outlook.com/?url=https%3A%2F%2Fwww.icnarelief.org%2F&amp;data=02%7C01%7Cportersa%40sn.rutgers.edu%7Ca687017ec8fc463a9e3608d808a6ed0b%7Cb92d2b234d35447093ff69aca6632ffe%7C1%7C0%7C637268860313129509&amp;sdata=YJisc3wHIZ2E0FxdG4oYxUT0Y8lEYuXQJPd1Jb1%2FLZA%3D&amp;reserved=0"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bls.gov/cps/" TargetMode="External"/><Relationship Id="rId2" Type="http://schemas.openxmlformats.org/officeDocument/2006/relationships/hyperlink" Target="https://www.census.gov/topics/employment.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myunemployment.nj.gov/" TargetMode="External"/><Relationship Id="rId2" Type="http://schemas.openxmlformats.org/officeDocument/2006/relationships/hyperlink" Target="https://www.usa.gov/benefits" TargetMode="External"/><Relationship Id="rId1" Type="http://schemas.openxmlformats.org/officeDocument/2006/relationships/slideLayout" Target="../slideLayouts/slideLayout2.xml"/><Relationship Id="rId4" Type="http://schemas.openxmlformats.org/officeDocument/2006/relationships/hyperlink" Target="https://www.usa.gov/unemployment"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openclipart.org/detail/220984/piano-keyboard"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594D6AA1-A0E1-45F9-8E25-BAB809229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EB0CE3-6886-4A72-A564-6D0F8A3DB4DF}"/>
              </a:ext>
            </a:extLst>
          </p:cNvPr>
          <p:cNvSpPr>
            <a:spLocks noGrp="1"/>
          </p:cNvSpPr>
          <p:nvPr>
            <p:ph type="ctrTitle"/>
          </p:nvPr>
        </p:nvSpPr>
        <p:spPr>
          <a:xfrm>
            <a:off x="838199" y="557189"/>
            <a:ext cx="10515599" cy="1296287"/>
          </a:xfrm>
        </p:spPr>
        <p:txBody>
          <a:bodyPr>
            <a:normAutofit/>
          </a:bodyPr>
          <a:lstStyle/>
          <a:p>
            <a:r>
              <a:rPr lang="en-US" sz="5200" b="1" dirty="0">
                <a:solidFill>
                  <a:srgbClr val="C00000"/>
                </a:solidFill>
              </a:rPr>
              <a:t>Just a diaper rash?</a:t>
            </a:r>
          </a:p>
        </p:txBody>
      </p:sp>
      <p:sp>
        <p:nvSpPr>
          <p:cNvPr id="3" name="Subtitle 2">
            <a:extLst>
              <a:ext uri="{FF2B5EF4-FFF2-40B4-BE49-F238E27FC236}">
                <a16:creationId xmlns:a16="http://schemas.microsoft.com/office/drawing/2014/main" id="{C9C9B7B3-AE02-4223-90BA-F1F3659126D8}"/>
              </a:ext>
            </a:extLst>
          </p:cNvPr>
          <p:cNvSpPr>
            <a:spLocks noGrp="1"/>
          </p:cNvSpPr>
          <p:nvPr>
            <p:ph type="subTitle" idx="1"/>
          </p:nvPr>
        </p:nvSpPr>
        <p:spPr>
          <a:xfrm>
            <a:off x="838199" y="2046851"/>
            <a:ext cx="10515599" cy="728910"/>
          </a:xfrm>
        </p:spPr>
        <p:txBody>
          <a:bodyPr>
            <a:normAutofit/>
          </a:bodyPr>
          <a:lstStyle/>
          <a:p>
            <a:r>
              <a:rPr lang="en-US" dirty="0"/>
              <a:t>A Population Health/Social Determinants of Health Case Study </a:t>
            </a:r>
          </a:p>
          <a:p>
            <a:endParaRPr lang="en-US" dirty="0"/>
          </a:p>
        </p:txBody>
      </p:sp>
      <p:pic>
        <p:nvPicPr>
          <p:cNvPr id="4" name="Picture 3">
            <a:extLst>
              <a:ext uri="{FF2B5EF4-FFF2-40B4-BE49-F238E27FC236}">
                <a16:creationId xmlns:a16="http://schemas.microsoft.com/office/drawing/2014/main" id="{554D8761-733C-48E0-889F-5F89C003A8A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838200" y="3414815"/>
            <a:ext cx="10515599" cy="2450510"/>
          </a:xfrm>
          <a:prstGeom prst="rect">
            <a:avLst/>
          </a:prstGeom>
          <a:noFill/>
        </p:spPr>
      </p:pic>
    </p:spTree>
    <p:extLst>
      <p:ext uri="{BB962C8B-B14F-4D97-AF65-F5344CB8AC3E}">
        <p14:creationId xmlns:p14="http://schemas.microsoft.com/office/powerpoint/2010/main" val="2628140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67CE-7BD3-4B9E-BCFD-BEB9153C8A94}"/>
              </a:ext>
            </a:extLst>
          </p:cNvPr>
          <p:cNvSpPr>
            <a:spLocks noGrp="1"/>
          </p:cNvSpPr>
          <p:nvPr>
            <p:ph type="title"/>
          </p:nvPr>
        </p:nvSpPr>
        <p:spPr>
          <a:xfrm>
            <a:off x="8444204" y="640081"/>
            <a:ext cx="3141664" cy="5574451"/>
          </a:xfrm>
        </p:spPr>
        <p:txBody>
          <a:bodyPr vert="horz" lIns="91440" tIns="45720" rIns="91440" bIns="45720" rtlCol="0" anchor="ctr">
            <a:normAutofit/>
          </a:bodyPr>
          <a:lstStyle/>
          <a:p>
            <a:r>
              <a:rPr lang="en-US" sz="4100" kern="1200" dirty="0">
                <a:solidFill>
                  <a:srgbClr val="C00000"/>
                </a:solidFill>
                <a:latin typeface="+mj-lt"/>
                <a:ea typeface="+mj-ea"/>
                <a:cs typeface="+mj-cs"/>
              </a:rPr>
              <a:t>Social Determinants of Health</a:t>
            </a:r>
          </a:p>
        </p:txBody>
      </p:sp>
      <p:pic>
        <p:nvPicPr>
          <p:cNvPr id="4" name="Content Placeholder 3">
            <a:extLst>
              <a:ext uri="{FF2B5EF4-FFF2-40B4-BE49-F238E27FC236}">
                <a16:creationId xmlns:a16="http://schemas.microsoft.com/office/drawing/2014/main" id="{257D8CE1-EF91-4F90-ADFC-9B1F7824F49B}"/>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43467" y="725447"/>
            <a:ext cx="7486405" cy="5403720"/>
          </a:xfrm>
          <a:prstGeom prst="rect">
            <a:avLst/>
          </a:prstGeom>
          <a:noFill/>
        </p:spPr>
      </p:pic>
    </p:spTree>
    <p:extLst>
      <p:ext uri="{BB962C8B-B14F-4D97-AF65-F5344CB8AC3E}">
        <p14:creationId xmlns:p14="http://schemas.microsoft.com/office/powerpoint/2010/main" val="71610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9320494-E30D-4F5F-A5EF-D8D925E6687C}"/>
              </a:ext>
            </a:extLst>
          </p:cNvPr>
          <p:cNvGraphicFramePr>
            <a:graphicFrameLocks noGrp="1"/>
          </p:cNvGraphicFramePr>
          <p:nvPr>
            <p:ph idx="1"/>
            <p:extLst>
              <p:ext uri="{D42A27DB-BD31-4B8C-83A1-F6EECF244321}">
                <p14:modId xmlns:p14="http://schemas.microsoft.com/office/powerpoint/2010/main" val="4230338765"/>
              </p:ext>
            </p:extLst>
          </p:nvPr>
        </p:nvGraphicFramePr>
        <p:xfrm>
          <a:off x="2168877" y="469232"/>
          <a:ext cx="7854246" cy="6137425"/>
        </p:xfrm>
        <a:graphic>
          <a:graphicData uri="http://schemas.openxmlformats.org/drawingml/2006/table">
            <a:tbl>
              <a:tblPr firstRow="1" firstCol="1" bandRow="1">
                <a:tableStyleId>{69012ECD-51FC-41F1-AA8D-1B2483CD663E}</a:tableStyleId>
              </a:tblPr>
              <a:tblGrid>
                <a:gridCol w="3004702">
                  <a:extLst>
                    <a:ext uri="{9D8B030D-6E8A-4147-A177-3AD203B41FA5}">
                      <a16:colId xmlns:a16="http://schemas.microsoft.com/office/drawing/2014/main" val="3992945687"/>
                    </a:ext>
                  </a:extLst>
                </a:gridCol>
                <a:gridCol w="4849544">
                  <a:extLst>
                    <a:ext uri="{9D8B030D-6E8A-4147-A177-3AD203B41FA5}">
                      <a16:colId xmlns:a16="http://schemas.microsoft.com/office/drawing/2014/main" val="3236786162"/>
                    </a:ext>
                  </a:extLst>
                </a:gridCol>
              </a:tblGrid>
              <a:tr h="277075">
                <a:tc>
                  <a:txBody>
                    <a:bodyPr/>
                    <a:lstStyle/>
                    <a:p>
                      <a:pPr algn="ctr">
                        <a:spcAft>
                          <a:spcPts val="0"/>
                        </a:spcAft>
                      </a:pPr>
                      <a:r>
                        <a:rPr lang="en-US" sz="1600" dirty="0">
                          <a:effectLst/>
                        </a:rPr>
                        <a:t>Key Areas/</a:t>
                      </a:r>
                    </a:p>
                    <a:p>
                      <a:pPr algn="ctr">
                        <a:spcAft>
                          <a:spcPts val="0"/>
                        </a:spcAft>
                      </a:pPr>
                      <a:r>
                        <a:rPr lang="en-US" sz="1600" dirty="0">
                          <a:effectLst/>
                        </a:rPr>
                        <a:t>Social Determinants of Health</a:t>
                      </a:r>
                      <a:endParaRPr lang="en-US"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600" dirty="0">
                          <a:effectLst/>
                        </a:rPr>
                        <a:t>Influencing Factors</a:t>
                      </a:r>
                      <a:endParaRPr lang="en-US" sz="16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8560378"/>
                  </a:ext>
                </a:extLst>
              </a:tr>
              <a:tr h="1088903">
                <a:tc>
                  <a:txBody>
                    <a:bodyPr/>
                    <a:lstStyle/>
                    <a:p>
                      <a:pPr>
                        <a:spcAft>
                          <a:spcPts val="0"/>
                        </a:spcAft>
                      </a:pPr>
                      <a:r>
                        <a:rPr lang="en-US" sz="1600" dirty="0">
                          <a:effectLst/>
                        </a:rPr>
                        <a:t>Economic Stability </a:t>
                      </a:r>
                      <a:endParaRPr lang="en-US"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marL="285750" marR="0" lvl="0" indent="-285750" algn="l" defTabSz="914400" rtl="0" eaLnBrk="1" latinLnBrk="0" hangingPunct="1">
                        <a:lnSpc>
                          <a:spcPct val="105000"/>
                        </a:lnSpc>
                        <a:spcBef>
                          <a:spcPts val="0"/>
                        </a:spcBef>
                        <a:spcAft>
                          <a:spcPts val="0"/>
                        </a:spcAft>
                        <a:buClr>
                          <a:srgbClr val="C00000"/>
                        </a:buClr>
                        <a:buSzPts val="1000"/>
                        <a:buFont typeface="Symbol" panose="05050102010706020507" pitchFamily="18" charset="2"/>
                        <a:buChar char=""/>
                        <a:tabLst>
                          <a:tab pos="215900" algn="l"/>
                        </a:tabLst>
                      </a:pPr>
                      <a:r>
                        <a:rPr lang="en-US" sz="1600" kern="1200" dirty="0">
                          <a:solidFill>
                            <a:schemeClr val="tx1"/>
                          </a:solidFill>
                          <a:effectLst/>
                        </a:rPr>
                        <a:t>Employment</a:t>
                      </a:r>
                    </a:p>
                    <a:p>
                      <a:pPr marL="285750" marR="0" lvl="0" indent="-285750" algn="l" defTabSz="914400" rtl="0" eaLnBrk="1" latinLnBrk="0" hangingPunct="1">
                        <a:lnSpc>
                          <a:spcPct val="105000"/>
                        </a:lnSpc>
                        <a:spcBef>
                          <a:spcPts val="0"/>
                        </a:spcBef>
                        <a:spcAft>
                          <a:spcPts val="0"/>
                        </a:spcAft>
                        <a:buClr>
                          <a:srgbClr val="C00000"/>
                        </a:buClr>
                        <a:buSzPts val="1000"/>
                        <a:buFont typeface="Symbol" panose="05050102010706020507" pitchFamily="18" charset="2"/>
                        <a:buChar char=""/>
                        <a:tabLst>
                          <a:tab pos="215900" algn="l"/>
                        </a:tabLst>
                      </a:pPr>
                      <a:r>
                        <a:rPr lang="en-US" sz="1600" kern="1200" dirty="0">
                          <a:solidFill>
                            <a:schemeClr val="tx1"/>
                          </a:solidFill>
                          <a:effectLst/>
                        </a:rPr>
                        <a:t>Food insecurity</a:t>
                      </a:r>
                    </a:p>
                    <a:p>
                      <a:pPr marL="285750" marR="0" lvl="0" indent="-285750" algn="l" defTabSz="914400" rtl="0" eaLnBrk="1" latinLnBrk="0" hangingPunct="1">
                        <a:lnSpc>
                          <a:spcPct val="105000"/>
                        </a:lnSpc>
                        <a:spcBef>
                          <a:spcPts val="0"/>
                        </a:spcBef>
                        <a:spcAft>
                          <a:spcPts val="0"/>
                        </a:spcAft>
                        <a:buClr>
                          <a:srgbClr val="C00000"/>
                        </a:buClr>
                        <a:buSzPts val="1000"/>
                        <a:buFont typeface="Symbol" panose="05050102010706020507" pitchFamily="18" charset="2"/>
                        <a:buChar char=""/>
                        <a:tabLst>
                          <a:tab pos="215900" algn="l"/>
                        </a:tabLst>
                      </a:pPr>
                      <a:r>
                        <a:rPr lang="en-US" sz="1600" kern="1200" dirty="0">
                          <a:solidFill>
                            <a:schemeClr val="tx1"/>
                          </a:solidFill>
                          <a:effectLst/>
                        </a:rPr>
                        <a:t>Housing instability</a:t>
                      </a:r>
                    </a:p>
                    <a:p>
                      <a:pPr marL="285750" marR="0" lvl="0" indent="-285750" algn="l" defTabSz="914400" rtl="0" eaLnBrk="1" latinLnBrk="0" hangingPunct="1">
                        <a:lnSpc>
                          <a:spcPct val="105000"/>
                        </a:lnSpc>
                        <a:spcBef>
                          <a:spcPts val="0"/>
                        </a:spcBef>
                        <a:spcAft>
                          <a:spcPts val="0"/>
                        </a:spcAft>
                        <a:buClr>
                          <a:srgbClr val="C00000"/>
                        </a:buClr>
                        <a:buSzPts val="1000"/>
                        <a:buFont typeface="Symbol" panose="05050102010706020507" pitchFamily="18" charset="2"/>
                        <a:buChar char=""/>
                        <a:tabLst>
                          <a:tab pos="215900" algn="l"/>
                        </a:tabLst>
                      </a:pPr>
                      <a:r>
                        <a:rPr lang="en-US" sz="1600" kern="1200" dirty="0">
                          <a:solidFill>
                            <a:schemeClr val="tx1"/>
                          </a:solidFill>
                          <a:effectLst/>
                        </a:rPr>
                        <a:t>Poverty</a:t>
                      </a:r>
                      <a:endParaRPr lang="en-US" sz="16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3885571737"/>
                  </a:ext>
                </a:extLst>
              </a:tr>
              <a:tr h="1088903">
                <a:tc>
                  <a:txBody>
                    <a:bodyPr/>
                    <a:lstStyle/>
                    <a:p>
                      <a:pPr>
                        <a:spcAft>
                          <a:spcPts val="0"/>
                        </a:spcAft>
                      </a:pPr>
                      <a:r>
                        <a:rPr lang="en-US" sz="1600" dirty="0">
                          <a:effectLst/>
                        </a:rPr>
                        <a:t>Education</a:t>
                      </a:r>
                      <a:endParaRPr lang="en-US"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marL="285750" marR="0" lvl="0" indent="-285750" algn="l" defTabSz="914400" rtl="0" eaLnBrk="1" latinLnBrk="0" hangingPunct="1">
                        <a:lnSpc>
                          <a:spcPct val="105000"/>
                        </a:lnSpc>
                        <a:spcBef>
                          <a:spcPts val="0"/>
                        </a:spcBef>
                        <a:spcAft>
                          <a:spcPts val="0"/>
                        </a:spcAft>
                        <a:buClr>
                          <a:srgbClr val="C00000"/>
                        </a:buClr>
                        <a:buSzPts val="1000"/>
                        <a:buFont typeface="Symbol" panose="05050102010706020507" pitchFamily="18" charset="2"/>
                        <a:buChar char=""/>
                        <a:tabLst>
                          <a:tab pos="215900" algn="l"/>
                        </a:tabLst>
                      </a:pPr>
                      <a:r>
                        <a:rPr lang="en-US" sz="1600" kern="1200" dirty="0">
                          <a:solidFill>
                            <a:schemeClr val="tx1"/>
                          </a:solidFill>
                          <a:effectLst/>
                        </a:rPr>
                        <a:t>Early childhood education and development</a:t>
                      </a:r>
                    </a:p>
                    <a:p>
                      <a:pPr marL="285750" marR="0" lvl="0" indent="-285750" algn="l" defTabSz="914400" rtl="0" eaLnBrk="1" latinLnBrk="0" hangingPunct="1">
                        <a:lnSpc>
                          <a:spcPct val="105000"/>
                        </a:lnSpc>
                        <a:spcBef>
                          <a:spcPts val="0"/>
                        </a:spcBef>
                        <a:spcAft>
                          <a:spcPts val="0"/>
                        </a:spcAft>
                        <a:buClr>
                          <a:srgbClr val="C00000"/>
                        </a:buClr>
                        <a:buSzPts val="1000"/>
                        <a:buFont typeface="Symbol" panose="05050102010706020507" pitchFamily="18" charset="2"/>
                        <a:buChar char=""/>
                        <a:tabLst>
                          <a:tab pos="215900" algn="l"/>
                        </a:tabLst>
                      </a:pPr>
                      <a:r>
                        <a:rPr lang="en-US" sz="1600" kern="1200" dirty="0">
                          <a:solidFill>
                            <a:schemeClr val="tx1"/>
                          </a:solidFill>
                          <a:effectLst/>
                        </a:rPr>
                        <a:t>Enrollment in higher education</a:t>
                      </a:r>
                    </a:p>
                    <a:p>
                      <a:pPr marL="285750" marR="0" lvl="0" indent="-285750" algn="l" defTabSz="914400" rtl="0" eaLnBrk="1" latinLnBrk="0" hangingPunct="1">
                        <a:lnSpc>
                          <a:spcPct val="105000"/>
                        </a:lnSpc>
                        <a:spcBef>
                          <a:spcPts val="0"/>
                        </a:spcBef>
                        <a:spcAft>
                          <a:spcPts val="0"/>
                        </a:spcAft>
                        <a:buClr>
                          <a:srgbClr val="C00000"/>
                        </a:buClr>
                        <a:buSzPts val="1000"/>
                        <a:buFont typeface="Symbol" panose="05050102010706020507" pitchFamily="18" charset="2"/>
                        <a:buChar char=""/>
                        <a:tabLst>
                          <a:tab pos="215900" algn="l"/>
                        </a:tabLst>
                      </a:pPr>
                      <a:r>
                        <a:rPr lang="en-US" sz="1600" kern="1200" dirty="0">
                          <a:solidFill>
                            <a:schemeClr val="tx1"/>
                          </a:solidFill>
                          <a:effectLst/>
                        </a:rPr>
                        <a:t>High school graduation</a:t>
                      </a:r>
                    </a:p>
                    <a:p>
                      <a:pPr marL="285750" marR="0" lvl="0" indent="-285750" algn="l" defTabSz="914400" rtl="0" eaLnBrk="1" latinLnBrk="0" hangingPunct="1">
                        <a:lnSpc>
                          <a:spcPct val="105000"/>
                        </a:lnSpc>
                        <a:spcBef>
                          <a:spcPts val="0"/>
                        </a:spcBef>
                        <a:spcAft>
                          <a:spcPts val="0"/>
                        </a:spcAft>
                        <a:buClr>
                          <a:srgbClr val="C00000"/>
                        </a:buClr>
                        <a:buSzPts val="1000"/>
                        <a:buFont typeface="Symbol" panose="05050102010706020507" pitchFamily="18" charset="2"/>
                        <a:buChar char=""/>
                        <a:tabLst>
                          <a:tab pos="215900" algn="l"/>
                        </a:tabLst>
                      </a:pPr>
                      <a:r>
                        <a:rPr lang="en-US" sz="1600" kern="1200" dirty="0">
                          <a:solidFill>
                            <a:schemeClr val="tx1"/>
                          </a:solidFill>
                          <a:effectLst/>
                        </a:rPr>
                        <a:t>Language and literacy</a:t>
                      </a:r>
                      <a:endParaRPr lang="en-US" sz="16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2990794427"/>
                  </a:ext>
                </a:extLst>
              </a:tr>
              <a:tr h="813899">
                <a:tc>
                  <a:txBody>
                    <a:bodyPr/>
                    <a:lstStyle/>
                    <a:p>
                      <a:pPr>
                        <a:spcAft>
                          <a:spcPts val="0"/>
                        </a:spcAft>
                      </a:pPr>
                      <a:r>
                        <a:rPr lang="en-US" sz="1600" dirty="0">
                          <a:effectLst/>
                        </a:rPr>
                        <a:t>Health and Health Care</a:t>
                      </a:r>
                      <a:endParaRPr lang="en-US"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marL="285750" marR="0" lvl="0" indent="-285750" algn="l" defTabSz="914400" rtl="0" eaLnBrk="1" latinLnBrk="0" hangingPunct="1">
                        <a:lnSpc>
                          <a:spcPct val="105000"/>
                        </a:lnSpc>
                        <a:spcBef>
                          <a:spcPts val="0"/>
                        </a:spcBef>
                        <a:spcAft>
                          <a:spcPts val="0"/>
                        </a:spcAft>
                        <a:buClr>
                          <a:srgbClr val="C00000"/>
                        </a:buClr>
                        <a:buSzPts val="1000"/>
                        <a:buFont typeface="Symbol" panose="05050102010706020507" pitchFamily="18" charset="2"/>
                        <a:buChar char=""/>
                        <a:tabLst>
                          <a:tab pos="215900" algn="l"/>
                        </a:tabLst>
                      </a:pPr>
                      <a:r>
                        <a:rPr lang="en-US" sz="1600" kern="1200" dirty="0">
                          <a:solidFill>
                            <a:schemeClr val="tx1"/>
                          </a:solidFill>
                          <a:effectLst/>
                        </a:rPr>
                        <a:t>Access to health care</a:t>
                      </a:r>
                    </a:p>
                    <a:p>
                      <a:pPr marL="285750" marR="0" lvl="0" indent="-285750" algn="l" defTabSz="914400" rtl="0" eaLnBrk="1" latinLnBrk="0" hangingPunct="1">
                        <a:lnSpc>
                          <a:spcPct val="105000"/>
                        </a:lnSpc>
                        <a:spcBef>
                          <a:spcPts val="0"/>
                        </a:spcBef>
                        <a:spcAft>
                          <a:spcPts val="0"/>
                        </a:spcAft>
                        <a:buClr>
                          <a:srgbClr val="C00000"/>
                        </a:buClr>
                        <a:buSzPts val="1000"/>
                        <a:buFont typeface="Symbol" panose="05050102010706020507" pitchFamily="18" charset="2"/>
                        <a:buChar char=""/>
                        <a:tabLst>
                          <a:tab pos="215900" algn="l"/>
                        </a:tabLst>
                      </a:pPr>
                      <a:r>
                        <a:rPr lang="en-US" sz="1600" kern="1200" dirty="0">
                          <a:solidFill>
                            <a:schemeClr val="tx1"/>
                          </a:solidFill>
                          <a:effectLst/>
                        </a:rPr>
                        <a:t>Access to primary care</a:t>
                      </a:r>
                    </a:p>
                    <a:p>
                      <a:pPr marL="285750" marR="0" lvl="0" indent="-285750" algn="l" defTabSz="914400" rtl="0" eaLnBrk="1" latinLnBrk="0" hangingPunct="1">
                        <a:lnSpc>
                          <a:spcPct val="105000"/>
                        </a:lnSpc>
                        <a:spcBef>
                          <a:spcPts val="0"/>
                        </a:spcBef>
                        <a:spcAft>
                          <a:spcPts val="0"/>
                        </a:spcAft>
                        <a:buClr>
                          <a:srgbClr val="C00000"/>
                        </a:buClr>
                        <a:buSzPts val="1000"/>
                        <a:buFont typeface="Symbol" panose="05050102010706020507" pitchFamily="18" charset="2"/>
                        <a:buChar char=""/>
                        <a:tabLst>
                          <a:tab pos="215900" algn="l"/>
                        </a:tabLst>
                      </a:pPr>
                      <a:r>
                        <a:rPr lang="en-US" sz="1600" kern="1200" dirty="0">
                          <a:solidFill>
                            <a:schemeClr val="tx1"/>
                          </a:solidFill>
                          <a:effectLst/>
                        </a:rPr>
                        <a:t>Health literacy</a:t>
                      </a:r>
                      <a:endParaRPr lang="en-US" sz="16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3228927286"/>
                  </a:ext>
                </a:extLst>
              </a:tr>
              <a:tr h="1092940">
                <a:tc>
                  <a:txBody>
                    <a:bodyPr/>
                    <a:lstStyle/>
                    <a:p>
                      <a:pPr>
                        <a:spcAft>
                          <a:spcPts val="0"/>
                        </a:spcAft>
                      </a:pPr>
                      <a:r>
                        <a:rPr lang="en-US" sz="1600" dirty="0">
                          <a:effectLst/>
                        </a:rPr>
                        <a:t>Neighborhood and Built Environment</a:t>
                      </a:r>
                      <a:endParaRPr lang="en-US"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marL="285750" marR="0" lvl="0" indent="-285750" algn="l" defTabSz="914400" rtl="0" eaLnBrk="1" latinLnBrk="0" hangingPunct="1">
                        <a:lnSpc>
                          <a:spcPct val="105000"/>
                        </a:lnSpc>
                        <a:spcBef>
                          <a:spcPts val="0"/>
                        </a:spcBef>
                        <a:spcAft>
                          <a:spcPts val="0"/>
                        </a:spcAft>
                        <a:buClr>
                          <a:srgbClr val="C00000"/>
                        </a:buClr>
                        <a:buSzPts val="1000"/>
                        <a:buFont typeface="Symbol" panose="05050102010706020507" pitchFamily="18" charset="2"/>
                        <a:buChar char=""/>
                        <a:tabLst>
                          <a:tab pos="215900" algn="l"/>
                        </a:tabLst>
                      </a:pPr>
                      <a:r>
                        <a:rPr lang="en-US" sz="1600" kern="1200" dirty="0">
                          <a:solidFill>
                            <a:schemeClr val="tx1"/>
                          </a:solidFill>
                          <a:effectLst/>
                        </a:rPr>
                        <a:t>Access to foods that support healthy eating patterns</a:t>
                      </a:r>
                    </a:p>
                    <a:p>
                      <a:pPr marL="285750" marR="0" lvl="0" indent="-285750" algn="l" defTabSz="914400" rtl="0" eaLnBrk="1" latinLnBrk="0" hangingPunct="1">
                        <a:lnSpc>
                          <a:spcPct val="105000"/>
                        </a:lnSpc>
                        <a:spcBef>
                          <a:spcPts val="0"/>
                        </a:spcBef>
                        <a:spcAft>
                          <a:spcPts val="0"/>
                        </a:spcAft>
                        <a:buClr>
                          <a:srgbClr val="C00000"/>
                        </a:buClr>
                        <a:buSzPts val="1000"/>
                        <a:buFont typeface="Symbol" panose="05050102010706020507" pitchFamily="18" charset="2"/>
                        <a:buChar char=""/>
                        <a:tabLst>
                          <a:tab pos="215900" algn="l"/>
                        </a:tabLst>
                      </a:pPr>
                      <a:r>
                        <a:rPr lang="en-US" sz="1600" kern="1200" dirty="0">
                          <a:solidFill>
                            <a:schemeClr val="tx1"/>
                          </a:solidFill>
                          <a:effectLst/>
                        </a:rPr>
                        <a:t>Crime and violence</a:t>
                      </a:r>
                    </a:p>
                    <a:p>
                      <a:pPr marL="285750" marR="0" lvl="0" indent="-285750" algn="l" defTabSz="914400" rtl="0" eaLnBrk="1" latinLnBrk="0" hangingPunct="1">
                        <a:lnSpc>
                          <a:spcPct val="105000"/>
                        </a:lnSpc>
                        <a:spcBef>
                          <a:spcPts val="0"/>
                        </a:spcBef>
                        <a:spcAft>
                          <a:spcPts val="0"/>
                        </a:spcAft>
                        <a:buClr>
                          <a:srgbClr val="C00000"/>
                        </a:buClr>
                        <a:buSzPts val="1000"/>
                        <a:buFont typeface="Symbol" panose="05050102010706020507" pitchFamily="18" charset="2"/>
                        <a:buChar char=""/>
                        <a:tabLst>
                          <a:tab pos="215900" algn="l"/>
                        </a:tabLst>
                      </a:pPr>
                      <a:r>
                        <a:rPr lang="en-US" sz="1600" kern="1200" dirty="0">
                          <a:solidFill>
                            <a:schemeClr val="tx1"/>
                          </a:solidFill>
                          <a:effectLst/>
                        </a:rPr>
                        <a:t>Environmental conditions</a:t>
                      </a:r>
                    </a:p>
                    <a:p>
                      <a:pPr marL="285750" marR="0" lvl="0" indent="-285750" algn="l" defTabSz="914400" rtl="0" eaLnBrk="1" latinLnBrk="0" hangingPunct="1">
                        <a:lnSpc>
                          <a:spcPct val="105000"/>
                        </a:lnSpc>
                        <a:spcBef>
                          <a:spcPts val="0"/>
                        </a:spcBef>
                        <a:spcAft>
                          <a:spcPts val="0"/>
                        </a:spcAft>
                        <a:buClr>
                          <a:srgbClr val="C00000"/>
                        </a:buClr>
                        <a:buSzPts val="1000"/>
                        <a:buFont typeface="Symbol" panose="05050102010706020507" pitchFamily="18" charset="2"/>
                        <a:buChar char=""/>
                        <a:tabLst>
                          <a:tab pos="215900" algn="l"/>
                        </a:tabLst>
                      </a:pPr>
                      <a:r>
                        <a:rPr lang="en-US" sz="1600" kern="1200" dirty="0">
                          <a:solidFill>
                            <a:schemeClr val="tx1"/>
                          </a:solidFill>
                          <a:effectLst/>
                        </a:rPr>
                        <a:t>Quality of housing</a:t>
                      </a:r>
                      <a:endParaRPr lang="en-US" sz="16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415424089"/>
                  </a:ext>
                </a:extLst>
              </a:tr>
              <a:tr h="1088903">
                <a:tc>
                  <a:txBody>
                    <a:bodyPr/>
                    <a:lstStyle/>
                    <a:p>
                      <a:pPr>
                        <a:spcAft>
                          <a:spcPts val="0"/>
                        </a:spcAft>
                      </a:pPr>
                      <a:r>
                        <a:rPr lang="en-US" sz="1600" dirty="0">
                          <a:effectLst/>
                        </a:rPr>
                        <a:t>Social and Community Context</a:t>
                      </a:r>
                      <a:endParaRPr lang="en-US"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marL="285750" marR="0" lvl="0" indent="-285750" algn="l" defTabSz="914400" rtl="0" eaLnBrk="1" latinLnBrk="0" hangingPunct="1">
                        <a:lnSpc>
                          <a:spcPct val="105000"/>
                        </a:lnSpc>
                        <a:spcBef>
                          <a:spcPts val="0"/>
                        </a:spcBef>
                        <a:spcAft>
                          <a:spcPts val="0"/>
                        </a:spcAft>
                        <a:buClr>
                          <a:srgbClr val="C00000"/>
                        </a:buClr>
                        <a:buSzPts val="1000"/>
                        <a:buFont typeface="Symbol" panose="05050102010706020507" pitchFamily="18" charset="2"/>
                        <a:buChar char=""/>
                        <a:tabLst>
                          <a:tab pos="215900" algn="l"/>
                        </a:tabLst>
                      </a:pPr>
                      <a:r>
                        <a:rPr lang="en-US" sz="1600" kern="1200" dirty="0">
                          <a:solidFill>
                            <a:schemeClr val="tx1"/>
                          </a:solidFill>
                          <a:effectLst/>
                        </a:rPr>
                        <a:t>Civic participation</a:t>
                      </a:r>
                    </a:p>
                    <a:p>
                      <a:pPr marL="285750" marR="0" lvl="0" indent="-285750" algn="l" defTabSz="914400" rtl="0" eaLnBrk="1" latinLnBrk="0" hangingPunct="1">
                        <a:lnSpc>
                          <a:spcPct val="105000"/>
                        </a:lnSpc>
                        <a:spcBef>
                          <a:spcPts val="0"/>
                        </a:spcBef>
                        <a:spcAft>
                          <a:spcPts val="0"/>
                        </a:spcAft>
                        <a:buClr>
                          <a:srgbClr val="C00000"/>
                        </a:buClr>
                        <a:buSzPts val="1000"/>
                        <a:buFont typeface="Symbol" panose="05050102010706020507" pitchFamily="18" charset="2"/>
                        <a:buChar char=""/>
                        <a:tabLst>
                          <a:tab pos="215900" algn="l"/>
                        </a:tabLst>
                      </a:pPr>
                      <a:r>
                        <a:rPr lang="en-US" sz="1600" kern="1200" dirty="0">
                          <a:solidFill>
                            <a:schemeClr val="tx1"/>
                          </a:solidFill>
                          <a:effectLst/>
                        </a:rPr>
                        <a:t>Discrimination</a:t>
                      </a:r>
                    </a:p>
                    <a:p>
                      <a:pPr marL="285750" marR="0" lvl="0" indent="-285750" algn="l" defTabSz="914400" rtl="0" eaLnBrk="1" latinLnBrk="0" hangingPunct="1">
                        <a:lnSpc>
                          <a:spcPct val="105000"/>
                        </a:lnSpc>
                        <a:spcBef>
                          <a:spcPts val="0"/>
                        </a:spcBef>
                        <a:spcAft>
                          <a:spcPts val="0"/>
                        </a:spcAft>
                        <a:buClr>
                          <a:srgbClr val="C00000"/>
                        </a:buClr>
                        <a:buSzPts val="1000"/>
                        <a:buFont typeface="Symbol" panose="05050102010706020507" pitchFamily="18" charset="2"/>
                        <a:buChar char=""/>
                        <a:tabLst>
                          <a:tab pos="215900" algn="l"/>
                        </a:tabLst>
                      </a:pPr>
                      <a:r>
                        <a:rPr lang="en-US" sz="1600" kern="1200" dirty="0">
                          <a:solidFill>
                            <a:schemeClr val="tx1"/>
                          </a:solidFill>
                          <a:effectLst/>
                        </a:rPr>
                        <a:t>Incarceration</a:t>
                      </a:r>
                    </a:p>
                    <a:p>
                      <a:pPr marL="285750" marR="0" lvl="0" indent="-285750" algn="l" defTabSz="914400" rtl="0" eaLnBrk="1" latinLnBrk="0" hangingPunct="1">
                        <a:lnSpc>
                          <a:spcPct val="105000"/>
                        </a:lnSpc>
                        <a:spcBef>
                          <a:spcPts val="0"/>
                        </a:spcBef>
                        <a:spcAft>
                          <a:spcPts val="0"/>
                        </a:spcAft>
                        <a:buClr>
                          <a:srgbClr val="C00000"/>
                        </a:buClr>
                        <a:buSzPts val="1000"/>
                        <a:buFont typeface="Symbol" panose="05050102010706020507" pitchFamily="18" charset="2"/>
                        <a:buChar char=""/>
                        <a:tabLst>
                          <a:tab pos="215900" algn="l"/>
                        </a:tabLst>
                      </a:pPr>
                      <a:r>
                        <a:rPr lang="en-US" sz="1600" kern="1200" dirty="0">
                          <a:solidFill>
                            <a:schemeClr val="tx1"/>
                          </a:solidFill>
                          <a:effectLst/>
                        </a:rPr>
                        <a:t>Social cohesion</a:t>
                      </a:r>
                      <a:endParaRPr lang="en-US" sz="16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362685535"/>
                  </a:ext>
                </a:extLst>
              </a:tr>
              <a:tr h="476197">
                <a:tc gridSpan="2">
                  <a:txBody>
                    <a:bodyPr/>
                    <a:lstStyle/>
                    <a:p>
                      <a:pPr>
                        <a:spcAft>
                          <a:spcPts val="0"/>
                        </a:spcAft>
                      </a:pPr>
                      <a:r>
                        <a:rPr lang="en-US" sz="1200" dirty="0">
                          <a:effectLst/>
                        </a:rPr>
                        <a:t>There are determinants beyond the social factors listed above that may drive health. These factors include genetics and biology, the physical environment, and lifestyle behaviors.</a:t>
                      </a:r>
                      <a:endParaRPr lang="en-US" sz="1200" dirty="0">
                        <a:effectLst/>
                        <a:latin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528707309"/>
                  </a:ext>
                </a:extLst>
              </a:tr>
            </a:tbl>
          </a:graphicData>
        </a:graphic>
      </p:graphicFrame>
    </p:spTree>
    <p:extLst>
      <p:ext uri="{BB962C8B-B14F-4D97-AF65-F5344CB8AC3E}">
        <p14:creationId xmlns:p14="http://schemas.microsoft.com/office/powerpoint/2010/main" val="2221292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753AB8-141A-44D1-A0B6-8635FE63109C}"/>
              </a:ext>
            </a:extLst>
          </p:cNvPr>
          <p:cNvSpPr>
            <a:spLocks noGrp="1"/>
          </p:cNvSpPr>
          <p:nvPr>
            <p:ph type="title"/>
          </p:nvPr>
        </p:nvSpPr>
        <p:spPr>
          <a:xfrm>
            <a:off x="5255260" y="1188637"/>
            <a:ext cx="5852711" cy="1597228"/>
          </a:xfrm>
        </p:spPr>
        <p:txBody>
          <a:bodyPr>
            <a:normAutofit/>
          </a:bodyPr>
          <a:lstStyle/>
          <a:p>
            <a:r>
              <a:rPr lang="en-US" sz="6000" dirty="0"/>
              <a:t>To do: Read</a:t>
            </a:r>
          </a:p>
        </p:txBody>
      </p:sp>
      <p:pic>
        <p:nvPicPr>
          <p:cNvPr id="7" name="Graphic 6" descr="Clipboard Badge">
            <a:extLst>
              <a:ext uri="{FF2B5EF4-FFF2-40B4-BE49-F238E27FC236}">
                <a16:creationId xmlns:a16="http://schemas.microsoft.com/office/drawing/2014/main" id="{088C9190-941C-4EC6-86B7-F0D0703D68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357" y="1700588"/>
            <a:ext cx="3533985" cy="3533985"/>
          </a:xfrm>
          <a:prstGeom prst="rect">
            <a:avLst/>
          </a:prstGeom>
        </p:spPr>
      </p:pic>
      <p:sp>
        <p:nvSpPr>
          <p:cNvPr id="3" name="Content Placeholder 2">
            <a:extLst>
              <a:ext uri="{FF2B5EF4-FFF2-40B4-BE49-F238E27FC236}">
                <a16:creationId xmlns:a16="http://schemas.microsoft.com/office/drawing/2014/main" id="{73148D7B-4C60-43FE-9308-635C52E6B4DE}"/>
              </a:ext>
            </a:extLst>
          </p:cNvPr>
          <p:cNvSpPr>
            <a:spLocks noGrp="1"/>
          </p:cNvSpPr>
          <p:nvPr>
            <p:ph idx="1"/>
          </p:nvPr>
        </p:nvSpPr>
        <p:spPr>
          <a:xfrm>
            <a:off x="5255260" y="2998278"/>
            <a:ext cx="4428236" cy="2728198"/>
          </a:xfrm>
        </p:spPr>
        <p:txBody>
          <a:bodyPr anchor="t">
            <a:normAutofit/>
          </a:bodyPr>
          <a:lstStyle/>
          <a:p>
            <a:r>
              <a:rPr lang="en-US" sz="2000" dirty="0"/>
              <a:t>Learner should read the supplemental document </a:t>
            </a:r>
          </a:p>
          <a:p>
            <a:pPr lvl="1"/>
            <a:r>
              <a:rPr lang="en-US" sz="2000" dirty="0"/>
              <a:t>Introduction: Social Determinants of Health</a:t>
            </a:r>
          </a:p>
          <a:p>
            <a:pPr lvl="1"/>
            <a:endParaRPr lang="en-US" sz="2000" dirty="0"/>
          </a:p>
          <a:p>
            <a:pPr marL="457200" lvl="1" indent="0">
              <a:buNone/>
            </a:pPr>
            <a:endParaRPr lang="en-US" sz="2000" dirty="0"/>
          </a:p>
        </p:txBody>
      </p:sp>
    </p:spTree>
    <p:extLst>
      <p:ext uri="{BB962C8B-B14F-4D97-AF65-F5344CB8AC3E}">
        <p14:creationId xmlns:p14="http://schemas.microsoft.com/office/powerpoint/2010/main" val="1613274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ight Triangle 3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4E1912-A1DC-446D-A8C2-15CA89D940D7}"/>
              </a:ext>
            </a:extLst>
          </p:cNvPr>
          <p:cNvSpPr>
            <a:spLocks noGrp="1"/>
          </p:cNvSpPr>
          <p:nvPr>
            <p:ph type="title"/>
          </p:nvPr>
        </p:nvSpPr>
        <p:spPr>
          <a:xfrm>
            <a:off x="5255260" y="1188637"/>
            <a:ext cx="5852711" cy="1597228"/>
          </a:xfrm>
        </p:spPr>
        <p:txBody>
          <a:bodyPr>
            <a:normAutofit/>
          </a:bodyPr>
          <a:lstStyle/>
          <a:p>
            <a:r>
              <a:rPr lang="en-US" sz="6000" dirty="0"/>
              <a:t>To do: Read</a:t>
            </a:r>
          </a:p>
        </p:txBody>
      </p:sp>
      <p:pic>
        <p:nvPicPr>
          <p:cNvPr id="8" name="Graphic 7" descr="Clipboard Badge">
            <a:extLst>
              <a:ext uri="{FF2B5EF4-FFF2-40B4-BE49-F238E27FC236}">
                <a16:creationId xmlns:a16="http://schemas.microsoft.com/office/drawing/2014/main" id="{A970C48D-1A3D-4CD2-9150-9170BFE424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357" y="1700588"/>
            <a:ext cx="3533985" cy="3533985"/>
          </a:xfrm>
          <a:prstGeom prst="rect">
            <a:avLst/>
          </a:prstGeom>
        </p:spPr>
      </p:pic>
      <p:sp>
        <p:nvSpPr>
          <p:cNvPr id="3" name="Content Placeholder 2">
            <a:extLst>
              <a:ext uri="{FF2B5EF4-FFF2-40B4-BE49-F238E27FC236}">
                <a16:creationId xmlns:a16="http://schemas.microsoft.com/office/drawing/2014/main" id="{52FD2780-BE52-470B-998E-F0E6DAF8E255}"/>
              </a:ext>
            </a:extLst>
          </p:cNvPr>
          <p:cNvSpPr>
            <a:spLocks noGrp="1"/>
          </p:cNvSpPr>
          <p:nvPr>
            <p:ph idx="1"/>
          </p:nvPr>
        </p:nvSpPr>
        <p:spPr>
          <a:xfrm>
            <a:off x="5255260" y="2998278"/>
            <a:ext cx="4428236" cy="2728198"/>
          </a:xfrm>
        </p:spPr>
        <p:txBody>
          <a:bodyPr anchor="t">
            <a:normAutofit/>
          </a:bodyPr>
          <a:lstStyle/>
          <a:p>
            <a:r>
              <a:rPr lang="en-US" sz="2000" dirty="0"/>
              <a:t>Learner should review the supplemental document </a:t>
            </a:r>
          </a:p>
          <a:p>
            <a:pPr lvl="1"/>
            <a:r>
              <a:rPr lang="en-US" sz="2000" dirty="0"/>
              <a:t>Population Health/Social Determinants of Health Glossary </a:t>
            </a:r>
          </a:p>
        </p:txBody>
      </p:sp>
    </p:spTree>
    <p:extLst>
      <p:ext uri="{BB962C8B-B14F-4D97-AF65-F5344CB8AC3E}">
        <p14:creationId xmlns:p14="http://schemas.microsoft.com/office/powerpoint/2010/main" val="1348202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Triangle 27">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4E1912-A1DC-446D-A8C2-15CA89D940D7}"/>
              </a:ext>
            </a:extLst>
          </p:cNvPr>
          <p:cNvSpPr>
            <a:spLocks noGrp="1"/>
          </p:cNvSpPr>
          <p:nvPr>
            <p:ph type="title"/>
          </p:nvPr>
        </p:nvSpPr>
        <p:spPr>
          <a:xfrm>
            <a:off x="5255260" y="1188637"/>
            <a:ext cx="5852711" cy="1597228"/>
          </a:xfrm>
        </p:spPr>
        <p:txBody>
          <a:bodyPr>
            <a:normAutofit/>
          </a:bodyPr>
          <a:lstStyle/>
          <a:p>
            <a:r>
              <a:rPr lang="en-US" sz="6000" dirty="0"/>
              <a:t>To do: Complete</a:t>
            </a:r>
          </a:p>
        </p:txBody>
      </p:sp>
      <p:pic>
        <p:nvPicPr>
          <p:cNvPr id="8" name="Graphic 7" descr="Clipboard Badge">
            <a:extLst>
              <a:ext uri="{FF2B5EF4-FFF2-40B4-BE49-F238E27FC236}">
                <a16:creationId xmlns:a16="http://schemas.microsoft.com/office/drawing/2014/main" id="{39985C0C-2167-43C6-BD51-E1B7D1B326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357" y="1700588"/>
            <a:ext cx="3533985" cy="3533985"/>
          </a:xfrm>
          <a:prstGeom prst="rect">
            <a:avLst/>
          </a:prstGeom>
        </p:spPr>
      </p:pic>
      <p:sp>
        <p:nvSpPr>
          <p:cNvPr id="3" name="Content Placeholder 2">
            <a:extLst>
              <a:ext uri="{FF2B5EF4-FFF2-40B4-BE49-F238E27FC236}">
                <a16:creationId xmlns:a16="http://schemas.microsoft.com/office/drawing/2014/main" id="{52FD2780-BE52-470B-998E-F0E6DAF8E255}"/>
              </a:ext>
            </a:extLst>
          </p:cNvPr>
          <p:cNvSpPr>
            <a:spLocks noGrp="1"/>
          </p:cNvSpPr>
          <p:nvPr>
            <p:ph idx="1"/>
          </p:nvPr>
        </p:nvSpPr>
        <p:spPr>
          <a:xfrm>
            <a:off x="5255260" y="2998278"/>
            <a:ext cx="4428236" cy="2728198"/>
          </a:xfrm>
        </p:spPr>
        <p:txBody>
          <a:bodyPr anchor="t">
            <a:normAutofit/>
          </a:bodyPr>
          <a:lstStyle/>
          <a:p>
            <a:r>
              <a:rPr lang="en-US" sz="2000" dirty="0"/>
              <a:t>Learner should complete the </a:t>
            </a:r>
          </a:p>
          <a:p>
            <a:pPr lvl="1"/>
            <a:r>
              <a:rPr lang="en-US" sz="2000" dirty="0"/>
              <a:t>Population Health/Social Determinants of Health Quiz</a:t>
            </a:r>
          </a:p>
        </p:txBody>
      </p:sp>
    </p:spTree>
    <p:extLst>
      <p:ext uri="{BB962C8B-B14F-4D97-AF65-F5344CB8AC3E}">
        <p14:creationId xmlns:p14="http://schemas.microsoft.com/office/powerpoint/2010/main" val="141207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4C9552-E87C-4E80-A083-6E50FD85AD88}"/>
              </a:ext>
            </a:extLst>
          </p:cNvPr>
          <p:cNvSpPr>
            <a:spLocks noGrp="1"/>
          </p:cNvSpPr>
          <p:nvPr>
            <p:ph type="title"/>
          </p:nvPr>
        </p:nvSpPr>
        <p:spPr>
          <a:xfrm>
            <a:off x="838199" y="564211"/>
            <a:ext cx="4571999" cy="1165002"/>
          </a:xfrm>
        </p:spPr>
        <p:txBody>
          <a:bodyPr anchor="b">
            <a:normAutofit/>
          </a:bodyPr>
          <a:lstStyle/>
          <a:p>
            <a:r>
              <a:rPr lang="en-US" sz="3600" dirty="0">
                <a:solidFill>
                  <a:srgbClr val="C00000"/>
                </a:solidFill>
              </a:rPr>
              <a:t>Economic Stability</a:t>
            </a:r>
          </a:p>
        </p:txBody>
      </p:sp>
      <p:sp>
        <p:nvSpPr>
          <p:cNvPr id="3" name="Content Placeholder 2">
            <a:extLst>
              <a:ext uri="{FF2B5EF4-FFF2-40B4-BE49-F238E27FC236}">
                <a16:creationId xmlns:a16="http://schemas.microsoft.com/office/drawing/2014/main" id="{E93D6AC8-0E88-4A7B-AFDC-60C15D3213A5}"/>
              </a:ext>
            </a:extLst>
          </p:cNvPr>
          <p:cNvSpPr>
            <a:spLocks noGrp="1"/>
          </p:cNvSpPr>
          <p:nvPr>
            <p:ph idx="1"/>
          </p:nvPr>
        </p:nvSpPr>
        <p:spPr>
          <a:xfrm>
            <a:off x="838199" y="2055327"/>
            <a:ext cx="4571999" cy="3776975"/>
          </a:xfrm>
        </p:spPr>
        <p:txBody>
          <a:bodyPr>
            <a:normAutofit/>
          </a:bodyPr>
          <a:lstStyle/>
          <a:p>
            <a:r>
              <a:rPr lang="en-US" sz="1800" dirty="0"/>
              <a:t>Household income and financial stability that supports overall health and well-being. </a:t>
            </a:r>
          </a:p>
          <a:p>
            <a:r>
              <a:rPr lang="en-US" sz="1800" dirty="0"/>
              <a:t>The most important social determinant of health for the developing child and their family may be economic stability. </a:t>
            </a:r>
          </a:p>
        </p:txBody>
      </p:sp>
      <p:pic>
        <p:nvPicPr>
          <p:cNvPr id="7" name="Content Placeholder 3">
            <a:extLst>
              <a:ext uri="{FF2B5EF4-FFF2-40B4-BE49-F238E27FC236}">
                <a16:creationId xmlns:a16="http://schemas.microsoft.com/office/drawing/2014/main" id="{8DA37BD6-AE8B-40E9-939F-42C4EAC29EBF}"/>
              </a:ext>
            </a:extLst>
          </p:cNvPr>
          <p:cNvPicPr>
            <a:picLocks/>
          </p:cNvPicPr>
          <p:nvPr/>
        </p:nvPicPr>
        <p:blipFill rotWithShape="1">
          <a:blip r:embed="rId2">
            <a:extLst>
              <a:ext uri="{28A0092B-C50C-407E-A947-70E740481C1C}">
                <a14:useLocalDpi xmlns:a14="http://schemas.microsoft.com/office/drawing/2010/main" val="0"/>
              </a:ext>
            </a:extLst>
          </a:blip>
          <a:srcRect l="5127" r="13522"/>
          <a:stretch/>
        </p:blipFill>
        <p:spPr bwMode="auto">
          <a:xfrm>
            <a:off x="6190488" y="566928"/>
            <a:ext cx="5157216" cy="52861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7" name="Rectangle 26">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Tree>
    <p:extLst>
      <p:ext uri="{BB962C8B-B14F-4D97-AF65-F5344CB8AC3E}">
        <p14:creationId xmlns:p14="http://schemas.microsoft.com/office/powerpoint/2010/main" val="2437390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29DA5-6CEC-46F7-99E9-785AD4B8EB1D}"/>
              </a:ext>
            </a:extLst>
          </p:cNvPr>
          <p:cNvSpPr>
            <a:spLocks noGrp="1"/>
          </p:cNvSpPr>
          <p:nvPr>
            <p:ph type="title"/>
          </p:nvPr>
        </p:nvSpPr>
        <p:spPr/>
        <p:txBody>
          <a:bodyPr/>
          <a:lstStyle/>
          <a:p>
            <a:r>
              <a:rPr lang="en-US" dirty="0">
                <a:solidFill>
                  <a:srgbClr val="C00000"/>
                </a:solidFill>
              </a:rPr>
              <a:t>Economic Stability</a:t>
            </a:r>
          </a:p>
        </p:txBody>
      </p:sp>
      <p:sp>
        <p:nvSpPr>
          <p:cNvPr id="3" name="Content Placeholder 2">
            <a:extLst>
              <a:ext uri="{FF2B5EF4-FFF2-40B4-BE49-F238E27FC236}">
                <a16:creationId xmlns:a16="http://schemas.microsoft.com/office/drawing/2014/main" id="{D20BE883-92CA-41ED-9D69-639B32D658EF}"/>
              </a:ext>
            </a:extLst>
          </p:cNvPr>
          <p:cNvSpPr>
            <a:spLocks noGrp="1"/>
          </p:cNvSpPr>
          <p:nvPr>
            <p:ph idx="1"/>
          </p:nvPr>
        </p:nvSpPr>
        <p:spPr/>
        <p:txBody>
          <a:bodyPr/>
          <a:lstStyle/>
          <a:p>
            <a:r>
              <a:rPr lang="en-US" dirty="0"/>
              <a:t>Per Healthy People 2020 the key influencing factors for economic stability are:</a:t>
            </a:r>
          </a:p>
          <a:p>
            <a:pPr lvl="1"/>
            <a:r>
              <a:rPr lang="en-US" dirty="0"/>
              <a:t>Employment</a:t>
            </a:r>
          </a:p>
          <a:p>
            <a:pPr lvl="1"/>
            <a:r>
              <a:rPr lang="en-US" dirty="0"/>
              <a:t>Food Insecurity</a:t>
            </a:r>
          </a:p>
          <a:p>
            <a:pPr lvl="1"/>
            <a:r>
              <a:rPr lang="en-US" dirty="0"/>
              <a:t>Housing Instability</a:t>
            </a:r>
          </a:p>
          <a:p>
            <a:pPr lvl="1"/>
            <a:r>
              <a:rPr lang="en-US" dirty="0"/>
              <a:t>Poverty</a:t>
            </a:r>
          </a:p>
        </p:txBody>
      </p:sp>
    </p:spTree>
    <p:extLst>
      <p:ext uri="{BB962C8B-B14F-4D97-AF65-F5344CB8AC3E}">
        <p14:creationId xmlns:p14="http://schemas.microsoft.com/office/powerpoint/2010/main" val="243443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3">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ight Triangle 5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57">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3539B1-0793-4DB6-8840-E27BE1C7E633}"/>
              </a:ext>
            </a:extLst>
          </p:cNvPr>
          <p:cNvSpPr>
            <a:spLocks noGrp="1"/>
          </p:cNvSpPr>
          <p:nvPr>
            <p:ph type="title"/>
          </p:nvPr>
        </p:nvSpPr>
        <p:spPr>
          <a:xfrm>
            <a:off x="965201" y="1036674"/>
            <a:ext cx="3689096" cy="3514364"/>
          </a:xfrm>
        </p:spPr>
        <p:txBody>
          <a:bodyPr vert="horz" lIns="91440" tIns="45720" rIns="91440" bIns="45720" rtlCol="0" anchor="b">
            <a:normAutofit/>
          </a:bodyPr>
          <a:lstStyle/>
          <a:p>
            <a:pPr algn="r"/>
            <a:r>
              <a:rPr lang="en-US" sz="7200" kern="1200" dirty="0">
                <a:solidFill>
                  <a:schemeClr val="tx1"/>
                </a:solidFill>
                <a:latin typeface="+mj-lt"/>
                <a:ea typeface="+mj-ea"/>
                <a:cs typeface="+mj-cs"/>
              </a:rPr>
              <a:t>Poverty</a:t>
            </a:r>
          </a:p>
        </p:txBody>
      </p:sp>
      <p:pic>
        <p:nvPicPr>
          <p:cNvPr id="5" name="Content Placeholder 4" descr="Money">
            <a:extLst>
              <a:ext uri="{FF2B5EF4-FFF2-40B4-BE49-F238E27FC236}">
                <a16:creationId xmlns:a16="http://schemas.microsoft.com/office/drawing/2014/main" id="{BF1E98BF-D41C-4643-9807-06589F8CEBBB}"/>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336" b="11211"/>
          <a:stretch/>
        </p:blipFill>
        <p:spPr>
          <a:xfrm>
            <a:off x="5468215" y="1424763"/>
            <a:ext cx="4561165" cy="3441535"/>
          </a:xfrm>
          <a:prstGeom prst="rect">
            <a:avLst/>
          </a:prstGeom>
        </p:spPr>
      </p:pic>
    </p:spTree>
    <p:extLst>
      <p:ext uri="{BB962C8B-B14F-4D97-AF65-F5344CB8AC3E}">
        <p14:creationId xmlns:p14="http://schemas.microsoft.com/office/powerpoint/2010/main" val="390448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FC6B56-0E1C-4020-9652-1EA1D80BBEAA}"/>
              </a:ext>
            </a:extLst>
          </p:cNvPr>
          <p:cNvSpPr>
            <a:spLocks noGrp="1"/>
          </p:cNvSpPr>
          <p:nvPr>
            <p:ph type="title"/>
          </p:nvPr>
        </p:nvSpPr>
        <p:spPr>
          <a:xfrm>
            <a:off x="649224" y="960120"/>
            <a:ext cx="3867912" cy="4169664"/>
          </a:xfrm>
        </p:spPr>
        <p:txBody>
          <a:bodyPr>
            <a:normAutofit/>
          </a:bodyPr>
          <a:lstStyle/>
          <a:p>
            <a:pPr algn="r"/>
            <a:r>
              <a:rPr lang="en-US" dirty="0"/>
              <a:t>Poverty</a:t>
            </a:r>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E77497-31C6-41DF-A5CA-4F11830F8123}"/>
              </a:ext>
            </a:extLst>
          </p:cNvPr>
          <p:cNvSpPr>
            <a:spLocks noGrp="1"/>
          </p:cNvSpPr>
          <p:nvPr>
            <p:ph idx="1"/>
          </p:nvPr>
        </p:nvSpPr>
        <p:spPr>
          <a:xfrm>
            <a:off x="4983480" y="960120"/>
            <a:ext cx="5513832" cy="4169664"/>
          </a:xfrm>
        </p:spPr>
        <p:txBody>
          <a:bodyPr anchor="ctr">
            <a:normAutofit/>
          </a:bodyPr>
          <a:lstStyle/>
          <a:p>
            <a:r>
              <a:rPr lang="en-US" sz="2400" dirty="0"/>
              <a:t>Poverty frequently equates to material hardship. </a:t>
            </a:r>
          </a:p>
          <a:p>
            <a:r>
              <a:rPr lang="en-US" sz="2400" dirty="0"/>
              <a:t>Poor people tend to have poorer health compared to non-poor individuals.</a:t>
            </a:r>
          </a:p>
          <a:p>
            <a:r>
              <a:rPr lang="en-US" sz="2400" dirty="0"/>
              <a:t>Poverty and its associated challenges are not uncommon. </a:t>
            </a:r>
          </a:p>
        </p:txBody>
      </p:sp>
    </p:spTree>
    <p:extLst>
      <p:ext uri="{BB962C8B-B14F-4D97-AF65-F5344CB8AC3E}">
        <p14:creationId xmlns:p14="http://schemas.microsoft.com/office/powerpoint/2010/main" val="1488815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7B0D2-A065-48E7-9DE0-1F00B9C575E8}"/>
              </a:ext>
            </a:extLst>
          </p:cNvPr>
          <p:cNvSpPr>
            <a:spLocks noGrp="1"/>
          </p:cNvSpPr>
          <p:nvPr>
            <p:ph type="title"/>
          </p:nvPr>
        </p:nvSpPr>
        <p:spPr/>
        <p:txBody>
          <a:bodyPr/>
          <a:lstStyle/>
          <a:p>
            <a:r>
              <a:rPr lang="en-US" dirty="0">
                <a:solidFill>
                  <a:srgbClr val="C00000"/>
                </a:solidFill>
              </a:rPr>
              <a:t>Poverty</a:t>
            </a:r>
          </a:p>
        </p:txBody>
      </p:sp>
      <p:sp>
        <p:nvSpPr>
          <p:cNvPr id="3" name="Content Placeholder 2">
            <a:extLst>
              <a:ext uri="{FF2B5EF4-FFF2-40B4-BE49-F238E27FC236}">
                <a16:creationId xmlns:a16="http://schemas.microsoft.com/office/drawing/2014/main" id="{968C1D3C-2F50-4753-816F-19637E1F5251}"/>
              </a:ext>
            </a:extLst>
          </p:cNvPr>
          <p:cNvSpPr>
            <a:spLocks noGrp="1"/>
          </p:cNvSpPr>
          <p:nvPr>
            <p:ph idx="1"/>
          </p:nvPr>
        </p:nvSpPr>
        <p:spPr/>
        <p:txBody>
          <a:bodyPr/>
          <a:lstStyle/>
          <a:p>
            <a:r>
              <a:rPr lang="en-US" dirty="0"/>
              <a:t>Almost 12% of individuals live in poverty in the United States </a:t>
            </a:r>
            <a:r>
              <a:rPr lang="en-US" sz="1400" dirty="0"/>
              <a:t>(U.S. Census, 2019). </a:t>
            </a:r>
          </a:p>
          <a:p>
            <a:r>
              <a:rPr lang="en-US" dirty="0"/>
              <a:t>Population-level data reveals that almost half of families with infants and very young children live at or below 200% of the federal poverty level </a:t>
            </a:r>
            <a:r>
              <a:rPr lang="en-US" sz="1400" dirty="0"/>
              <a:t>(Jiang et al, 2017)</a:t>
            </a:r>
            <a:r>
              <a:rPr lang="en-US" dirty="0"/>
              <a:t>. </a:t>
            </a:r>
          </a:p>
          <a:p>
            <a:r>
              <a:rPr lang="en-US" dirty="0"/>
              <a:t>The United States federal poverty guidelines are used to determine financial eligibility for certain federal programs.</a:t>
            </a:r>
          </a:p>
          <a:p>
            <a:endParaRPr lang="en-US" b="1" dirty="0"/>
          </a:p>
        </p:txBody>
      </p:sp>
    </p:spTree>
    <p:extLst>
      <p:ext uri="{BB962C8B-B14F-4D97-AF65-F5344CB8AC3E}">
        <p14:creationId xmlns:p14="http://schemas.microsoft.com/office/powerpoint/2010/main" val="2242896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E14BF-2DB7-4138-8958-6AF2830E43D3}"/>
              </a:ext>
            </a:extLst>
          </p:cNvPr>
          <p:cNvSpPr>
            <a:spLocks noGrp="1"/>
          </p:cNvSpPr>
          <p:nvPr>
            <p:ph type="title"/>
          </p:nvPr>
        </p:nvSpPr>
        <p:spPr/>
        <p:txBody>
          <a:bodyPr/>
          <a:lstStyle/>
          <a:p>
            <a:r>
              <a:rPr lang="en-US" dirty="0">
                <a:solidFill>
                  <a:srgbClr val="C00000"/>
                </a:solidFill>
              </a:rPr>
              <a:t>Case Study Authors</a:t>
            </a:r>
          </a:p>
        </p:txBody>
      </p:sp>
      <p:sp>
        <p:nvSpPr>
          <p:cNvPr id="3" name="Content Placeholder 2">
            <a:extLst>
              <a:ext uri="{FF2B5EF4-FFF2-40B4-BE49-F238E27FC236}">
                <a16:creationId xmlns:a16="http://schemas.microsoft.com/office/drawing/2014/main" id="{6813F859-F34A-4CE7-A841-AED8B6B1A393}"/>
              </a:ext>
            </a:extLst>
          </p:cNvPr>
          <p:cNvSpPr>
            <a:spLocks noGrp="1"/>
          </p:cNvSpPr>
          <p:nvPr>
            <p:ph idx="1"/>
          </p:nvPr>
        </p:nvSpPr>
        <p:spPr/>
        <p:txBody>
          <a:bodyPr>
            <a:normAutofit/>
          </a:bodyPr>
          <a:lstStyle/>
          <a:p>
            <a:pPr lvl="0"/>
            <a:r>
              <a:rPr lang="en-US" dirty="0"/>
              <a:t>Sallie Porter DNP PhD APN  Rutgers School of Nursing</a:t>
            </a:r>
          </a:p>
          <a:p>
            <a:pPr lvl="0"/>
            <a:r>
              <a:rPr lang="en-US" dirty="0"/>
              <a:t>Rubab Qureshi MD PhD  Rutgers School of Nursing </a:t>
            </a:r>
          </a:p>
          <a:p>
            <a:pPr lvl="0"/>
            <a:r>
              <a:rPr lang="en-US" dirty="0"/>
              <a:t>Peijia Zha PhD  Rutgers School of Nursing. </a:t>
            </a:r>
          </a:p>
          <a:p>
            <a:pPr lvl="0"/>
            <a:r>
              <a:rPr lang="en-US" dirty="0"/>
              <a:t>Latoya Rawlins DNP RN-BC CNE  Rutgers School of Nursing</a:t>
            </a:r>
          </a:p>
          <a:p>
            <a:pPr lvl="0"/>
            <a:r>
              <a:rPr lang="en-US" dirty="0"/>
              <a:t>Kimberly Seaman MSN RN-BC CNE  Rutgers School of Nursing</a:t>
            </a:r>
          </a:p>
          <a:p>
            <a:pPr lvl="0"/>
            <a:r>
              <a:rPr lang="en-US" dirty="0"/>
              <a:t>Michele Livich Roberts MSN RN CNE Rutgers School of Nursing</a:t>
            </a:r>
          </a:p>
          <a:p>
            <a:pPr lvl="0"/>
            <a:r>
              <a:rPr lang="en-US" dirty="0"/>
              <a:t>Cheryl Holly EdD RN ANEF  Rutgers School of Nursing</a:t>
            </a:r>
            <a:endParaRPr lang="en-US" b="1" dirty="0"/>
          </a:p>
          <a:p>
            <a:endParaRPr lang="en-US" dirty="0"/>
          </a:p>
        </p:txBody>
      </p:sp>
    </p:spTree>
    <p:extLst>
      <p:ext uri="{BB962C8B-B14F-4D97-AF65-F5344CB8AC3E}">
        <p14:creationId xmlns:p14="http://schemas.microsoft.com/office/powerpoint/2010/main" val="2289191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CBF9-6D30-4CF4-B2CF-F9090F59D241}"/>
              </a:ext>
            </a:extLst>
          </p:cNvPr>
          <p:cNvSpPr>
            <a:spLocks noGrp="1"/>
          </p:cNvSpPr>
          <p:nvPr>
            <p:ph type="title"/>
          </p:nvPr>
        </p:nvSpPr>
        <p:spPr/>
        <p:txBody>
          <a:bodyPr>
            <a:normAutofit fontScale="90000"/>
          </a:bodyPr>
          <a:lstStyle/>
          <a:p>
            <a:br>
              <a:rPr lang="en-US" b="1" dirty="0"/>
            </a:br>
            <a:r>
              <a:rPr lang="en-US" dirty="0">
                <a:solidFill>
                  <a:srgbClr val="C00000"/>
                </a:solidFill>
              </a:rPr>
              <a:t>What programs help those experiencing poverty? </a:t>
            </a:r>
            <a:br>
              <a:rPr lang="en-US" b="1" dirty="0"/>
            </a:br>
            <a:endParaRPr lang="en-US" dirty="0"/>
          </a:p>
        </p:txBody>
      </p:sp>
      <p:sp>
        <p:nvSpPr>
          <p:cNvPr id="3" name="Content Placeholder 2">
            <a:extLst>
              <a:ext uri="{FF2B5EF4-FFF2-40B4-BE49-F238E27FC236}">
                <a16:creationId xmlns:a16="http://schemas.microsoft.com/office/drawing/2014/main" id="{2021579C-3A85-4480-B7C7-F2D0886CF14F}"/>
              </a:ext>
            </a:extLst>
          </p:cNvPr>
          <p:cNvSpPr>
            <a:spLocks noGrp="1"/>
          </p:cNvSpPr>
          <p:nvPr>
            <p:ph idx="1"/>
          </p:nvPr>
        </p:nvSpPr>
        <p:spPr/>
        <p:txBody>
          <a:bodyPr>
            <a:normAutofit/>
          </a:bodyPr>
          <a:lstStyle/>
          <a:p>
            <a:r>
              <a:rPr lang="en-US" dirty="0"/>
              <a:t>United States federal poverty guidelines used to determine financial eligibility for certain federal programs are published each year </a:t>
            </a:r>
            <a:r>
              <a:rPr lang="en-US" dirty="0">
                <a:hlinkClick r:id="rId2"/>
              </a:rPr>
              <a:t>https://aspe.hhs.gov/poverty-guidelines</a:t>
            </a:r>
            <a:r>
              <a:rPr lang="en-US" dirty="0"/>
              <a:t>. </a:t>
            </a:r>
          </a:p>
          <a:p>
            <a:pPr lvl="1"/>
            <a:r>
              <a:rPr lang="en-US" dirty="0"/>
              <a:t>For example, to be eligible for The Special Supplemental Nutrition Program for Women, Infants, and Children (</a:t>
            </a:r>
            <a:r>
              <a:rPr lang="en-US" i="1" dirty="0"/>
              <a:t>WIC</a:t>
            </a:r>
            <a:r>
              <a:rPr lang="en-US" dirty="0"/>
              <a:t>), applicants must have income at or below a specific level set by the state agency (or determined automatically  income-eligible based on participation in another program). </a:t>
            </a:r>
          </a:p>
          <a:p>
            <a:pPr lvl="1"/>
            <a:r>
              <a:rPr lang="en-US" dirty="0"/>
              <a:t>The state agency's income standard must be between 100% and 185% of the federal poverty guidelines.</a:t>
            </a:r>
          </a:p>
        </p:txBody>
      </p:sp>
    </p:spTree>
    <p:extLst>
      <p:ext uri="{BB962C8B-B14F-4D97-AF65-F5344CB8AC3E}">
        <p14:creationId xmlns:p14="http://schemas.microsoft.com/office/powerpoint/2010/main" val="421556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29218-01F8-4849-94F5-25B4FF74DF4E}"/>
              </a:ext>
            </a:extLst>
          </p:cNvPr>
          <p:cNvSpPr>
            <a:spLocks noGrp="1"/>
          </p:cNvSpPr>
          <p:nvPr>
            <p:ph type="title"/>
          </p:nvPr>
        </p:nvSpPr>
        <p:spPr/>
        <p:txBody>
          <a:bodyPr>
            <a:normAutofit/>
          </a:bodyPr>
          <a:lstStyle/>
          <a:p>
            <a:r>
              <a:rPr lang="en-US" dirty="0">
                <a:solidFill>
                  <a:srgbClr val="C00000"/>
                </a:solidFill>
              </a:rPr>
              <a:t>What programs help those experiencing poverty? </a:t>
            </a:r>
            <a:endParaRPr lang="en-US" dirty="0"/>
          </a:p>
        </p:txBody>
      </p:sp>
      <p:sp>
        <p:nvSpPr>
          <p:cNvPr id="3" name="Content Placeholder 2">
            <a:extLst>
              <a:ext uri="{FF2B5EF4-FFF2-40B4-BE49-F238E27FC236}">
                <a16:creationId xmlns:a16="http://schemas.microsoft.com/office/drawing/2014/main" id="{724D0878-ED28-490F-A80E-E233E9EC5A09}"/>
              </a:ext>
            </a:extLst>
          </p:cNvPr>
          <p:cNvSpPr>
            <a:spLocks noGrp="1"/>
          </p:cNvSpPr>
          <p:nvPr>
            <p:ph idx="1"/>
          </p:nvPr>
        </p:nvSpPr>
        <p:spPr/>
        <p:txBody>
          <a:bodyPr/>
          <a:lstStyle/>
          <a:p>
            <a:r>
              <a:rPr lang="en-US" dirty="0"/>
              <a:t>The Earned Income Tax Credit (EITC or EIC) </a:t>
            </a:r>
            <a:r>
              <a:rPr lang="en-US" dirty="0">
                <a:hlinkClick r:id="rId2"/>
              </a:rPr>
              <a:t>https://www.irs.gov/credits-deductions/individuals/earned-income-tax-credit</a:t>
            </a:r>
            <a:r>
              <a:rPr lang="en-US" dirty="0"/>
              <a:t> is a benefit for working people with low to moderate income. </a:t>
            </a:r>
          </a:p>
          <a:p>
            <a:r>
              <a:rPr lang="en-US" dirty="0"/>
              <a:t>To qualify, certain requirements must be met, and you must have filed a tax return, even if tax is not owed. EITC reduces the amount of tax owed and some will qualify for a refund.</a:t>
            </a:r>
          </a:p>
        </p:txBody>
      </p:sp>
    </p:spTree>
    <p:extLst>
      <p:ext uri="{BB962C8B-B14F-4D97-AF65-F5344CB8AC3E}">
        <p14:creationId xmlns:p14="http://schemas.microsoft.com/office/powerpoint/2010/main" val="185384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D2B487-83B9-42E4-8E2E-688C6F5AF28F}"/>
              </a:ext>
            </a:extLst>
          </p:cNvPr>
          <p:cNvSpPr>
            <a:spLocks noGrp="1"/>
          </p:cNvSpPr>
          <p:nvPr>
            <p:ph type="title"/>
          </p:nvPr>
        </p:nvSpPr>
        <p:spPr>
          <a:xfrm>
            <a:off x="2880360" y="841248"/>
            <a:ext cx="6227064" cy="1234440"/>
          </a:xfrm>
        </p:spPr>
        <p:txBody>
          <a:bodyPr anchor="t">
            <a:normAutofit/>
          </a:bodyPr>
          <a:lstStyle/>
          <a:p>
            <a:r>
              <a:rPr lang="en-US" sz="4000" dirty="0">
                <a:solidFill>
                  <a:schemeClr val="accent1"/>
                </a:solidFill>
              </a:rPr>
              <a:t>What programs help those experiencing poverty? </a:t>
            </a:r>
          </a:p>
        </p:txBody>
      </p:sp>
      <p:sp>
        <p:nvSpPr>
          <p:cNvPr id="35" name="Isosceles Triangle 34">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634BBAC8-A4E1-453E-B8CE-F11B2445D8F6}"/>
              </a:ext>
            </a:extLst>
          </p:cNvPr>
          <p:cNvSpPr>
            <a:spLocks noGrp="1"/>
          </p:cNvSpPr>
          <p:nvPr>
            <p:ph idx="1"/>
          </p:nvPr>
        </p:nvSpPr>
        <p:spPr>
          <a:xfrm>
            <a:off x="2880360" y="2249424"/>
            <a:ext cx="6227064" cy="3803904"/>
          </a:xfrm>
        </p:spPr>
        <p:txBody>
          <a:bodyPr>
            <a:normAutofit/>
          </a:bodyPr>
          <a:lstStyle/>
          <a:p>
            <a:r>
              <a:rPr lang="en-US" sz="2200" dirty="0"/>
              <a:t>The federal welfare program Temporary Assistance to Needy Families (TANF) program is designed to help needy families achieve self-sufficiency. </a:t>
            </a:r>
          </a:p>
          <a:p>
            <a:r>
              <a:rPr lang="en-US" sz="2200" dirty="0"/>
              <a:t>States receive block grants to design and operate programs that accomplish one of the purposes of the TANF program. </a:t>
            </a:r>
            <a:r>
              <a:rPr lang="en-US" sz="2200" dirty="0">
                <a:hlinkClick r:id="rId2"/>
              </a:rPr>
              <a:t>https://www.acf.hhs.gov/ofa/programs/tanf</a:t>
            </a:r>
            <a:r>
              <a:rPr lang="en-US" sz="2200" dirty="0"/>
              <a:t> </a:t>
            </a:r>
          </a:p>
        </p:txBody>
      </p:sp>
    </p:spTree>
    <p:extLst>
      <p:ext uri="{BB962C8B-B14F-4D97-AF65-F5344CB8AC3E}">
        <p14:creationId xmlns:p14="http://schemas.microsoft.com/office/powerpoint/2010/main" val="1955245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BF6D-ADE6-4EFF-96D0-19A5CA97A829}"/>
              </a:ext>
            </a:extLst>
          </p:cNvPr>
          <p:cNvSpPr>
            <a:spLocks noGrp="1"/>
          </p:cNvSpPr>
          <p:nvPr>
            <p:ph type="title"/>
          </p:nvPr>
        </p:nvSpPr>
        <p:spPr/>
        <p:txBody>
          <a:bodyPr>
            <a:normAutofit/>
          </a:bodyPr>
          <a:lstStyle/>
          <a:p>
            <a:r>
              <a:rPr lang="en-US" dirty="0">
                <a:solidFill>
                  <a:srgbClr val="C00000"/>
                </a:solidFill>
              </a:rPr>
              <a:t>What programs help those experiencing poverty?</a:t>
            </a:r>
            <a:endParaRPr lang="en-US" dirty="0"/>
          </a:p>
        </p:txBody>
      </p:sp>
      <p:sp>
        <p:nvSpPr>
          <p:cNvPr id="3" name="Content Placeholder 2">
            <a:extLst>
              <a:ext uri="{FF2B5EF4-FFF2-40B4-BE49-F238E27FC236}">
                <a16:creationId xmlns:a16="http://schemas.microsoft.com/office/drawing/2014/main" id="{01E4B2DD-CC2F-4631-871B-B2939AB21962}"/>
              </a:ext>
            </a:extLst>
          </p:cNvPr>
          <p:cNvSpPr>
            <a:spLocks noGrp="1"/>
          </p:cNvSpPr>
          <p:nvPr>
            <p:ph idx="1"/>
          </p:nvPr>
        </p:nvSpPr>
        <p:spPr/>
        <p:txBody>
          <a:bodyPr>
            <a:normAutofit fontScale="92500" lnSpcReduction="20000"/>
          </a:bodyPr>
          <a:lstStyle/>
          <a:p>
            <a:r>
              <a:rPr lang="en-US" dirty="0"/>
              <a:t>New Jersey’s Temporary Assistance to Needy Families (TANF) program — WorkFirst NJ — is the state's welfare reform program. </a:t>
            </a:r>
          </a:p>
          <a:p>
            <a:r>
              <a:rPr lang="en-US" dirty="0"/>
              <a:t>WorkFirst NJ emphasizes work as the initial step. </a:t>
            </a:r>
          </a:p>
          <a:p>
            <a:r>
              <a:rPr lang="en-US" dirty="0"/>
              <a:t>WorkFirst NJ’s goal is to help people get off welfare, secure employment and become self-sufficient through job training, education, and work activities. </a:t>
            </a:r>
          </a:p>
          <a:p>
            <a:r>
              <a:rPr lang="en-US" dirty="0"/>
              <a:t>WorkFirst NJ provides temporary cash assistance and many other support services to families. </a:t>
            </a:r>
          </a:p>
          <a:p>
            <a:r>
              <a:rPr lang="en-US" dirty="0"/>
              <a:t>WorkFirst NJ only helps approximately 15% of families living below the federal poverty level which means many families are not getting the assistance despite meeting eligibility criteria. </a:t>
            </a:r>
          </a:p>
          <a:p>
            <a:r>
              <a:rPr lang="en-US" dirty="0"/>
              <a:t>Insure Kids Now </a:t>
            </a:r>
            <a:r>
              <a:rPr lang="en-US" dirty="0">
                <a:hlinkClick r:id="rId2"/>
              </a:rPr>
              <a:t>https://www.insurekidsnow.gov/</a:t>
            </a:r>
            <a:endParaRPr lang="en-US" dirty="0"/>
          </a:p>
        </p:txBody>
      </p:sp>
    </p:spTree>
    <p:extLst>
      <p:ext uri="{BB962C8B-B14F-4D97-AF65-F5344CB8AC3E}">
        <p14:creationId xmlns:p14="http://schemas.microsoft.com/office/powerpoint/2010/main" val="3134964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93AA5-CB5B-40E9-8891-D4B1AF85A013}"/>
              </a:ext>
            </a:extLst>
          </p:cNvPr>
          <p:cNvSpPr>
            <a:spLocks noGrp="1"/>
          </p:cNvSpPr>
          <p:nvPr>
            <p:ph type="title"/>
          </p:nvPr>
        </p:nvSpPr>
        <p:spPr/>
        <p:txBody>
          <a:bodyPr/>
          <a:lstStyle/>
          <a:p>
            <a:r>
              <a:rPr lang="en-US" dirty="0">
                <a:solidFill>
                  <a:srgbClr val="C00000"/>
                </a:solidFill>
              </a:rPr>
              <a:t>Meet the Halls</a:t>
            </a:r>
          </a:p>
        </p:txBody>
      </p:sp>
      <p:pic>
        <p:nvPicPr>
          <p:cNvPr id="4" name="Content Placeholder 3">
            <a:extLst>
              <a:ext uri="{FF2B5EF4-FFF2-40B4-BE49-F238E27FC236}">
                <a16:creationId xmlns:a16="http://schemas.microsoft.com/office/drawing/2014/main" id="{FFF8F865-3BDA-4BB3-9E23-2BBACBD4D7D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8223" y="1845509"/>
            <a:ext cx="3495554" cy="4311570"/>
          </a:xfrm>
          <a:prstGeom prst="rect">
            <a:avLst/>
          </a:prstGeom>
          <a:noFill/>
          <a:ln>
            <a:noFill/>
          </a:ln>
        </p:spPr>
      </p:pic>
    </p:spTree>
    <p:extLst>
      <p:ext uri="{BB962C8B-B14F-4D97-AF65-F5344CB8AC3E}">
        <p14:creationId xmlns:p14="http://schemas.microsoft.com/office/powerpoint/2010/main" val="1025538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329E02-1F3B-4DD2-93AA-4FC7B9C83F68}"/>
              </a:ext>
            </a:extLst>
          </p:cNvPr>
          <p:cNvSpPr>
            <a:spLocks noGrp="1"/>
          </p:cNvSpPr>
          <p:nvPr>
            <p:ph type="title"/>
          </p:nvPr>
        </p:nvSpPr>
        <p:spPr>
          <a:xfrm>
            <a:off x="612648" y="1078992"/>
            <a:ext cx="6268770" cy="1536192"/>
          </a:xfrm>
        </p:spPr>
        <p:txBody>
          <a:bodyPr anchor="b">
            <a:normAutofit/>
          </a:bodyPr>
          <a:lstStyle/>
          <a:p>
            <a:r>
              <a:rPr lang="en-US" sz="5200" dirty="0">
                <a:solidFill>
                  <a:srgbClr val="C00000"/>
                </a:solidFill>
              </a:rPr>
              <a:t>Emma Hall</a:t>
            </a:r>
          </a:p>
        </p:txBody>
      </p:sp>
      <p:sp>
        <p:nvSpPr>
          <p:cNvPr id="20" name="Rectangle 19">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2" name="Rectangle 21">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DAD48BD-D2F3-4517-89E5-9CE5839DB1DC}"/>
              </a:ext>
            </a:extLst>
          </p:cNvPr>
          <p:cNvSpPr>
            <a:spLocks noGrp="1"/>
          </p:cNvSpPr>
          <p:nvPr>
            <p:ph idx="1"/>
          </p:nvPr>
        </p:nvSpPr>
        <p:spPr>
          <a:xfrm>
            <a:off x="612647" y="3274186"/>
            <a:ext cx="7048541" cy="2907158"/>
          </a:xfrm>
        </p:spPr>
        <p:txBody>
          <a:bodyPr>
            <a:normAutofit lnSpcReduction="10000"/>
          </a:bodyPr>
          <a:lstStyle/>
          <a:p>
            <a:r>
              <a:rPr lang="en-US" sz="1800" dirty="0"/>
              <a:t>I step through the pediatric clinic doors. I am holding Leah and my husband Andrew’s got Jonathan along with our giant backpack full of baby paraphernalia. We are here for Leah’s 6-month well visit. I wave at Billie — they’re the nurse we usually see. I really like them. “Them” and “they” are Billie’s preferred pronouns. I know that from the button they usually wear on their lab coat. I like Billie, they treat us nice, not condescending, or fake. </a:t>
            </a:r>
            <a:endParaRPr lang="en-US" sz="1800" dirty="0">
              <a:effectLst/>
            </a:endParaRPr>
          </a:p>
          <a:p>
            <a:r>
              <a:rPr lang="en-US" sz="1800" dirty="0"/>
              <a:t>Sometimes, when you are on Medicaid, health care people are not so nice. Some nurses and doctors get all judgmental or act like you are stealing from them because you have government-funded health insurance. But I do not care, it is really important my babies go to the doctor to stay healthy and get their immunizations and stuff. </a:t>
            </a:r>
            <a:endParaRPr lang="en-US" sz="1800" dirty="0">
              <a:effectLst/>
            </a:endParaRPr>
          </a:p>
          <a:p>
            <a:endParaRPr lang="en-US" sz="1800" dirty="0"/>
          </a:p>
        </p:txBody>
      </p:sp>
      <p:pic>
        <p:nvPicPr>
          <p:cNvPr id="4" name="Picture 3">
            <a:extLst>
              <a:ext uri="{FF2B5EF4-FFF2-40B4-BE49-F238E27FC236}">
                <a16:creationId xmlns:a16="http://schemas.microsoft.com/office/drawing/2014/main" id="{B25B99A6-DB9F-491B-990A-FCE2B3DA9578}"/>
              </a:ext>
            </a:extLst>
          </p:cNvPr>
          <p:cNvPicPr>
            <a:picLocks noChangeAspect="1"/>
          </p:cNvPicPr>
          <p:nvPr/>
        </p:nvPicPr>
        <p:blipFill rotWithShape="1">
          <a:blip r:embed="rId2">
            <a:extLst>
              <a:ext uri="{28A0092B-C50C-407E-A947-70E740481C1C}">
                <a14:useLocalDpi xmlns:a14="http://schemas.microsoft.com/office/drawing/2010/main" val="0"/>
              </a:ext>
            </a:extLst>
          </a:blip>
          <a:srcRect r="63832"/>
          <a:stretch/>
        </p:blipFill>
        <p:spPr bwMode="auto">
          <a:xfrm>
            <a:off x="8794771" y="601132"/>
            <a:ext cx="1742827" cy="5943600"/>
          </a:xfrm>
          <a:prstGeom prst="rect">
            <a:avLst/>
          </a:prstGeom>
          <a:noFill/>
        </p:spPr>
      </p:pic>
      <p:pic>
        <p:nvPicPr>
          <p:cNvPr id="12" name="Picture 11">
            <a:extLst>
              <a:ext uri="{FF2B5EF4-FFF2-40B4-BE49-F238E27FC236}">
                <a16:creationId xmlns:a16="http://schemas.microsoft.com/office/drawing/2014/main" id="{6E79C949-CBBC-4112-9905-FB512CFCAE9A}"/>
              </a:ext>
            </a:extLst>
          </p:cNvPr>
          <p:cNvPicPr>
            <a:picLocks noChangeAspect="1"/>
          </p:cNvPicPr>
          <p:nvPr/>
        </p:nvPicPr>
        <p:blipFill rotWithShape="1">
          <a:blip r:embed="rId2">
            <a:extLst>
              <a:ext uri="{28A0092B-C50C-407E-A947-70E740481C1C}">
                <a14:useLocalDpi xmlns:a14="http://schemas.microsoft.com/office/drawing/2010/main" val="0"/>
              </a:ext>
            </a:extLst>
          </a:blip>
          <a:srcRect r="63832"/>
          <a:stretch/>
        </p:blipFill>
        <p:spPr bwMode="auto">
          <a:xfrm>
            <a:off x="8842067" y="601133"/>
            <a:ext cx="1742827" cy="5943600"/>
          </a:xfrm>
          <a:prstGeom prst="rect">
            <a:avLst/>
          </a:prstGeom>
          <a:noFill/>
        </p:spPr>
      </p:pic>
    </p:spTree>
    <p:extLst>
      <p:ext uri="{BB962C8B-B14F-4D97-AF65-F5344CB8AC3E}">
        <p14:creationId xmlns:p14="http://schemas.microsoft.com/office/powerpoint/2010/main" val="337637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2746A-2D08-4857-BD50-85247B8F1379}"/>
              </a:ext>
            </a:extLst>
          </p:cNvPr>
          <p:cNvSpPr>
            <a:spLocks noGrp="1"/>
          </p:cNvSpPr>
          <p:nvPr>
            <p:ph type="title"/>
          </p:nvPr>
        </p:nvSpPr>
        <p:spPr/>
        <p:txBody>
          <a:bodyPr/>
          <a:lstStyle/>
          <a:p>
            <a:r>
              <a:rPr lang="en-US" dirty="0">
                <a:solidFill>
                  <a:srgbClr val="C00000"/>
                </a:solidFill>
              </a:rPr>
              <a:t>Emma Hall</a:t>
            </a:r>
            <a:endParaRPr lang="en-US" dirty="0"/>
          </a:p>
        </p:txBody>
      </p:sp>
      <p:sp>
        <p:nvSpPr>
          <p:cNvPr id="3" name="Content Placeholder 2">
            <a:extLst>
              <a:ext uri="{FF2B5EF4-FFF2-40B4-BE49-F238E27FC236}">
                <a16:creationId xmlns:a16="http://schemas.microsoft.com/office/drawing/2014/main" id="{C1D163DE-6921-4D93-B5CD-872F261EB9F3}"/>
              </a:ext>
            </a:extLst>
          </p:cNvPr>
          <p:cNvSpPr>
            <a:spLocks noGrp="1"/>
          </p:cNvSpPr>
          <p:nvPr>
            <p:ph idx="1"/>
          </p:nvPr>
        </p:nvSpPr>
        <p:spPr/>
        <p:txBody>
          <a:bodyPr>
            <a:normAutofit fontScale="92500" lnSpcReduction="20000"/>
          </a:bodyPr>
          <a:lstStyle/>
          <a:p>
            <a:r>
              <a:rPr lang="en-US" dirty="0"/>
              <a:t>In New Jersey, there are programs for low-income families, we get help through the WorkFirst NJ. Andrew lost a lot of work hours after our home burnt down in a fire. </a:t>
            </a:r>
          </a:p>
          <a:p>
            <a:r>
              <a:rPr lang="en-US" dirty="0"/>
              <a:t>I waitressed as much as I could until Leah was born. But, finding and affording childcare for two small children is tough and expensive. </a:t>
            </a:r>
            <a:endParaRPr lang="en-US" dirty="0">
              <a:effectLst/>
            </a:endParaRPr>
          </a:p>
          <a:p>
            <a:r>
              <a:rPr lang="en-US" dirty="0"/>
              <a:t>I am Emma and I am 25 years old. Andrew is my husband and he is 23 years old. </a:t>
            </a:r>
          </a:p>
          <a:p>
            <a:r>
              <a:rPr lang="en-US" dirty="0"/>
              <a:t>We have two babies – Jonathan who is 2 years old and Leah who is almost 7 months old. I want you to understand how important my family is to me, to us, we love each other and it is super important we stay together. I was in foster care for a long time and kids need real permanent families. </a:t>
            </a:r>
          </a:p>
          <a:p>
            <a:r>
              <a:rPr lang="en-US" dirty="0"/>
              <a:t>My parents were drug users, off the chart drinkers. I totally get that substance misuse is a disease, but I am going to do better for my babies. </a:t>
            </a:r>
            <a:endParaRPr lang="en-US" dirty="0">
              <a:effectLst/>
            </a:endParaRPr>
          </a:p>
          <a:p>
            <a:endParaRPr lang="en-US" dirty="0"/>
          </a:p>
        </p:txBody>
      </p:sp>
    </p:spTree>
    <p:extLst>
      <p:ext uri="{BB962C8B-B14F-4D97-AF65-F5344CB8AC3E}">
        <p14:creationId xmlns:p14="http://schemas.microsoft.com/office/powerpoint/2010/main" val="3820907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43B8E1-35F2-4249-8DD7-15854D443A6E}"/>
              </a:ext>
            </a:extLst>
          </p:cNvPr>
          <p:cNvSpPr>
            <a:spLocks noGrp="1"/>
          </p:cNvSpPr>
          <p:nvPr>
            <p:ph type="title"/>
          </p:nvPr>
        </p:nvSpPr>
        <p:spPr>
          <a:xfrm>
            <a:off x="1060936" y="-281928"/>
            <a:ext cx="4783697" cy="1630082"/>
          </a:xfrm>
        </p:spPr>
        <p:txBody>
          <a:bodyPr anchor="b">
            <a:normAutofit/>
          </a:bodyPr>
          <a:lstStyle/>
          <a:p>
            <a:r>
              <a:rPr lang="en-US" sz="4000" dirty="0">
                <a:solidFill>
                  <a:srgbClr val="C00000"/>
                </a:solidFill>
              </a:rPr>
              <a:t>Emma Hall</a:t>
            </a:r>
          </a:p>
        </p:txBody>
      </p:sp>
      <p:sp>
        <p:nvSpPr>
          <p:cNvPr id="3" name="Content Placeholder 2">
            <a:extLst>
              <a:ext uri="{FF2B5EF4-FFF2-40B4-BE49-F238E27FC236}">
                <a16:creationId xmlns:a16="http://schemas.microsoft.com/office/drawing/2014/main" id="{61B16B44-EE88-4069-A937-8E175485DB7D}"/>
              </a:ext>
            </a:extLst>
          </p:cNvPr>
          <p:cNvSpPr>
            <a:spLocks noGrp="1"/>
          </p:cNvSpPr>
          <p:nvPr>
            <p:ph idx="1"/>
          </p:nvPr>
        </p:nvSpPr>
        <p:spPr>
          <a:xfrm>
            <a:off x="838199" y="1758463"/>
            <a:ext cx="6649996" cy="4361444"/>
          </a:xfrm>
        </p:spPr>
        <p:txBody>
          <a:bodyPr>
            <a:normAutofit lnSpcReduction="10000"/>
          </a:bodyPr>
          <a:lstStyle/>
          <a:p>
            <a:r>
              <a:rPr lang="en-US" sz="1800" dirty="0"/>
              <a:t>Leah is a really wonderful baby but fussy, sometimes, too. Leah’s bottom gets red and that seems to bother her especially when she is trying to fall asleep. But most of the time she gives me big smiles and loves cuddles. I think she would have me hold her all of the time if she could. </a:t>
            </a:r>
            <a:endParaRPr lang="en-US" sz="1800" dirty="0">
              <a:effectLst/>
            </a:endParaRPr>
          </a:p>
          <a:p>
            <a:r>
              <a:rPr lang="en-US" sz="1800" dirty="0"/>
              <a:t>I have been breastfeeding Leah since she was born. It is not easy but with all our moving around, it ended up as the most sensible thing and now I am proud that I have stuck with it. Lots of mothers cannot do the breastfeeding thing but breast is best! Nurse Billie has a button that says that, too. </a:t>
            </a:r>
          </a:p>
          <a:p>
            <a:r>
              <a:rPr lang="en-US" sz="1800" dirty="0"/>
              <a:t>When I was in the hospital the post-partum and nursery nurse really pushed breastfeeding. A lactation counselor came in too to help with ‘latching on’, so that was good. But the person who really got me started and kept me on track was the unit housekeeper, encouraging me and giving me tips while she cleaned and even coming back in twice to make sure I was doing okay. My mother is not around and I did not breastfeed Jonathan, so having an experienced ‘cheerleader’ this time around really helped.  </a:t>
            </a:r>
            <a:endParaRPr lang="en-US" sz="1800" dirty="0">
              <a:effectLst/>
            </a:endParaRPr>
          </a:p>
          <a:p>
            <a:endParaRPr lang="en-US" sz="1800" dirty="0"/>
          </a:p>
        </p:txBody>
      </p:sp>
      <p:pic>
        <p:nvPicPr>
          <p:cNvPr id="4" name="Picture 3">
            <a:extLst>
              <a:ext uri="{FF2B5EF4-FFF2-40B4-BE49-F238E27FC236}">
                <a16:creationId xmlns:a16="http://schemas.microsoft.com/office/drawing/2014/main" id="{22B03902-8D1D-429F-B41B-6E50B6E0867C}"/>
              </a:ext>
            </a:extLst>
          </p:cNvPr>
          <p:cNvPicPr>
            <a:picLocks noChangeAspect="1"/>
          </p:cNvPicPr>
          <p:nvPr/>
        </p:nvPicPr>
        <p:blipFill rotWithShape="1">
          <a:blip r:embed="rId2">
            <a:extLst>
              <a:ext uri="{28A0092B-C50C-407E-A947-70E740481C1C}">
                <a14:useLocalDpi xmlns:a14="http://schemas.microsoft.com/office/drawing/2010/main" val="0"/>
              </a:ext>
            </a:extLst>
          </a:blip>
          <a:srcRect r="63832"/>
          <a:stretch/>
        </p:blipFill>
        <p:spPr bwMode="auto">
          <a:xfrm>
            <a:off x="7852710" y="537882"/>
            <a:ext cx="1636802" cy="5582023"/>
          </a:xfrm>
          <a:prstGeom prst="rect">
            <a:avLst/>
          </a:prstGeom>
          <a:noFill/>
        </p:spPr>
      </p:pic>
    </p:spTree>
    <p:extLst>
      <p:ext uri="{BB962C8B-B14F-4D97-AF65-F5344CB8AC3E}">
        <p14:creationId xmlns:p14="http://schemas.microsoft.com/office/powerpoint/2010/main" val="3094630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6E959-0E86-46DB-B420-0BCE78DA77F5}"/>
              </a:ext>
            </a:extLst>
          </p:cNvPr>
          <p:cNvSpPr>
            <a:spLocks noGrp="1"/>
          </p:cNvSpPr>
          <p:nvPr>
            <p:ph type="title"/>
          </p:nvPr>
        </p:nvSpPr>
        <p:spPr/>
        <p:txBody>
          <a:bodyPr/>
          <a:lstStyle/>
          <a:p>
            <a:r>
              <a:rPr lang="en-US" dirty="0">
                <a:solidFill>
                  <a:srgbClr val="C00000"/>
                </a:solidFill>
              </a:rPr>
              <a:t>Emma Hall</a:t>
            </a:r>
            <a:endParaRPr lang="en-US" dirty="0"/>
          </a:p>
        </p:txBody>
      </p:sp>
      <p:sp>
        <p:nvSpPr>
          <p:cNvPr id="3" name="Content Placeholder 2">
            <a:extLst>
              <a:ext uri="{FF2B5EF4-FFF2-40B4-BE49-F238E27FC236}">
                <a16:creationId xmlns:a16="http://schemas.microsoft.com/office/drawing/2014/main" id="{87A1A2F0-CB15-41C7-9FE0-4D52A300F2CC}"/>
              </a:ext>
            </a:extLst>
          </p:cNvPr>
          <p:cNvSpPr>
            <a:spLocks noGrp="1"/>
          </p:cNvSpPr>
          <p:nvPr>
            <p:ph idx="1"/>
          </p:nvPr>
        </p:nvSpPr>
        <p:spPr/>
        <p:txBody>
          <a:bodyPr>
            <a:normAutofit fontScale="92500" lnSpcReduction="10000"/>
          </a:bodyPr>
          <a:lstStyle/>
          <a:p>
            <a:r>
              <a:rPr lang="en-US" dirty="0"/>
              <a:t>We lost our home right after Leah was born. One of our downstairs neighbors fell asleep smoking. Our building was old and not all the smoke alarms were working. We lost everything – furniture, clothes, all the baby stuff, our cooking pans, even Andrew’s work tools. It has been tough. You accumulate stuff little by little and then whoosh, it is all gone. </a:t>
            </a:r>
          </a:p>
          <a:p>
            <a:r>
              <a:rPr lang="en-US" dirty="0"/>
              <a:t>We did not have a regular place to stay most of the last half year. Without his work gear, Andrew could not get enough work.  </a:t>
            </a:r>
            <a:endParaRPr lang="en-US" dirty="0">
              <a:effectLst/>
            </a:endParaRPr>
          </a:p>
          <a:p>
            <a:r>
              <a:rPr lang="en-US" dirty="0"/>
              <a:t>It is not easy eating healthy when you do not have a regular place to stay. I know it is super important for Jonathan to eat fresh healthy food, but he is so picky. With breastfeeding, I need a healthy diet, too, for Leah’s sake. But sometimes, McDonalds is the only option and sometimes, we only have enough money to feed Jonathan. </a:t>
            </a:r>
            <a:endParaRPr lang="en-US" dirty="0">
              <a:effectLst/>
            </a:endParaRPr>
          </a:p>
          <a:p>
            <a:endParaRPr lang="en-US" dirty="0"/>
          </a:p>
        </p:txBody>
      </p:sp>
    </p:spTree>
    <p:extLst>
      <p:ext uri="{BB962C8B-B14F-4D97-AF65-F5344CB8AC3E}">
        <p14:creationId xmlns:p14="http://schemas.microsoft.com/office/powerpoint/2010/main" val="3121191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7AD2E9-7A55-4656-9BA8-F9B90761762B}"/>
              </a:ext>
            </a:extLst>
          </p:cNvPr>
          <p:cNvSpPr>
            <a:spLocks noGrp="1"/>
          </p:cNvSpPr>
          <p:nvPr>
            <p:ph type="title"/>
          </p:nvPr>
        </p:nvSpPr>
        <p:spPr>
          <a:xfrm>
            <a:off x="838200" y="176214"/>
            <a:ext cx="10515600" cy="1481188"/>
          </a:xfrm>
        </p:spPr>
        <p:txBody>
          <a:bodyPr>
            <a:normAutofit/>
          </a:bodyPr>
          <a:lstStyle/>
          <a:p>
            <a:r>
              <a:rPr lang="en-US" sz="4000" dirty="0">
                <a:solidFill>
                  <a:srgbClr val="C00000"/>
                </a:solidFill>
              </a:rPr>
              <a:t>Emma Hall</a:t>
            </a:r>
          </a:p>
        </p:txBody>
      </p:sp>
      <p:sp>
        <p:nvSpPr>
          <p:cNvPr id="3" name="Content Placeholder 2">
            <a:extLst>
              <a:ext uri="{FF2B5EF4-FFF2-40B4-BE49-F238E27FC236}">
                <a16:creationId xmlns:a16="http://schemas.microsoft.com/office/drawing/2014/main" id="{60768038-B6CF-4205-92A5-1215A7F010DC}"/>
              </a:ext>
            </a:extLst>
          </p:cNvPr>
          <p:cNvSpPr>
            <a:spLocks noGrp="1"/>
          </p:cNvSpPr>
          <p:nvPr>
            <p:ph idx="1"/>
          </p:nvPr>
        </p:nvSpPr>
        <p:spPr>
          <a:xfrm>
            <a:off x="838200" y="1847128"/>
            <a:ext cx="5257800" cy="4272681"/>
          </a:xfrm>
        </p:spPr>
        <p:txBody>
          <a:bodyPr>
            <a:normAutofit fontScale="92500" lnSpcReduction="20000"/>
          </a:bodyPr>
          <a:lstStyle/>
          <a:p>
            <a:r>
              <a:rPr lang="en-US" sz="2400" dirty="0"/>
              <a:t>Jonathan is not talking at all and much of the time seems in his own world. I am worried especially when I see other kids his same age saying some words and stuff. Could it be all the moving around or having a new baby sister?</a:t>
            </a:r>
          </a:p>
          <a:p>
            <a:r>
              <a:rPr lang="en-US" sz="2400" dirty="0"/>
              <a:t> Jonathan likes dinosaurs a lot so I can always get his attention if I pull out his dinosaur sticker book or show him some dinosaur YouTube videos. We have another dinosaur book that Billie gave us as a part of the Reach Out and Read program at the clinic. </a:t>
            </a:r>
          </a:p>
          <a:p>
            <a:r>
              <a:rPr lang="en-US" sz="2400" dirty="0"/>
              <a:t>I try to read to Jonathan and Leah every day.</a:t>
            </a:r>
          </a:p>
        </p:txBody>
      </p:sp>
      <p:pic>
        <p:nvPicPr>
          <p:cNvPr id="5" name="Picture 4" descr="A close up of a logo&#10;&#10;Description automatically generated">
            <a:extLst>
              <a:ext uri="{FF2B5EF4-FFF2-40B4-BE49-F238E27FC236}">
                <a16:creationId xmlns:a16="http://schemas.microsoft.com/office/drawing/2014/main" id="{9524E585-390C-46E0-B730-34E2A0D9F0F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467" r="4" b="7634"/>
          <a:stretch/>
        </p:blipFill>
        <p:spPr>
          <a:xfrm>
            <a:off x="6121301" y="1847135"/>
            <a:ext cx="5120640" cy="3550219"/>
          </a:xfrm>
          <a:prstGeom prst="rect">
            <a:avLst/>
          </a:prstGeom>
        </p:spPr>
      </p:pic>
      <p:sp>
        <p:nvSpPr>
          <p:cNvPr id="6" name="TextBox 5">
            <a:extLst>
              <a:ext uri="{FF2B5EF4-FFF2-40B4-BE49-F238E27FC236}">
                <a16:creationId xmlns:a16="http://schemas.microsoft.com/office/drawing/2014/main" id="{DB869DB1-BCAF-4117-815C-9C7DCEDE8CD5}"/>
              </a:ext>
            </a:extLst>
          </p:cNvPr>
          <p:cNvSpPr txBox="1"/>
          <p:nvPr/>
        </p:nvSpPr>
        <p:spPr>
          <a:xfrm>
            <a:off x="8913707" y="5919751"/>
            <a:ext cx="244009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www.thaigoodview.com/node/163578?page=0,6">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Tree>
    <p:extLst>
      <p:ext uri="{BB962C8B-B14F-4D97-AF65-F5344CB8AC3E}">
        <p14:creationId xmlns:p14="http://schemas.microsoft.com/office/powerpoint/2010/main" val="3714788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88557-2775-4466-A55E-5F040D83F12A}"/>
              </a:ext>
            </a:extLst>
          </p:cNvPr>
          <p:cNvSpPr>
            <a:spLocks noGrp="1"/>
          </p:cNvSpPr>
          <p:nvPr>
            <p:ph type="title"/>
          </p:nvPr>
        </p:nvSpPr>
        <p:spPr/>
        <p:txBody>
          <a:bodyPr>
            <a:normAutofit fontScale="90000"/>
          </a:bodyPr>
          <a:lstStyle/>
          <a:p>
            <a:br>
              <a:rPr lang="en-US" dirty="0">
                <a:solidFill>
                  <a:srgbClr val="C00000"/>
                </a:solidFill>
              </a:rPr>
            </a:br>
            <a:r>
              <a:rPr lang="en-US" dirty="0">
                <a:solidFill>
                  <a:srgbClr val="C00000"/>
                </a:solidFill>
              </a:rPr>
              <a:t>Interprofessional Contributors</a:t>
            </a:r>
            <a:br>
              <a:rPr lang="en-US" dirty="0">
                <a:solidFill>
                  <a:srgbClr val="C00000"/>
                </a:solidFill>
              </a:rPr>
            </a:br>
            <a:endParaRPr lang="en-US" dirty="0">
              <a:solidFill>
                <a:srgbClr val="C00000"/>
              </a:solidFill>
            </a:endParaRPr>
          </a:p>
        </p:txBody>
      </p:sp>
      <p:sp>
        <p:nvSpPr>
          <p:cNvPr id="3" name="Content Placeholder 2">
            <a:extLst>
              <a:ext uri="{FF2B5EF4-FFF2-40B4-BE49-F238E27FC236}">
                <a16:creationId xmlns:a16="http://schemas.microsoft.com/office/drawing/2014/main" id="{29E42C36-FF0D-4792-8151-76EACF118801}"/>
              </a:ext>
            </a:extLst>
          </p:cNvPr>
          <p:cNvSpPr>
            <a:spLocks noGrp="1"/>
          </p:cNvSpPr>
          <p:nvPr>
            <p:ph idx="1"/>
          </p:nvPr>
        </p:nvSpPr>
        <p:spPr/>
        <p:txBody>
          <a:bodyPr>
            <a:normAutofit fontScale="92500"/>
          </a:bodyPr>
          <a:lstStyle/>
          <a:p>
            <a:pPr lvl="0"/>
            <a:r>
              <a:rPr lang="en-US" sz="3400" dirty="0"/>
              <a:t>Patricia Findley DrPH MSW  Rutgers School of Social Work</a:t>
            </a:r>
          </a:p>
          <a:p>
            <a:pPr lvl="0"/>
            <a:r>
              <a:rPr lang="en-US" sz="3400" dirty="0"/>
              <a:t>Joanne Samuel Goldblum LCSW CEO  National Diaper Bank Network </a:t>
            </a:r>
          </a:p>
          <a:p>
            <a:pPr lvl="0"/>
            <a:r>
              <a:rPr lang="en-US" sz="3400" dirty="0"/>
              <a:t>Grace Ibitamuno MD/PhD Candidate  Rutgers Robert Wood Johnson Medical School &amp; Rutgers School of Public Health.</a:t>
            </a:r>
          </a:p>
          <a:p>
            <a:pPr lvl="0"/>
            <a:r>
              <a:rPr lang="en-US" sz="3400" dirty="0"/>
              <a:t>Manuel Jimenez MD MS FAAP  Rutgers Robert Wood Johnson Medical School</a:t>
            </a:r>
          </a:p>
          <a:p>
            <a:pPr lvl="0"/>
            <a:r>
              <a:rPr lang="en-US" sz="3400" dirty="0"/>
              <a:t>Tameika Minor PhD CRC  Rutgers School of Health Professions </a:t>
            </a:r>
          </a:p>
          <a:p>
            <a:endParaRPr lang="en-US" dirty="0"/>
          </a:p>
        </p:txBody>
      </p:sp>
    </p:spTree>
    <p:extLst>
      <p:ext uri="{BB962C8B-B14F-4D97-AF65-F5344CB8AC3E}">
        <p14:creationId xmlns:p14="http://schemas.microsoft.com/office/powerpoint/2010/main" val="196730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0281-55F5-4FFA-BB16-A102F5A7BCA2}"/>
              </a:ext>
            </a:extLst>
          </p:cNvPr>
          <p:cNvSpPr>
            <a:spLocks noGrp="1"/>
          </p:cNvSpPr>
          <p:nvPr>
            <p:ph type="title"/>
          </p:nvPr>
        </p:nvSpPr>
        <p:spPr/>
        <p:txBody>
          <a:bodyPr/>
          <a:lstStyle/>
          <a:p>
            <a:r>
              <a:rPr lang="en-US" dirty="0">
                <a:solidFill>
                  <a:srgbClr val="C00000"/>
                </a:solidFill>
              </a:rPr>
              <a:t>Emma Hall</a:t>
            </a:r>
            <a:endParaRPr lang="en-US" dirty="0"/>
          </a:p>
        </p:txBody>
      </p:sp>
      <p:sp>
        <p:nvSpPr>
          <p:cNvPr id="3" name="Content Placeholder 2">
            <a:extLst>
              <a:ext uri="{FF2B5EF4-FFF2-40B4-BE49-F238E27FC236}">
                <a16:creationId xmlns:a16="http://schemas.microsoft.com/office/drawing/2014/main" id="{515BDF9E-44BE-4107-AC4C-2C816C3F5169}"/>
              </a:ext>
            </a:extLst>
          </p:cNvPr>
          <p:cNvSpPr>
            <a:spLocks noGrp="1"/>
          </p:cNvSpPr>
          <p:nvPr>
            <p:ph idx="1"/>
          </p:nvPr>
        </p:nvSpPr>
        <p:spPr/>
        <p:txBody>
          <a:bodyPr>
            <a:normAutofit fontScale="85000" lnSpcReduction="20000"/>
          </a:bodyPr>
          <a:lstStyle/>
          <a:p>
            <a:r>
              <a:rPr lang="en-US" dirty="0"/>
              <a:t>We missed Leah’s originally scheduled 6-month well visit because we did not have bus fare. It takes two buses plus walking on both ends to get to the pediatric clinic from where we were staying – my friend Betsy’s couch.</a:t>
            </a:r>
          </a:p>
          <a:p>
            <a:r>
              <a:rPr lang="en-US" dirty="0"/>
              <a:t> But this time Andrew’s grandmother lent us her car; we are staying with her right now, and then we walked about 12 blocks, so we did not have to pay for parking.</a:t>
            </a:r>
          </a:p>
          <a:p>
            <a:r>
              <a:rPr lang="en-US" dirty="0"/>
              <a:t> The pediatric clinic neighborhood is kind of dodgy. There was a stabbing in the employee parking lot and there are lots of people hanging out — cursing or yelling, drinking, too. Some of the people are intimidating, so I feel like we have to be on guard all the time. </a:t>
            </a:r>
          </a:p>
          <a:p>
            <a:r>
              <a:rPr lang="en-US" dirty="0"/>
              <a:t>Things are not so great in the different places we have been staying, usually there is at least one or two abandoned houses nearby where people are taking or selling drugs, passed out or sleeping, and having sex for drugs. It used to bother me seeing the used condoms, but now I just focus on walking fast and keeping Jonathan’s little hands and feet away from anything dangerous. </a:t>
            </a:r>
            <a:endParaRPr lang="en-US" dirty="0">
              <a:effectLst/>
            </a:endParaRPr>
          </a:p>
          <a:p>
            <a:endParaRPr lang="en-US" dirty="0"/>
          </a:p>
        </p:txBody>
      </p:sp>
    </p:spTree>
    <p:extLst>
      <p:ext uri="{BB962C8B-B14F-4D97-AF65-F5344CB8AC3E}">
        <p14:creationId xmlns:p14="http://schemas.microsoft.com/office/powerpoint/2010/main" val="1994107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13F4D-E17E-4EA4-8B11-A7387CCE8688}"/>
              </a:ext>
            </a:extLst>
          </p:cNvPr>
          <p:cNvSpPr>
            <a:spLocks noGrp="1"/>
          </p:cNvSpPr>
          <p:nvPr>
            <p:ph type="title"/>
          </p:nvPr>
        </p:nvSpPr>
        <p:spPr/>
        <p:txBody>
          <a:bodyPr/>
          <a:lstStyle/>
          <a:p>
            <a:r>
              <a:rPr lang="en-US" dirty="0">
                <a:solidFill>
                  <a:srgbClr val="C00000"/>
                </a:solidFill>
              </a:rPr>
              <a:t>Emma Hall</a:t>
            </a:r>
            <a:endParaRPr lang="en-US" dirty="0"/>
          </a:p>
        </p:txBody>
      </p:sp>
      <p:sp>
        <p:nvSpPr>
          <p:cNvPr id="3" name="Content Placeholder 2">
            <a:extLst>
              <a:ext uri="{FF2B5EF4-FFF2-40B4-BE49-F238E27FC236}">
                <a16:creationId xmlns:a16="http://schemas.microsoft.com/office/drawing/2014/main" id="{838BECBB-3418-43DC-B790-5EEE180C0424}"/>
              </a:ext>
            </a:extLst>
          </p:cNvPr>
          <p:cNvSpPr>
            <a:spLocks noGrp="1"/>
          </p:cNvSpPr>
          <p:nvPr>
            <p:ph idx="1"/>
          </p:nvPr>
        </p:nvSpPr>
        <p:spPr/>
        <p:txBody>
          <a:bodyPr>
            <a:normAutofit fontScale="85000" lnSpcReduction="20000"/>
          </a:bodyPr>
          <a:lstStyle/>
          <a:p>
            <a:r>
              <a:rPr lang="en-US" dirty="0"/>
              <a:t>There is a parking lot right across from the clinic, but it is $13 to park for 4 hours and usually we are here close to that amount of time.  </a:t>
            </a:r>
          </a:p>
          <a:p>
            <a:r>
              <a:rPr lang="en-US" dirty="0"/>
              <a:t>Most of the time we are in the waiting room; it takes a long time to check in, then they weigh and measure the baby, then we wait more time in the exam room, and finally, we see the doctor, the doctor doesn’t usually take very long with us, but then it takes a while for us to check out and schedule our next appointment. </a:t>
            </a:r>
          </a:p>
          <a:p>
            <a:r>
              <a:rPr lang="en-US" dirty="0"/>
              <a:t>With two babies, there are lots of ‘well visits’ or as Dr. Peggy calls them ‘health supervision visits’. Our ‘Doctor’ is Dr. Peggy who is a pediatric nurse practitioner and she is a cool lady, except sometimes she talks too fast and uses words I do not completely understand. I try to remember the words and look them up later on my phone, But those phone minutes are not cheap. I know I should stop Dr. Peggy and question exactly what she means, but I never finished high school and well, she seems so busy all the time, and it is embarrassing not to know stuff. Like I said health professionals can be judgmental. </a:t>
            </a:r>
          </a:p>
        </p:txBody>
      </p:sp>
    </p:spTree>
    <p:extLst>
      <p:ext uri="{BB962C8B-B14F-4D97-AF65-F5344CB8AC3E}">
        <p14:creationId xmlns:p14="http://schemas.microsoft.com/office/powerpoint/2010/main" val="2329092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2C37-9CA1-4DB6-8BAE-0B06FCDE200C}"/>
              </a:ext>
            </a:extLst>
          </p:cNvPr>
          <p:cNvSpPr>
            <a:spLocks noGrp="1"/>
          </p:cNvSpPr>
          <p:nvPr>
            <p:ph type="title"/>
          </p:nvPr>
        </p:nvSpPr>
        <p:spPr/>
        <p:txBody>
          <a:bodyPr/>
          <a:lstStyle/>
          <a:p>
            <a:r>
              <a:rPr lang="en-US" dirty="0">
                <a:solidFill>
                  <a:srgbClr val="C00000"/>
                </a:solidFill>
              </a:rPr>
              <a:t>Emma </a:t>
            </a:r>
            <a:r>
              <a:rPr lang="en-US" sz="2000" dirty="0">
                <a:solidFill>
                  <a:srgbClr val="C00000"/>
                </a:solidFill>
              </a:rPr>
              <a:t>(Leah and Jonathan’s mother)</a:t>
            </a:r>
          </a:p>
        </p:txBody>
      </p:sp>
      <p:sp>
        <p:nvSpPr>
          <p:cNvPr id="3" name="Content Placeholder 2">
            <a:extLst>
              <a:ext uri="{FF2B5EF4-FFF2-40B4-BE49-F238E27FC236}">
                <a16:creationId xmlns:a16="http://schemas.microsoft.com/office/drawing/2014/main" id="{255CEBD5-42AF-40B9-97FF-DECA42C9C2F5}"/>
              </a:ext>
            </a:extLst>
          </p:cNvPr>
          <p:cNvSpPr>
            <a:spLocks noGrp="1"/>
          </p:cNvSpPr>
          <p:nvPr>
            <p:ph idx="1"/>
          </p:nvPr>
        </p:nvSpPr>
        <p:spPr/>
        <p:txBody>
          <a:bodyPr/>
          <a:lstStyle/>
          <a:p>
            <a:r>
              <a:rPr lang="en-US" dirty="0"/>
              <a:t>“We’re here for Leah’s 6-month well check-up. Leah still has a pretty bad diaper rash that is even worse than when we were here the last time. </a:t>
            </a:r>
          </a:p>
          <a:p>
            <a:r>
              <a:rPr lang="en-US" dirty="0"/>
              <a:t>The skin on her bottom, lower tummy, and upper thighs is red and shiny. Is there any prescription cream we can get? </a:t>
            </a:r>
          </a:p>
          <a:p>
            <a:r>
              <a:rPr lang="en-US" dirty="0"/>
              <a:t>Jonathan is still in diapers, too. It is hard to always have enough diapers on hand for the both of them. Jonathan goes ballistic when his diaper is wet or dirty. But I do not think he is ready for toilet training.”  </a:t>
            </a:r>
          </a:p>
        </p:txBody>
      </p:sp>
    </p:spTree>
    <p:extLst>
      <p:ext uri="{BB962C8B-B14F-4D97-AF65-F5344CB8AC3E}">
        <p14:creationId xmlns:p14="http://schemas.microsoft.com/office/powerpoint/2010/main" val="4170259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5FA7-1476-44F8-B433-CBA00629D3C9}"/>
              </a:ext>
            </a:extLst>
          </p:cNvPr>
          <p:cNvSpPr>
            <a:spLocks noGrp="1"/>
          </p:cNvSpPr>
          <p:nvPr>
            <p:ph type="title"/>
          </p:nvPr>
        </p:nvSpPr>
        <p:spPr>
          <a:xfrm>
            <a:off x="838200" y="365125"/>
            <a:ext cx="10515600" cy="514551"/>
          </a:xfrm>
        </p:spPr>
        <p:txBody>
          <a:bodyPr>
            <a:normAutofit fontScale="90000"/>
          </a:bodyPr>
          <a:lstStyle/>
          <a:p>
            <a:r>
              <a:rPr lang="en-US" sz="2800" dirty="0">
                <a:solidFill>
                  <a:srgbClr val="C00000"/>
                </a:solidFill>
              </a:rPr>
              <a:t>Social Determinants of Health Nursing Clinical Practice Process</a:t>
            </a:r>
            <a:r>
              <a:rPr lang="en-US" dirty="0">
                <a:solidFill>
                  <a:srgbClr val="C00000"/>
                </a:solidFill>
              </a:rPr>
              <a:t> </a:t>
            </a:r>
            <a:r>
              <a:rPr lang="en-US" sz="1400" dirty="0">
                <a:solidFill>
                  <a:srgbClr val="C00000"/>
                </a:solidFill>
              </a:rPr>
              <a:t>(Porter, 2020)</a:t>
            </a:r>
          </a:p>
        </p:txBody>
      </p:sp>
      <p:pic>
        <p:nvPicPr>
          <p:cNvPr id="4" name="Content Placeholder 3">
            <a:extLst>
              <a:ext uri="{FF2B5EF4-FFF2-40B4-BE49-F238E27FC236}">
                <a16:creationId xmlns:a16="http://schemas.microsoft.com/office/drawing/2014/main" id="{B1928F46-B17D-44AD-BD15-1445516863F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84967" y="1053296"/>
            <a:ext cx="5822066" cy="5636871"/>
          </a:xfrm>
          <a:prstGeom prst="rect">
            <a:avLst/>
          </a:prstGeom>
          <a:noFill/>
          <a:ln w="12700">
            <a:solidFill>
              <a:schemeClr val="tx1"/>
            </a:solidFill>
          </a:ln>
        </p:spPr>
      </p:pic>
    </p:spTree>
    <p:extLst>
      <p:ext uri="{BB962C8B-B14F-4D97-AF65-F5344CB8AC3E}">
        <p14:creationId xmlns:p14="http://schemas.microsoft.com/office/powerpoint/2010/main" val="4434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F146D3-61B2-44CF-96B7-C27BE538A257}"/>
              </a:ext>
            </a:extLst>
          </p:cNvPr>
          <p:cNvSpPr>
            <a:spLocks noGrp="1"/>
          </p:cNvSpPr>
          <p:nvPr>
            <p:ph type="title"/>
          </p:nvPr>
        </p:nvSpPr>
        <p:spPr>
          <a:xfrm>
            <a:off x="841248" y="426720"/>
            <a:ext cx="10506456" cy="1919141"/>
          </a:xfrm>
        </p:spPr>
        <p:txBody>
          <a:bodyPr anchor="b">
            <a:normAutofit/>
          </a:bodyPr>
          <a:lstStyle/>
          <a:p>
            <a:r>
              <a:rPr lang="en-US" sz="6000" dirty="0"/>
              <a:t>Ascertain</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F93FC18-19A1-4171-A118-C580C595C08F}"/>
              </a:ext>
            </a:extLst>
          </p:cNvPr>
          <p:cNvSpPr>
            <a:spLocks noGrp="1"/>
          </p:cNvSpPr>
          <p:nvPr>
            <p:ph idx="1"/>
          </p:nvPr>
        </p:nvSpPr>
        <p:spPr>
          <a:xfrm>
            <a:off x="841248" y="3337269"/>
            <a:ext cx="10509504" cy="2905686"/>
          </a:xfrm>
        </p:spPr>
        <p:txBody>
          <a:bodyPr>
            <a:normAutofit/>
          </a:bodyPr>
          <a:lstStyle/>
          <a:p>
            <a:r>
              <a:rPr lang="en-US" sz="2200" dirty="0"/>
              <a:t>Determine prevalence of particular concern (e.g., housing instability) for population of interest. </a:t>
            </a:r>
          </a:p>
          <a:p>
            <a:r>
              <a:rPr lang="en-US" sz="2200" dirty="0"/>
              <a:t>Analyze whether population characteristics (e.g., English as a second language) warrant special attention.</a:t>
            </a:r>
          </a:p>
        </p:txBody>
      </p:sp>
    </p:spTree>
    <p:extLst>
      <p:ext uri="{BB962C8B-B14F-4D97-AF65-F5344CB8AC3E}">
        <p14:creationId xmlns:p14="http://schemas.microsoft.com/office/powerpoint/2010/main" val="1359086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924B3-A26C-44D9-B9E5-48D8B4B81BE0}"/>
              </a:ext>
            </a:extLst>
          </p:cNvPr>
          <p:cNvSpPr>
            <a:spLocks noGrp="1"/>
          </p:cNvSpPr>
          <p:nvPr>
            <p:ph type="title"/>
          </p:nvPr>
        </p:nvSpPr>
        <p:spPr/>
        <p:txBody>
          <a:bodyPr>
            <a:normAutofit fontScale="90000"/>
          </a:bodyPr>
          <a:lstStyle/>
          <a:p>
            <a:br>
              <a:rPr lang="en-US" dirty="0"/>
            </a:br>
            <a:r>
              <a:rPr lang="en-US" dirty="0">
                <a:solidFill>
                  <a:srgbClr val="C00000"/>
                </a:solidFill>
              </a:rPr>
              <a:t>The following websites provide population-level data for smaller populations of concern</a:t>
            </a:r>
            <a:br>
              <a:rPr lang="en-US" dirty="0">
                <a:solidFill>
                  <a:srgbClr val="C00000"/>
                </a:solidFill>
              </a:rPr>
            </a:br>
            <a:endParaRPr lang="en-US" dirty="0">
              <a:solidFill>
                <a:srgbClr val="C00000"/>
              </a:solidFill>
            </a:endParaRPr>
          </a:p>
        </p:txBody>
      </p:sp>
      <p:sp>
        <p:nvSpPr>
          <p:cNvPr id="3" name="Content Placeholder 2">
            <a:extLst>
              <a:ext uri="{FF2B5EF4-FFF2-40B4-BE49-F238E27FC236}">
                <a16:creationId xmlns:a16="http://schemas.microsoft.com/office/drawing/2014/main" id="{0ABD2F3D-31C2-485A-BCD7-EAA892407F4E}"/>
              </a:ext>
            </a:extLst>
          </p:cNvPr>
          <p:cNvSpPr>
            <a:spLocks noGrp="1"/>
          </p:cNvSpPr>
          <p:nvPr>
            <p:ph idx="1"/>
          </p:nvPr>
        </p:nvSpPr>
        <p:spPr/>
        <p:txBody>
          <a:bodyPr>
            <a:normAutofit/>
          </a:bodyPr>
          <a:lstStyle/>
          <a:p>
            <a:pPr marR="0" lvl="0">
              <a:lnSpc>
                <a:spcPct val="106000"/>
              </a:lnSpc>
              <a:spcBef>
                <a:spcPts val="0"/>
              </a:spcBef>
              <a:spcAft>
                <a:spcPts val="0"/>
              </a:spcAft>
              <a:buClr>
                <a:srgbClr val="C00000"/>
              </a:buClr>
            </a:pPr>
            <a:r>
              <a:rPr lang="en-US" dirty="0">
                <a:effectLst/>
                <a:ea typeface="Calibri" panose="020F0502020204030204" pitchFamily="34" charset="0"/>
                <a:cs typeface="Calibri" panose="020F0502020204030204" pitchFamily="34" charset="0"/>
              </a:rPr>
              <a:t>PLACES: Local Data for Better Health </a:t>
            </a:r>
            <a:r>
              <a:rPr lang="en-US" u="sng" dirty="0">
                <a:solidFill>
                  <a:srgbClr val="0000FF"/>
                </a:solidFill>
                <a:effectLst/>
                <a:ea typeface="Calibri" panose="020F0502020204030204" pitchFamily="34" charset="0"/>
                <a:cs typeface="Calibri" panose="020F0502020204030204" pitchFamily="34" charset="0"/>
                <a:hlinkClick r:id="rId2"/>
              </a:rPr>
              <a:t>https://www.cdc.gov/places/index.html</a:t>
            </a:r>
            <a:endParaRPr lang="en-US" dirty="0">
              <a:effectLst/>
              <a:ea typeface="Calibri" panose="020F0502020204030204" pitchFamily="34" charset="0"/>
              <a:cs typeface="Times New Roman" panose="02020603050405020304" pitchFamily="18" charset="0"/>
            </a:endParaRPr>
          </a:p>
          <a:p>
            <a:pPr lvl="0"/>
            <a:r>
              <a:rPr lang="en-US" dirty="0"/>
              <a:t>County Health Rankings </a:t>
            </a:r>
            <a:r>
              <a:rPr lang="en-US" dirty="0">
                <a:hlinkClick r:id="rId3"/>
              </a:rPr>
              <a:t>https://www.countyhealthrankings.org/</a:t>
            </a:r>
            <a:endParaRPr lang="en-US" dirty="0"/>
          </a:p>
          <a:p>
            <a:pPr lvl="0"/>
            <a:r>
              <a:rPr lang="en-US" dirty="0"/>
              <a:t>Kids Count 2021 </a:t>
            </a:r>
            <a:r>
              <a:rPr lang="en-US" dirty="0">
                <a:effectLst/>
                <a:ea typeface="Calibri" panose="020F0502020204030204" pitchFamily="34" charset="0"/>
              </a:rPr>
              <a:t>https://www.aecf.org/resources/2021-kids-count-data-book</a:t>
            </a:r>
            <a:endParaRPr lang="en-US" dirty="0"/>
          </a:p>
          <a:p>
            <a:pPr lvl="0"/>
            <a:r>
              <a:rPr lang="en-US" dirty="0"/>
              <a:t>Census Bureau </a:t>
            </a:r>
            <a:r>
              <a:rPr lang="en-US" dirty="0">
                <a:hlinkClick r:id="rId4"/>
              </a:rPr>
              <a:t>https://www.census.gov/</a:t>
            </a:r>
            <a:r>
              <a:rPr lang="en-US" dirty="0"/>
              <a:t> </a:t>
            </a:r>
          </a:p>
          <a:p>
            <a:pPr lvl="0"/>
            <a:r>
              <a:rPr lang="en-US" dirty="0"/>
              <a:t>Zero to Three State of Babies Yearbook </a:t>
            </a:r>
            <a:r>
              <a:rPr lang="en-US" dirty="0">
                <a:hlinkClick r:id="rId5"/>
              </a:rPr>
              <a:t>https://stateofbabies.org/</a:t>
            </a:r>
            <a:endParaRPr lang="en-US" dirty="0"/>
          </a:p>
          <a:p>
            <a:endParaRPr lang="en-US" dirty="0"/>
          </a:p>
        </p:txBody>
      </p:sp>
    </p:spTree>
    <p:extLst>
      <p:ext uri="{BB962C8B-B14F-4D97-AF65-F5344CB8AC3E}">
        <p14:creationId xmlns:p14="http://schemas.microsoft.com/office/powerpoint/2010/main" val="2193125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753AB8-141A-44D1-A0B6-8635FE63109C}"/>
              </a:ext>
            </a:extLst>
          </p:cNvPr>
          <p:cNvSpPr>
            <a:spLocks noGrp="1"/>
          </p:cNvSpPr>
          <p:nvPr>
            <p:ph type="title"/>
          </p:nvPr>
        </p:nvSpPr>
        <p:spPr>
          <a:xfrm>
            <a:off x="5255260" y="1188637"/>
            <a:ext cx="5852711" cy="1597228"/>
          </a:xfrm>
        </p:spPr>
        <p:txBody>
          <a:bodyPr>
            <a:normAutofit/>
          </a:bodyPr>
          <a:lstStyle/>
          <a:p>
            <a:r>
              <a:rPr lang="en-US" sz="6000" dirty="0"/>
              <a:t>To do: Read</a:t>
            </a:r>
          </a:p>
        </p:txBody>
      </p:sp>
      <p:pic>
        <p:nvPicPr>
          <p:cNvPr id="7" name="Graphic 6" descr="Clipboard Badge">
            <a:extLst>
              <a:ext uri="{FF2B5EF4-FFF2-40B4-BE49-F238E27FC236}">
                <a16:creationId xmlns:a16="http://schemas.microsoft.com/office/drawing/2014/main" id="{BD356BC5-D61E-4F2F-9F55-D1E7B3FC31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357" y="1700588"/>
            <a:ext cx="3533985" cy="3533985"/>
          </a:xfrm>
          <a:prstGeom prst="rect">
            <a:avLst/>
          </a:prstGeom>
        </p:spPr>
      </p:pic>
      <p:sp>
        <p:nvSpPr>
          <p:cNvPr id="3" name="Content Placeholder 2">
            <a:extLst>
              <a:ext uri="{FF2B5EF4-FFF2-40B4-BE49-F238E27FC236}">
                <a16:creationId xmlns:a16="http://schemas.microsoft.com/office/drawing/2014/main" id="{73148D7B-4C60-43FE-9308-635C52E6B4DE}"/>
              </a:ext>
            </a:extLst>
          </p:cNvPr>
          <p:cNvSpPr>
            <a:spLocks noGrp="1"/>
          </p:cNvSpPr>
          <p:nvPr>
            <p:ph idx="1"/>
          </p:nvPr>
        </p:nvSpPr>
        <p:spPr>
          <a:xfrm>
            <a:off x="5255260" y="2998278"/>
            <a:ext cx="4428236" cy="2728198"/>
          </a:xfrm>
        </p:spPr>
        <p:txBody>
          <a:bodyPr anchor="t">
            <a:normAutofit/>
          </a:bodyPr>
          <a:lstStyle/>
          <a:p>
            <a:r>
              <a:rPr lang="en-US" sz="2000" dirty="0"/>
              <a:t>Learner should read the supplemental document </a:t>
            </a:r>
          </a:p>
          <a:p>
            <a:pPr lvl="1"/>
            <a:r>
              <a:rPr lang="en-US" sz="2000" dirty="0"/>
              <a:t>Ten Health Literacy Promotion Tips for Nurses</a:t>
            </a:r>
          </a:p>
          <a:p>
            <a:pPr marL="457200" lvl="1" indent="0">
              <a:buNone/>
            </a:pPr>
            <a:endParaRPr lang="en-US" sz="2000" dirty="0"/>
          </a:p>
        </p:txBody>
      </p:sp>
    </p:spTree>
    <p:extLst>
      <p:ext uri="{BB962C8B-B14F-4D97-AF65-F5344CB8AC3E}">
        <p14:creationId xmlns:p14="http://schemas.microsoft.com/office/powerpoint/2010/main" val="722639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oup 5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53" name="Rectangle 5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Rectangle 5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CF7557-B4B5-4691-A500-892F908155C4}"/>
              </a:ext>
            </a:extLst>
          </p:cNvPr>
          <p:cNvSpPr>
            <a:spLocks noGrp="1"/>
          </p:cNvSpPr>
          <p:nvPr>
            <p:ph type="title"/>
          </p:nvPr>
        </p:nvSpPr>
        <p:spPr>
          <a:xfrm>
            <a:off x="1043631" y="809898"/>
            <a:ext cx="9942716" cy="1554480"/>
          </a:xfrm>
        </p:spPr>
        <p:txBody>
          <a:bodyPr anchor="ctr">
            <a:normAutofit/>
          </a:bodyPr>
          <a:lstStyle/>
          <a:p>
            <a:r>
              <a:rPr lang="en-US" sz="4800" dirty="0"/>
              <a:t>Assess</a:t>
            </a:r>
          </a:p>
        </p:txBody>
      </p:sp>
      <p:sp>
        <p:nvSpPr>
          <p:cNvPr id="3" name="Content Placeholder 2">
            <a:extLst>
              <a:ext uri="{FF2B5EF4-FFF2-40B4-BE49-F238E27FC236}">
                <a16:creationId xmlns:a16="http://schemas.microsoft.com/office/drawing/2014/main" id="{7B46C88C-06BA-40F0-A673-6E15102B2BA8}"/>
              </a:ext>
            </a:extLst>
          </p:cNvPr>
          <p:cNvSpPr>
            <a:spLocks noGrp="1"/>
          </p:cNvSpPr>
          <p:nvPr>
            <p:ph idx="1"/>
          </p:nvPr>
        </p:nvSpPr>
        <p:spPr>
          <a:xfrm>
            <a:off x="1045028" y="3017522"/>
            <a:ext cx="9941319" cy="3124658"/>
          </a:xfrm>
        </p:spPr>
        <p:txBody>
          <a:bodyPr anchor="ctr">
            <a:normAutofit/>
          </a:bodyPr>
          <a:lstStyle/>
          <a:p>
            <a:r>
              <a:rPr lang="en-US" sz="2400" dirty="0"/>
              <a:t>Screen for concern using evidence-informed measures (e.g., 2-question hunger vital sign and supportive associated practices).</a:t>
            </a:r>
          </a:p>
        </p:txBody>
      </p:sp>
      <p:cxnSp>
        <p:nvCxnSpPr>
          <p:cNvPr id="59" name="Straight Connector 5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071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8981AD-BE6F-46D9-86F7-11B4877B086A}"/>
              </a:ext>
            </a:extLst>
          </p:cNvPr>
          <p:cNvSpPr>
            <a:spLocks noGrp="1"/>
          </p:cNvSpPr>
          <p:nvPr>
            <p:ph type="title"/>
          </p:nvPr>
        </p:nvSpPr>
        <p:spPr>
          <a:xfrm>
            <a:off x="841248" y="426720"/>
            <a:ext cx="10506456" cy="1919141"/>
          </a:xfrm>
        </p:spPr>
        <p:txBody>
          <a:bodyPr anchor="b">
            <a:normAutofit/>
          </a:bodyPr>
          <a:lstStyle/>
          <a:p>
            <a:r>
              <a:rPr lang="en-US" sz="6000" dirty="0"/>
              <a:t>Do note!</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A9B19B0-CE3B-4D37-B4C3-543BA2E676A2}"/>
              </a:ext>
            </a:extLst>
          </p:cNvPr>
          <p:cNvSpPr>
            <a:spLocks noGrp="1"/>
          </p:cNvSpPr>
          <p:nvPr>
            <p:ph idx="1"/>
          </p:nvPr>
        </p:nvSpPr>
        <p:spPr>
          <a:xfrm>
            <a:off x="841248" y="3337269"/>
            <a:ext cx="10509504" cy="2905686"/>
          </a:xfrm>
        </p:spPr>
        <p:txBody>
          <a:bodyPr>
            <a:normAutofit/>
          </a:bodyPr>
          <a:lstStyle/>
          <a:p>
            <a:r>
              <a:rPr lang="en-US" sz="2200" dirty="0"/>
              <a:t>The suggested assessment questions for housing instability, food insecurity, and employment were determined by a systematic review funded by the Caplan Foundation for Early Childhood: </a:t>
            </a:r>
          </a:p>
          <a:p>
            <a:pPr lvl="1"/>
            <a:r>
              <a:rPr lang="en-US" sz="2200" dirty="0"/>
              <a:t>Porter, S., Qureshi, R., Echevarria, M., Mahat, G., &amp; Watkins, A.V. (2019). National Best Practices: Screening Tools for Economic Instability in Pediatric Primary Care. Report to Caplan Foundation for Early Childhood.</a:t>
            </a:r>
          </a:p>
          <a:p>
            <a:r>
              <a:rPr lang="en-US" sz="2200" dirty="0"/>
              <a:t>There may be other questions that are more suitable for your population’s needs.</a:t>
            </a:r>
          </a:p>
        </p:txBody>
      </p:sp>
    </p:spTree>
    <p:extLst>
      <p:ext uri="{BB962C8B-B14F-4D97-AF65-F5344CB8AC3E}">
        <p14:creationId xmlns:p14="http://schemas.microsoft.com/office/powerpoint/2010/main" val="591541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4E1912-A1DC-446D-A8C2-15CA89D940D7}"/>
              </a:ext>
            </a:extLst>
          </p:cNvPr>
          <p:cNvSpPr>
            <a:spLocks noGrp="1"/>
          </p:cNvSpPr>
          <p:nvPr>
            <p:ph type="title"/>
          </p:nvPr>
        </p:nvSpPr>
        <p:spPr>
          <a:xfrm>
            <a:off x="5255260" y="1188637"/>
            <a:ext cx="5852711" cy="1597228"/>
          </a:xfrm>
        </p:spPr>
        <p:txBody>
          <a:bodyPr>
            <a:normAutofit fontScale="90000"/>
          </a:bodyPr>
          <a:lstStyle/>
          <a:p>
            <a:r>
              <a:rPr lang="en-US" sz="6000" dirty="0"/>
              <a:t>To do: Review and Investigate </a:t>
            </a:r>
          </a:p>
        </p:txBody>
      </p:sp>
      <p:pic>
        <p:nvPicPr>
          <p:cNvPr id="8" name="Graphic 7" descr="Clipboard Badge">
            <a:extLst>
              <a:ext uri="{FF2B5EF4-FFF2-40B4-BE49-F238E27FC236}">
                <a16:creationId xmlns:a16="http://schemas.microsoft.com/office/drawing/2014/main" id="{25FB398A-0C5C-42BD-8928-B08A2DF2AF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357" y="1700588"/>
            <a:ext cx="3533985" cy="3533985"/>
          </a:xfrm>
          <a:prstGeom prst="rect">
            <a:avLst/>
          </a:prstGeom>
        </p:spPr>
      </p:pic>
      <p:sp>
        <p:nvSpPr>
          <p:cNvPr id="3" name="Content Placeholder 2">
            <a:extLst>
              <a:ext uri="{FF2B5EF4-FFF2-40B4-BE49-F238E27FC236}">
                <a16:creationId xmlns:a16="http://schemas.microsoft.com/office/drawing/2014/main" id="{52FD2780-BE52-470B-998E-F0E6DAF8E255}"/>
              </a:ext>
            </a:extLst>
          </p:cNvPr>
          <p:cNvSpPr>
            <a:spLocks noGrp="1"/>
          </p:cNvSpPr>
          <p:nvPr>
            <p:ph idx="1"/>
          </p:nvPr>
        </p:nvSpPr>
        <p:spPr>
          <a:xfrm>
            <a:off x="5255260" y="2998278"/>
            <a:ext cx="4428236" cy="2728198"/>
          </a:xfrm>
        </p:spPr>
        <p:txBody>
          <a:bodyPr anchor="t">
            <a:normAutofit/>
          </a:bodyPr>
          <a:lstStyle/>
          <a:p>
            <a:r>
              <a:rPr lang="en-US" sz="2000" dirty="0"/>
              <a:t>Learner should review supplemental document </a:t>
            </a:r>
          </a:p>
          <a:p>
            <a:pPr lvl="1"/>
            <a:r>
              <a:rPr lang="en-US" sz="2000" dirty="0"/>
              <a:t>Social Determinants of Health (SDoH) ‘Screening’ Tools</a:t>
            </a:r>
          </a:p>
          <a:p>
            <a:r>
              <a:rPr lang="en-US" sz="2000" dirty="0"/>
              <a:t>Learner should investigate at least one of the tools noted</a:t>
            </a:r>
          </a:p>
        </p:txBody>
      </p:sp>
    </p:spTree>
    <p:extLst>
      <p:ext uri="{BB962C8B-B14F-4D97-AF65-F5344CB8AC3E}">
        <p14:creationId xmlns:p14="http://schemas.microsoft.com/office/powerpoint/2010/main" val="278728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167C8-F4CD-4FFA-B6EF-A6AAE714E5C4}"/>
              </a:ext>
            </a:extLst>
          </p:cNvPr>
          <p:cNvSpPr>
            <a:spLocks noGrp="1"/>
          </p:cNvSpPr>
          <p:nvPr>
            <p:ph type="title"/>
          </p:nvPr>
        </p:nvSpPr>
        <p:spPr/>
        <p:txBody>
          <a:bodyPr/>
          <a:lstStyle/>
          <a:p>
            <a:r>
              <a:rPr lang="en-US" dirty="0">
                <a:solidFill>
                  <a:srgbClr val="C00000"/>
                </a:solidFill>
              </a:rPr>
              <a:t>Editor and Custom Graphics</a:t>
            </a:r>
          </a:p>
        </p:txBody>
      </p:sp>
      <p:sp>
        <p:nvSpPr>
          <p:cNvPr id="3" name="Content Placeholder 2">
            <a:extLst>
              <a:ext uri="{FF2B5EF4-FFF2-40B4-BE49-F238E27FC236}">
                <a16:creationId xmlns:a16="http://schemas.microsoft.com/office/drawing/2014/main" id="{F46FC252-3D50-4FBE-8B96-949B5C2BDC0B}"/>
              </a:ext>
            </a:extLst>
          </p:cNvPr>
          <p:cNvSpPr>
            <a:spLocks noGrp="1"/>
          </p:cNvSpPr>
          <p:nvPr>
            <p:ph idx="1"/>
          </p:nvPr>
        </p:nvSpPr>
        <p:spPr/>
        <p:txBody>
          <a:bodyPr>
            <a:normAutofit/>
          </a:bodyPr>
          <a:lstStyle/>
          <a:p>
            <a:pPr lvl="0"/>
            <a:r>
              <a:rPr lang="en-US" b="1" dirty="0"/>
              <a:t>Editor </a:t>
            </a:r>
            <a:r>
              <a:rPr lang="en-US" dirty="0"/>
              <a:t>Virginia Allread MPH  Rutgers School of Nursing</a:t>
            </a:r>
          </a:p>
          <a:p>
            <a:r>
              <a:rPr lang="en-US" b="1" dirty="0"/>
              <a:t>Custom Graphics </a:t>
            </a:r>
            <a:r>
              <a:rPr lang="en-US" dirty="0"/>
              <a:t>Ariel Saulog  Rutgers New Media</a:t>
            </a:r>
          </a:p>
          <a:p>
            <a:endParaRPr lang="en-US" dirty="0"/>
          </a:p>
        </p:txBody>
      </p:sp>
    </p:spTree>
    <p:extLst>
      <p:ext uri="{BB962C8B-B14F-4D97-AF65-F5344CB8AC3E}">
        <p14:creationId xmlns:p14="http://schemas.microsoft.com/office/powerpoint/2010/main" val="4219312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DD61C3-8D69-4D92-A29F-4E524230193C}"/>
              </a:ext>
            </a:extLst>
          </p:cNvPr>
          <p:cNvSpPr>
            <a:spLocks noGrp="1"/>
          </p:cNvSpPr>
          <p:nvPr>
            <p:ph type="title"/>
          </p:nvPr>
        </p:nvSpPr>
        <p:spPr>
          <a:xfrm>
            <a:off x="841248" y="426720"/>
            <a:ext cx="10506456" cy="1919141"/>
          </a:xfrm>
        </p:spPr>
        <p:txBody>
          <a:bodyPr anchor="b">
            <a:normAutofit/>
          </a:bodyPr>
          <a:lstStyle/>
          <a:p>
            <a:r>
              <a:rPr lang="en-US" sz="6000" dirty="0"/>
              <a:t>Address</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DF3155A-D233-422F-BBBF-425D19C65000}"/>
              </a:ext>
            </a:extLst>
          </p:cNvPr>
          <p:cNvSpPr>
            <a:spLocks noGrp="1"/>
          </p:cNvSpPr>
          <p:nvPr>
            <p:ph idx="1"/>
          </p:nvPr>
        </p:nvSpPr>
        <p:spPr>
          <a:xfrm>
            <a:off x="841248" y="3337269"/>
            <a:ext cx="10509504" cy="2905686"/>
          </a:xfrm>
        </p:spPr>
        <p:txBody>
          <a:bodyPr>
            <a:normAutofit/>
          </a:bodyPr>
          <a:lstStyle/>
          <a:p>
            <a:r>
              <a:rPr lang="en-US" sz="2200" dirty="0"/>
              <a:t>Apply personalized nursing interventions that meaningfully address identified concern. </a:t>
            </a:r>
          </a:p>
          <a:p>
            <a:r>
              <a:rPr lang="en-US" sz="2200" dirty="0"/>
              <a:t>These interventions may include care coordination, individual/family education, resource and interprofessional referrals, and consultation with social worker or certified rehabilitation counselor, and support and affirmation. </a:t>
            </a:r>
          </a:p>
        </p:txBody>
      </p:sp>
    </p:spTree>
    <p:extLst>
      <p:ext uri="{BB962C8B-B14F-4D97-AF65-F5344CB8AC3E}">
        <p14:creationId xmlns:p14="http://schemas.microsoft.com/office/powerpoint/2010/main" val="24128814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8" name="Rectangle 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Rectangle 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92DB2A-7A52-446A-884E-384B54BC0DCE}"/>
              </a:ext>
            </a:extLst>
          </p:cNvPr>
          <p:cNvSpPr>
            <a:spLocks noGrp="1"/>
          </p:cNvSpPr>
          <p:nvPr>
            <p:ph type="title"/>
          </p:nvPr>
        </p:nvSpPr>
        <p:spPr>
          <a:xfrm>
            <a:off x="1043631" y="809898"/>
            <a:ext cx="9942716" cy="1554480"/>
          </a:xfrm>
        </p:spPr>
        <p:txBody>
          <a:bodyPr anchor="ctr">
            <a:normAutofit/>
          </a:bodyPr>
          <a:lstStyle/>
          <a:p>
            <a:r>
              <a:rPr lang="en-US" sz="4800" dirty="0"/>
              <a:t>Advocate</a:t>
            </a:r>
          </a:p>
        </p:txBody>
      </p:sp>
      <p:sp>
        <p:nvSpPr>
          <p:cNvPr id="3" name="Content Placeholder 2">
            <a:extLst>
              <a:ext uri="{FF2B5EF4-FFF2-40B4-BE49-F238E27FC236}">
                <a16:creationId xmlns:a16="http://schemas.microsoft.com/office/drawing/2014/main" id="{080A81D6-535A-4F7E-8D17-555D96B7B176}"/>
              </a:ext>
            </a:extLst>
          </p:cNvPr>
          <p:cNvSpPr>
            <a:spLocks noGrp="1"/>
          </p:cNvSpPr>
          <p:nvPr>
            <p:ph idx="1"/>
          </p:nvPr>
        </p:nvSpPr>
        <p:spPr>
          <a:xfrm>
            <a:off x="1045028" y="3017522"/>
            <a:ext cx="9941319" cy="3124658"/>
          </a:xfrm>
        </p:spPr>
        <p:txBody>
          <a:bodyPr anchor="ctr">
            <a:normAutofit/>
          </a:bodyPr>
          <a:lstStyle/>
          <a:p>
            <a:r>
              <a:rPr lang="en-US" sz="2400" dirty="0"/>
              <a:t>Systematically encourage policy makers and funders to devote additional evidence-informed resources to the concern.</a:t>
            </a:r>
          </a:p>
        </p:txBody>
      </p:sp>
      <p:cxnSp>
        <p:nvCxnSpPr>
          <p:cNvPr id="44" name="Straight Connector 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880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CE337A-3786-4CB7-85EE-BFAFCF7EE479}"/>
              </a:ext>
            </a:extLst>
          </p:cNvPr>
          <p:cNvSpPr>
            <a:spLocks noGrp="1"/>
          </p:cNvSpPr>
          <p:nvPr>
            <p:ph type="title"/>
          </p:nvPr>
        </p:nvSpPr>
        <p:spPr>
          <a:xfrm>
            <a:off x="965201" y="1036674"/>
            <a:ext cx="3689096" cy="3514364"/>
          </a:xfrm>
        </p:spPr>
        <p:txBody>
          <a:bodyPr vert="horz" lIns="91440" tIns="45720" rIns="91440" bIns="45720" rtlCol="0" anchor="b">
            <a:normAutofit/>
          </a:bodyPr>
          <a:lstStyle/>
          <a:p>
            <a:pPr algn="r"/>
            <a:r>
              <a:rPr lang="en-US" sz="6100" kern="1200" dirty="0">
                <a:solidFill>
                  <a:schemeClr val="tx1"/>
                </a:solidFill>
                <a:latin typeface="+mj-lt"/>
                <a:ea typeface="+mj-ea"/>
                <a:cs typeface="+mj-cs"/>
              </a:rPr>
              <a:t>Diaper Need and Material Hardship </a:t>
            </a:r>
          </a:p>
        </p:txBody>
      </p:sp>
      <p:pic>
        <p:nvPicPr>
          <p:cNvPr id="5" name="Content Placeholder 4" descr="Nappy">
            <a:extLst>
              <a:ext uri="{FF2B5EF4-FFF2-40B4-BE49-F238E27FC236}">
                <a16:creationId xmlns:a16="http://schemas.microsoft.com/office/drawing/2014/main" id="{064E486F-2E40-4831-B945-886A9346E792}"/>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28030" y="1424763"/>
            <a:ext cx="3441535" cy="3441535"/>
          </a:xfrm>
          <a:prstGeom prst="rect">
            <a:avLst/>
          </a:prstGeom>
        </p:spPr>
      </p:pic>
    </p:spTree>
    <p:extLst>
      <p:ext uri="{BB962C8B-B14F-4D97-AF65-F5344CB8AC3E}">
        <p14:creationId xmlns:p14="http://schemas.microsoft.com/office/powerpoint/2010/main" val="854043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C7C223-159A-4C78-89B1-5ADEFB49CCD4}"/>
              </a:ext>
            </a:extLst>
          </p:cNvPr>
          <p:cNvSpPr>
            <a:spLocks noGrp="1"/>
          </p:cNvSpPr>
          <p:nvPr>
            <p:ph type="title"/>
          </p:nvPr>
        </p:nvSpPr>
        <p:spPr>
          <a:xfrm>
            <a:off x="841248" y="426720"/>
            <a:ext cx="10506456" cy="1919141"/>
          </a:xfrm>
        </p:spPr>
        <p:txBody>
          <a:bodyPr anchor="b">
            <a:normAutofit/>
          </a:bodyPr>
          <a:lstStyle/>
          <a:p>
            <a:r>
              <a:rPr lang="en-US" sz="6000" dirty="0"/>
              <a:t>Ascertain</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2B260F0-D7AC-45E6-BCB8-1611BE1F94AA}"/>
              </a:ext>
            </a:extLst>
          </p:cNvPr>
          <p:cNvSpPr>
            <a:spLocks noGrp="1"/>
          </p:cNvSpPr>
          <p:nvPr>
            <p:ph idx="1"/>
          </p:nvPr>
        </p:nvSpPr>
        <p:spPr>
          <a:xfrm>
            <a:off x="841248" y="3337269"/>
            <a:ext cx="10509504" cy="2905686"/>
          </a:xfrm>
        </p:spPr>
        <p:txBody>
          <a:bodyPr>
            <a:normAutofit/>
          </a:bodyPr>
          <a:lstStyle/>
          <a:p>
            <a:r>
              <a:rPr lang="en-US" sz="2200" dirty="0"/>
              <a:t>Diaper need is when a family cannot afford sufficient diapers to keep their child clean, dry, comfortable, and healthy. </a:t>
            </a:r>
          </a:p>
          <a:p>
            <a:r>
              <a:rPr lang="en-US" sz="2200" dirty="0"/>
              <a:t>Diaper need in the form of incontinence supplies also exists for certain older individuals or certain individuals with disabilities. Diaper need may be an issue for children with Autism Spectrum Disorder, as these children may experience delayed toilet training or gastrointestinal issues. </a:t>
            </a:r>
          </a:p>
          <a:p>
            <a:pPr marL="0" indent="0">
              <a:buNone/>
            </a:pPr>
            <a:r>
              <a:rPr lang="en-US" sz="2200" dirty="0"/>
              <a:t> </a:t>
            </a:r>
            <a:endParaRPr lang="en-US" sz="2200" dirty="0">
              <a:effectLst/>
            </a:endParaRPr>
          </a:p>
          <a:p>
            <a:endParaRPr lang="en-US" sz="2200" dirty="0"/>
          </a:p>
        </p:txBody>
      </p:sp>
    </p:spTree>
    <p:extLst>
      <p:ext uri="{BB962C8B-B14F-4D97-AF65-F5344CB8AC3E}">
        <p14:creationId xmlns:p14="http://schemas.microsoft.com/office/powerpoint/2010/main" val="2241715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F0729B-193B-4A96-A070-ACC2660EDED3}"/>
              </a:ext>
            </a:extLst>
          </p:cNvPr>
          <p:cNvSpPr>
            <a:spLocks noGrp="1"/>
          </p:cNvSpPr>
          <p:nvPr>
            <p:ph type="title"/>
          </p:nvPr>
        </p:nvSpPr>
        <p:spPr>
          <a:xfrm>
            <a:off x="5255260" y="1188637"/>
            <a:ext cx="5852711" cy="1597228"/>
          </a:xfrm>
        </p:spPr>
        <p:txBody>
          <a:bodyPr>
            <a:normAutofit/>
          </a:bodyPr>
          <a:lstStyle/>
          <a:p>
            <a:r>
              <a:rPr lang="en-US" sz="6000" dirty="0"/>
              <a:t>To do: Complete</a:t>
            </a:r>
          </a:p>
        </p:txBody>
      </p:sp>
      <p:pic>
        <p:nvPicPr>
          <p:cNvPr id="8" name="Graphic 7" descr="Clipboard Badge">
            <a:extLst>
              <a:ext uri="{FF2B5EF4-FFF2-40B4-BE49-F238E27FC236}">
                <a16:creationId xmlns:a16="http://schemas.microsoft.com/office/drawing/2014/main" id="{452C39E1-D062-487E-A8C8-64D2138159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357" y="1700588"/>
            <a:ext cx="3533985" cy="3533985"/>
          </a:xfrm>
          <a:prstGeom prst="rect">
            <a:avLst/>
          </a:prstGeom>
        </p:spPr>
      </p:pic>
      <p:sp>
        <p:nvSpPr>
          <p:cNvPr id="3" name="Content Placeholder 2">
            <a:extLst>
              <a:ext uri="{FF2B5EF4-FFF2-40B4-BE49-F238E27FC236}">
                <a16:creationId xmlns:a16="http://schemas.microsoft.com/office/drawing/2014/main" id="{47881B98-3C4A-41F6-9639-F72DEBF1DFF4}"/>
              </a:ext>
            </a:extLst>
          </p:cNvPr>
          <p:cNvSpPr>
            <a:spLocks noGrp="1"/>
          </p:cNvSpPr>
          <p:nvPr>
            <p:ph idx="1"/>
          </p:nvPr>
        </p:nvSpPr>
        <p:spPr>
          <a:xfrm>
            <a:off x="5255260" y="2998278"/>
            <a:ext cx="4428236" cy="2728198"/>
          </a:xfrm>
        </p:spPr>
        <p:txBody>
          <a:bodyPr anchor="t">
            <a:normAutofit/>
          </a:bodyPr>
          <a:lstStyle/>
          <a:p>
            <a:r>
              <a:rPr lang="en-US" sz="2000" dirty="0"/>
              <a:t>Learner should complete the supplemental document </a:t>
            </a:r>
          </a:p>
          <a:p>
            <a:pPr lvl="1"/>
            <a:r>
              <a:rPr lang="en-US" sz="2000" dirty="0"/>
              <a:t>Diaper Need Worksheet.</a:t>
            </a:r>
          </a:p>
          <a:p>
            <a:endParaRPr lang="en-US" sz="2000" dirty="0"/>
          </a:p>
        </p:txBody>
      </p:sp>
    </p:spTree>
    <p:extLst>
      <p:ext uri="{BB962C8B-B14F-4D97-AF65-F5344CB8AC3E}">
        <p14:creationId xmlns:p14="http://schemas.microsoft.com/office/powerpoint/2010/main" val="2162770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5" name="Group 7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6" name="Rectangle 7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0" name="Rectangle 7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9C1923-F21A-49B4-BACD-F44DC1B04CE2}"/>
              </a:ext>
            </a:extLst>
          </p:cNvPr>
          <p:cNvSpPr>
            <a:spLocks noGrp="1"/>
          </p:cNvSpPr>
          <p:nvPr>
            <p:ph type="title"/>
          </p:nvPr>
        </p:nvSpPr>
        <p:spPr>
          <a:xfrm>
            <a:off x="1043631" y="809898"/>
            <a:ext cx="9942716" cy="1554480"/>
          </a:xfrm>
        </p:spPr>
        <p:txBody>
          <a:bodyPr anchor="ctr">
            <a:normAutofit/>
          </a:bodyPr>
          <a:lstStyle/>
          <a:p>
            <a:r>
              <a:rPr lang="en-US" sz="4800" dirty="0"/>
              <a:t>Assess</a:t>
            </a:r>
          </a:p>
        </p:txBody>
      </p:sp>
      <p:sp>
        <p:nvSpPr>
          <p:cNvPr id="3" name="Content Placeholder 2">
            <a:extLst>
              <a:ext uri="{FF2B5EF4-FFF2-40B4-BE49-F238E27FC236}">
                <a16:creationId xmlns:a16="http://schemas.microsoft.com/office/drawing/2014/main" id="{5B22E5A5-5BB0-4C49-A0F5-162A33FBCDD9}"/>
              </a:ext>
            </a:extLst>
          </p:cNvPr>
          <p:cNvSpPr>
            <a:spLocks noGrp="1"/>
          </p:cNvSpPr>
          <p:nvPr>
            <p:ph idx="1"/>
          </p:nvPr>
        </p:nvSpPr>
        <p:spPr>
          <a:xfrm>
            <a:off x="1045028" y="3017522"/>
            <a:ext cx="9941319" cy="3124658"/>
          </a:xfrm>
        </p:spPr>
        <p:txBody>
          <a:bodyPr anchor="ctr">
            <a:normAutofit/>
          </a:bodyPr>
          <a:lstStyle/>
          <a:p>
            <a:pPr lvl="0"/>
            <a:r>
              <a:rPr lang="en-US" sz="2400" u="sng" dirty="0"/>
              <a:t>“Are you able to buy enough diapers for your baby all month long?”</a:t>
            </a:r>
            <a:r>
              <a:rPr lang="en-US" sz="2400" dirty="0"/>
              <a:t>  (National Diaper Bank Network)</a:t>
            </a:r>
          </a:p>
          <a:p>
            <a:pPr lvl="0"/>
            <a:r>
              <a:rPr lang="en-US" sz="2400" dirty="0"/>
              <a:t>“</a:t>
            </a:r>
            <a:r>
              <a:rPr lang="en-US" sz="2400" u="sng" dirty="0"/>
              <a:t>If you have a child in diapers, do you ever feel that you do not have enough diapers to change them as often as you would like? If yes, what do you do when you don’t have enough diapers?” </a:t>
            </a:r>
            <a:r>
              <a:rPr lang="en-US" sz="2400" dirty="0"/>
              <a:t>(Austin &amp; Smith, 2017)  </a:t>
            </a:r>
            <a:endParaRPr lang="en-US" sz="2400" dirty="0">
              <a:effectLst/>
            </a:endParaRPr>
          </a:p>
        </p:txBody>
      </p:sp>
      <p:cxnSp>
        <p:nvCxnSpPr>
          <p:cNvPr id="82" name="Straight Connector 8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6132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753AB8-141A-44D1-A0B6-8635FE63109C}"/>
              </a:ext>
            </a:extLst>
          </p:cNvPr>
          <p:cNvSpPr>
            <a:spLocks noGrp="1"/>
          </p:cNvSpPr>
          <p:nvPr>
            <p:ph type="title"/>
          </p:nvPr>
        </p:nvSpPr>
        <p:spPr>
          <a:xfrm>
            <a:off x="5255260" y="1188637"/>
            <a:ext cx="5852711" cy="1597228"/>
          </a:xfrm>
        </p:spPr>
        <p:txBody>
          <a:bodyPr>
            <a:normAutofit/>
          </a:bodyPr>
          <a:lstStyle/>
          <a:p>
            <a:r>
              <a:rPr lang="en-US" sz="6000" dirty="0"/>
              <a:t>To do: Read</a:t>
            </a:r>
          </a:p>
        </p:txBody>
      </p:sp>
      <p:pic>
        <p:nvPicPr>
          <p:cNvPr id="7" name="Graphic 6" descr="Clipboard Badge">
            <a:extLst>
              <a:ext uri="{FF2B5EF4-FFF2-40B4-BE49-F238E27FC236}">
                <a16:creationId xmlns:a16="http://schemas.microsoft.com/office/drawing/2014/main" id="{CEBE145C-F240-440E-A89D-C998520D30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357" y="1700588"/>
            <a:ext cx="3533985" cy="3533985"/>
          </a:xfrm>
          <a:prstGeom prst="rect">
            <a:avLst/>
          </a:prstGeom>
        </p:spPr>
      </p:pic>
      <p:sp>
        <p:nvSpPr>
          <p:cNvPr id="3" name="Content Placeholder 2">
            <a:extLst>
              <a:ext uri="{FF2B5EF4-FFF2-40B4-BE49-F238E27FC236}">
                <a16:creationId xmlns:a16="http://schemas.microsoft.com/office/drawing/2014/main" id="{73148D7B-4C60-43FE-9308-635C52E6B4DE}"/>
              </a:ext>
            </a:extLst>
          </p:cNvPr>
          <p:cNvSpPr>
            <a:spLocks noGrp="1"/>
          </p:cNvSpPr>
          <p:nvPr>
            <p:ph idx="1"/>
          </p:nvPr>
        </p:nvSpPr>
        <p:spPr>
          <a:xfrm>
            <a:off x="5255260" y="2998278"/>
            <a:ext cx="4428236" cy="2728198"/>
          </a:xfrm>
        </p:spPr>
        <p:txBody>
          <a:bodyPr anchor="t">
            <a:normAutofit/>
          </a:bodyPr>
          <a:lstStyle/>
          <a:p>
            <a:r>
              <a:rPr lang="en-US" sz="2000" dirty="0"/>
              <a:t>Learner should read the supplemental document </a:t>
            </a:r>
          </a:p>
          <a:p>
            <a:pPr lvl="1"/>
            <a:r>
              <a:rPr lang="en-US" sz="2000" dirty="0"/>
              <a:t>Dear Nursing Student: A letter from the National Diaper Bank Network.</a:t>
            </a:r>
          </a:p>
          <a:p>
            <a:pPr marL="457200" lvl="1" indent="0">
              <a:buNone/>
            </a:pPr>
            <a:endParaRPr lang="en-US" sz="2000" dirty="0"/>
          </a:p>
        </p:txBody>
      </p:sp>
    </p:spTree>
    <p:extLst>
      <p:ext uri="{BB962C8B-B14F-4D97-AF65-F5344CB8AC3E}">
        <p14:creationId xmlns:p14="http://schemas.microsoft.com/office/powerpoint/2010/main" val="33847442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701BC4-0E1C-4EB8-9180-087C9B249A93}"/>
              </a:ext>
            </a:extLst>
          </p:cNvPr>
          <p:cNvSpPr>
            <a:spLocks noGrp="1"/>
          </p:cNvSpPr>
          <p:nvPr>
            <p:ph type="title"/>
          </p:nvPr>
        </p:nvSpPr>
        <p:spPr>
          <a:xfrm>
            <a:off x="841248" y="426720"/>
            <a:ext cx="10506456" cy="1919141"/>
          </a:xfrm>
        </p:spPr>
        <p:txBody>
          <a:bodyPr anchor="b">
            <a:normAutofit/>
          </a:bodyPr>
          <a:lstStyle/>
          <a:p>
            <a:r>
              <a:rPr lang="en-US" sz="6000" dirty="0"/>
              <a:t>Address</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ABDAD92-7F4E-48BA-935F-58659DD0380E}"/>
              </a:ext>
            </a:extLst>
          </p:cNvPr>
          <p:cNvSpPr>
            <a:spLocks noGrp="1"/>
          </p:cNvSpPr>
          <p:nvPr>
            <p:ph idx="1"/>
          </p:nvPr>
        </p:nvSpPr>
        <p:spPr>
          <a:xfrm>
            <a:off x="841248" y="3337269"/>
            <a:ext cx="10509504" cy="2905686"/>
          </a:xfrm>
        </p:spPr>
        <p:txBody>
          <a:bodyPr>
            <a:normAutofit/>
          </a:bodyPr>
          <a:lstStyle/>
          <a:p>
            <a:r>
              <a:rPr lang="en-US" sz="1700" b="1" dirty="0"/>
              <a:t>Diaper Banks</a:t>
            </a:r>
            <a:r>
              <a:rPr lang="en-US" sz="1700" dirty="0"/>
              <a:t>. There are more than 300 diaper banks in the United States. In addition to no-cost to end user caregiver and baby diaper distribution, diaper banks may also supply feminine hygiene products, education, and other resources. Here are some examples:</a:t>
            </a:r>
          </a:p>
          <a:p>
            <a:pPr lvl="1"/>
            <a:r>
              <a:rPr lang="en-US" sz="1700" dirty="0"/>
              <a:t>Central Jersey Diaper Bank </a:t>
            </a:r>
            <a:r>
              <a:rPr lang="en-US" sz="1700" dirty="0">
                <a:hlinkClick r:id="rId2"/>
              </a:rPr>
              <a:t>https://www.aecdc.org/central-jersey-diaper-bank</a:t>
            </a:r>
            <a:endParaRPr lang="en-US" sz="1700" dirty="0"/>
          </a:p>
          <a:p>
            <a:pPr lvl="1"/>
            <a:r>
              <a:rPr lang="en-US" sz="1700" dirty="0"/>
              <a:t>CNY Diaper Bank </a:t>
            </a:r>
            <a:r>
              <a:rPr lang="en-US" sz="1700" dirty="0">
                <a:hlinkClick r:id="rId3"/>
              </a:rPr>
              <a:t>http://www.cnydiaperbank.org/</a:t>
            </a:r>
            <a:endParaRPr lang="en-US" sz="1700" dirty="0"/>
          </a:p>
          <a:p>
            <a:pPr lvl="1"/>
            <a:r>
              <a:rPr lang="en-US" sz="1700" dirty="0"/>
              <a:t>Houston Diaper Bank </a:t>
            </a:r>
            <a:r>
              <a:rPr lang="en-US" sz="1700" dirty="0">
                <a:hlinkClick r:id="rId4"/>
              </a:rPr>
              <a:t>https://houstondiaperbank.org/</a:t>
            </a:r>
            <a:endParaRPr lang="en-US" sz="1700" dirty="0"/>
          </a:p>
          <a:p>
            <a:pPr lvl="1"/>
            <a:r>
              <a:rPr lang="en-US" sz="1700" dirty="0"/>
              <a:t>Moms Helping Moms </a:t>
            </a:r>
            <a:r>
              <a:rPr lang="en-US" sz="1700" dirty="0">
                <a:hlinkClick r:id="rId5"/>
              </a:rPr>
              <a:t>https://momshelpingmomsfoundation.org/</a:t>
            </a:r>
            <a:endParaRPr lang="en-US" sz="1700" dirty="0"/>
          </a:p>
          <a:p>
            <a:pPr lvl="1"/>
            <a:r>
              <a:rPr lang="en-US" sz="1700" dirty="0"/>
              <a:t>National Diaper Bank Network </a:t>
            </a:r>
            <a:r>
              <a:rPr lang="en-US" sz="1700" dirty="0">
                <a:hlinkClick r:id="rId6"/>
              </a:rPr>
              <a:t>https://nationaldiaperbanknetwork.org/</a:t>
            </a:r>
            <a:endParaRPr lang="en-US" sz="1700" dirty="0"/>
          </a:p>
          <a:p>
            <a:pPr lvl="1"/>
            <a:r>
              <a:rPr lang="en-US" sz="1700" dirty="0"/>
              <a:t>San Francisco Diaper Bank </a:t>
            </a:r>
            <a:r>
              <a:rPr lang="en-US" sz="1700" dirty="0">
                <a:hlinkClick r:id="rId7"/>
              </a:rPr>
              <a:t>http://www.sfdiaperbank.org/</a:t>
            </a:r>
            <a:endParaRPr lang="en-US" sz="1700" dirty="0"/>
          </a:p>
          <a:p>
            <a:pPr lvl="1"/>
            <a:r>
              <a:rPr lang="en-US" sz="1700" dirty="0"/>
              <a:t>Western Pennsylvania Diaper Bank </a:t>
            </a:r>
            <a:r>
              <a:rPr lang="en-US" sz="1700" dirty="0">
                <a:hlinkClick r:id="rId8"/>
              </a:rPr>
              <a:t>https://www.wpadiaperbank.org/</a:t>
            </a:r>
            <a:r>
              <a:rPr lang="en-US" sz="1700" dirty="0"/>
              <a:t> </a:t>
            </a:r>
          </a:p>
          <a:p>
            <a:endParaRPr lang="en-US" sz="1700" dirty="0"/>
          </a:p>
          <a:p>
            <a:endParaRPr lang="en-US" sz="1700" dirty="0"/>
          </a:p>
        </p:txBody>
      </p:sp>
    </p:spTree>
    <p:extLst>
      <p:ext uri="{BB962C8B-B14F-4D97-AF65-F5344CB8AC3E}">
        <p14:creationId xmlns:p14="http://schemas.microsoft.com/office/powerpoint/2010/main" val="844419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464C06-678F-4238-96A3-2DBA85F62ED3}"/>
              </a:ext>
            </a:extLst>
          </p:cNvPr>
          <p:cNvSpPr>
            <a:spLocks noGrp="1"/>
          </p:cNvSpPr>
          <p:nvPr>
            <p:ph type="title"/>
          </p:nvPr>
        </p:nvSpPr>
        <p:spPr>
          <a:xfrm>
            <a:off x="841248" y="426720"/>
            <a:ext cx="10506456" cy="1919141"/>
          </a:xfrm>
        </p:spPr>
        <p:txBody>
          <a:bodyPr anchor="b">
            <a:normAutofit/>
          </a:bodyPr>
          <a:lstStyle/>
          <a:p>
            <a:r>
              <a:rPr lang="en-US" sz="6000" dirty="0"/>
              <a:t>Address</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9CA05EC-6262-432E-812C-FE968B1D86B1}"/>
              </a:ext>
            </a:extLst>
          </p:cNvPr>
          <p:cNvSpPr>
            <a:spLocks noGrp="1"/>
          </p:cNvSpPr>
          <p:nvPr>
            <p:ph idx="1"/>
          </p:nvPr>
        </p:nvSpPr>
        <p:spPr>
          <a:xfrm>
            <a:off x="841248" y="3337269"/>
            <a:ext cx="10509504" cy="2905686"/>
          </a:xfrm>
        </p:spPr>
        <p:txBody>
          <a:bodyPr>
            <a:normAutofit/>
          </a:bodyPr>
          <a:lstStyle/>
          <a:p>
            <a:r>
              <a:rPr lang="en-US" sz="2000" dirty="0"/>
              <a:t>Other potential resources to assist with diaper need include:</a:t>
            </a:r>
          </a:p>
          <a:p>
            <a:pPr lvl="1"/>
            <a:r>
              <a:rPr lang="en-US" sz="2000" dirty="0"/>
              <a:t>Food Banks/Pantries and local faith-based organizations may also assist with diaper need. </a:t>
            </a:r>
          </a:p>
          <a:p>
            <a:pPr lvl="1"/>
            <a:r>
              <a:rPr lang="en-US" sz="2000" dirty="0"/>
              <a:t>Girl Scouts Baby Bundles </a:t>
            </a:r>
            <a:r>
              <a:rPr lang="en-US" sz="2000" dirty="0">
                <a:hlinkClick r:id="rId2"/>
              </a:rPr>
              <a:t>https://www.wanaqueps.org/cms/lib/NJ01912976/Centricity/Domain/145/BABY%20BUNDLES%20-%20Girl%20Scouts.pdf</a:t>
            </a:r>
            <a:r>
              <a:rPr lang="en-US" sz="2000" dirty="0"/>
              <a:t> </a:t>
            </a:r>
          </a:p>
          <a:p>
            <a:pPr lvl="1"/>
            <a:r>
              <a:rPr lang="en-US" sz="2000" dirty="0"/>
              <a:t>Temporary Assistance to Needy Families (TANF) </a:t>
            </a:r>
            <a:r>
              <a:rPr lang="en-US" sz="2000" dirty="0">
                <a:hlinkClick r:id="rId3"/>
              </a:rPr>
              <a:t>https://www.benefits.gov/benefit/613</a:t>
            </a:r>
            <a:r>
              <a:rPr lang="en-US" sz="2000" dirty="0"/>
              <a:t> TANF provides financial assistance to eligible families and does not directly provide diapers </a:t>
            </a:r>
          </a:p>
          <a:p>
            <a:endParaRPr lang="en-US" sz="2000" dirty="0"/>
          </a:p>
        </p:txBody>
      </p:sp>
    </p:spTree>
    <p:extLst>
      <p:ext uri="{BB962C8B-B14F-4D97-AF65-F5344CB8AC3E}">
        <p14:creationId xmlns:p14="http://schemas.microsoft.com/office/powerpoint/2010/main" val="31994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Triangle 27">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746921-D395-4704-914D-875F1C1F9DC1}"/>
              </a:ext>
            </a:extLst>
          </p:cNvPr>
          <p:cNvSpPr>
            <a:spLocks noGrp="1"/>
          </p:cNvSpPr>
          <p:nvPr>
            <p:ph type="title"/>
          </p:nvPr>
        </p:nvSpPr>
        <p:spPr>
          <a:xfrm>
            <a:off x="5255260" y="1188637"/>
            <a:ext cx="5852711" cy="1597228"/>
          </a:xfrm>
        </p:spPr>
        <p:txBody>
          <a:bodyPr>
            <a:normAutofit/>
          </a:bodyPr>
          <a:lstStyle/>
          <a:p>
            <a:r>
              <a:rPr lang="en-US" sz="6000" dirty="0"/>
              <a:t>To do: Complete</a:t>
            </a:r>
          </a:p>
        </p:txBody>
      </p:sp>
      <p:pic>
        <p:nvPicPr>
          <p:cNvPr id="8" name="Graphic 7" descr="Clipboard Badge">
            <a:extLst>
              <a:ext uri="{FF2B5EF4-FFF2-40B4-BE49-F238E27FC236}">
                <a16:creationId xmlns:a16="http://schemas.microsoft.com/office/drawing/2014/main" id="{29F09288-A166-49C4-B0B2-149555FA71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357" y="1700588"/>
            <a:ext cx="3533985" cy="3533985"/>
          </a:xfrm>
          <a:prstGeom prst="rect">
            <a:avLst/>
          </a:prstGeom>
        </p:spPr>
      </p:pic>
      <p:sp>
        <p:nvSpPr>
          <p:cNvPr id="3" name="Content Placeholder 2">
            <a:extLst>
              <a:ext uri="{FF2B5EF4-FFF2-40B4-BE49-F238E27FC236}">
                <a16:creationId xmlns:a16="http://schemas.microsoft.com/office/drawing/2014/main" id="{AE62A1CB-D1FE-48E6-ADC3-7DAA1A179BC1}"/>
              </a:ext>
            </a:extLst>
          </p:cNvPr>
          <p:cNvSpPr>
            <a:spLocks noGrp="1"/>
          </p:cNvSpPr>
          <p:nvPr>
            <p:ph idx="1"/>
          </p:nvPr>
        </p:nvSpPr>
        <p:spPr>
          <a:xfrm>
            <a:off x="5255260" y="2998278"/>
            <a:ext cx="4428236" cy="2728198"/>
          </a:xfrm>
        </p:spPr>
        <p:txBody>
          <a:bodyPr anchor="t">
            <a:normAutofit/>
          </a:bodyPr>
          <a:lstStyle/>
          <a:p>
            <a:r>
              <a:rPr lang="en-US" sz="2000" dirty="0"/>
              <a:t>Learner should determine a local resource that assists parents and others with diaper need</a:t>
            </a:r>
          </a:p>
          <a:p>
            <a:endParaRPr lang="en-US" sz="2000" dirty="0"/>
          </a:p>
        </p:txBody>
      </p:sp>
    </p:spTree>
    <p:extLst>
      <p:ext uri="{BB962C8B-B14F-4D97-AF65-F5344CB8AC3E}">
        <p14:creationId xmlns:p14="http://schemas.microsoft.com/office/powerpoint/2010/main" val="1018352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9A19F5-94DF-4B54-87EF-4C58C7CCE404}"/>
              </a:ext>
            </a:extLst>
          </p:cNvPr>
          <p:cNvSpPr>
            <a:spLocks noGrp="1"/>
          </p:cNvSpPr>
          <p:nvPr>
            <p:ph type="title"/>
          </p:nvPr>
        </p:nvSpPr>
        <p:spPr>
          <a:xfrm>
            <a:off x="2880360" y="841248"/>
            <a:ext cx="6227064" cy="1234440"/>
          </a:xfrm>
        </p:spPr>
        <p:txBody>
          <a:bodyPr anchor="t">
            <a:normAutofit/>
          </a:bodyPr>
          <a:lstStyle/>
          <a:p>
            <a:r>
              <a:rPr lang="en-US" sz="4000" dirty="0">
                <a:solidFill>
                  <a:schemeClr val="accent1"/>
                </a:solidFill>
              </a:rPr>
              <a:t>Funding</a:t>
            </a:r>
          </a:p>
        </p:txBody>
      </p:sp>
      <p:sp>
        <p:nvSpPr>
          <p:cNvPr id="35" name="Isosceles Triangle 34">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1CBA9062-2C02-41FF-922C-9C9DD2F8D0AE}"/>
              </a:ext>
            </a:extLst>
          </p:cNvPr>
          <p:cNvSpPr>
            <a:spLocks noGrp="1"/>
          </p:cNvSpPr>
          <p:nvPr>
            <p:ph idx="1"/>
          </p:nvPr>
        </p:nvSpPr>
        <p:spPr>
          <a:xfrm>
            <a:off x="2880360" y="2249424"/>
            <a:ext cx="7505066" cy="3803904"/>
          </a:xfrm>
        </p:spPr>
        <p:txBody>
          <a:bodyPr>
            <a:normAutofit/>
          </a:bodyPr>
          <a:lstStyle/>
          <a:p>
            <a:r>
              <a:rPr lang="en-US" sz="2200" i="1" dirty="0"/>
              <a:t>Development of this case study was partially supported by an American Association of Colleges of Nursing Population Health/Social Determinants of Health Case Study award made possible through funding from the Centers for Disease Control and Prevention’s Academic Partnerships to Improve Health.</a:t>
            </a:r>
            <a:endParaRPr lang="en-US" sz="2200" dirty="0"/>
          </a:p>
        </p:txBody>
      </p:sp>
    </p:spTree>
    <p:extLst>
      <p:ext uri="{BB962C8B-B14F-4D97-AF65-F5344CB8AC3E}">
        <p14:creationId xmlns:p14="http://schemas.microsoft.com/office/powerpoint/2010/main" val="1932071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8" name="Rectangle 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Rectangle 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F5CD5B-DA75-478A-8C05-813AA39BD394}"/>
              </a:ext>
            </a:extLst>
          </p:cNvPr>
          <p:cNvSpPr>
            <a:spLocks noGrp="1"/>
          </p:cNvSpPr>
          <p:nvPr>
            <p:ph type="title"/>
          </p:nvPr>
        </p:nvSpPr>
        <p:spPr>
          <a:xfrm>
            <a:off x="1043631" y="809898"/>
            <a:ext cx="9942716" cy="1554480"/>
          </a:xfrm>
        </p:spPr>
        <p:txBody>
          <a:bodyPr anchor="ctr">
            <a:normAutofit/>
          </a:bodyPr>
          <a:lstStyle/>
          <a:p>
            <a:r>
              <a:rPr lang="en-US" sz="4800" dirty="0"/>
              <a:t>Advocate</a:t>
            </a:r>
          </a:p>
        </p:txBody>
      </p:sp>
      <p:sp>
        <p:nvSpPr>
          <p:cNvPr id="3" name="Content Placeholder 2">
            <a:extLst>
              <a:ext uri="{FF2B5EF4-FFF2-40B4-BE49-F238E27FC236}">
                <a16:creationId xmlns:a16="http://schemas.microsoft.com/office/drawing/2014/main" id="{51CF4D4A-ABD4-4606-ADDD-4EB5E9BD9BFB}"/>
              </a:ext>
            </a:extLst>
          </p:cNvPr>
          <p:cNvSpPr>
            <a:spLocks noGrp="1"/>
          </p:cNvSpPr>
          <p:nvPr>
            <p:ph idx="1"/>
          </p:nvPr>
        </p:nvSpPr>
        <p:spPr>
          <a:xfrm>
            <a:off x="1045028" y="3017522"/>
            <a:ext cx="9941319" cy="3124658"/>
          </a:xfrm>
        </p:spPr>
        <p:txBody>
          <a:bodyPr anchor="ctr">
            <a:normAutofit/>
          </a:bodyPr>
          <a:lstStyle/>
          <a:p>
            <a:pPr lvl="0"/>
            <a:r>
              <a:rPr lang="en-US" sz="2400" dirty="0"/>
              <a:t>Determine the population level prevalence of diaper need.</a:t>
            </a:r>
          </a:p>
          <a:p>
            <a:pPr lvl="0"/>
            <a:r>
              <a:rPr lang="en-US" sz="2400" dirty="0"/>
              <a:t>Collaborate with community members, other healthcare professionals, and additional stakeholders if/how diaper need is prioritized.</a:t>
            </a:r>
          </a:p>
          <a:p>
            <a:pPr lvl="0"/>
            <a:r>
              <a:rPr lang="en-US" sz="2400" dirty="0"/>
              <a:t>Gather evidence about diaper need to inform and guide clinical practice.</a:t>
            </a:r>
          </a:p>
          <a:p>
            <a:pPr lvl="0"/>
            <a:r>
              <a:rPr lang="en-US" sz="2400" dirty="0"/>
              <a:t>Pilot test process to assess for diaper need and share helpful resources in the clinical practice site. </a:t>
            </a:r>
          </a:p>
        </p:txBody>
      </p:sp>
      <p:cxnSp>
        <p:nvCxnSpPr>
          <p:cNvPr id="44" name="Straight Connector 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061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1" name="Rectangle 3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3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Rectangle 3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81C57F-B961-4262-9515-B3C1DCB7F1B5}"/>
              </a:ext>
            </a:extLst>
          </p:cNvPr>
          <p:cNvSpPr>
            <a:spLocks noGrp="1"/>
          </p:cNvSpPr>
          <p:nvPr>
            <p:ph type="title"/>
          </p:nvPr>
        </p:nvSpPr>
        <p:spPr>
          <a:xfrm>
            <a:off x="1043631" y="809898"/>
            <a:ext cx="9942716" cy="1554480"/>
          </a:xfrm>
        </p:spPr>
        <p:txBody>
          <a:bodyPr anchor="ctr">
            <a:normAutofit/>
          </a:bodyPr>
          <a:lstStyle/>
          <a:p>
            <a:r>
              <a:rPr lang="en-US" sz="4800" dirty="0"/>
              <a:t>Advocate</a:t>
            </a:r>
          </a:p>
        </p:txBody>
      </p:sp>
      <p:sp>
        <p:nvSpPr>
          <p:cNvPr id="3" name="Content Placeholder 2">
            <a:extLst>
              <a:ext uri="{FF2B5EF4-FFF2-40B4-BE49-F238E27FC236}">
                <a16:creationId xmlns:a16="http://schemas.microsoft.com/office/drawing/2014/main" id="{76A404AA-2AD4-4D70-925F-69BC478E2EFC}"/>
              </a:ext>
            </a:extLst>
          </p:cNvPr>
          <p:cNvSpPr>
            <a:spLocks noGrp="1"/>
          </p:cNvSpPr>
          <p:nvPr>
            <p:ph idx="1"/>
          </p:nvPr>
        </p:nvSpPr>
        <p:spPr>
          <a:xfrm>
            <a:off x="1045028" y="3017522"/>
            <a:ext cx="9941319" cy="3124658"/>
          </a:xfrm>
        </p:spPr>
        <p:txBody>
          <a:bodyPr anchor="ctr">
            <a:normAutofit/>
          </a:bodyPr>
          <a:lstStyle/>
          <a:p>
            <a:pPr lvl="0"/>
            <a:r>
              <a:rPr lang="en-US" sz="2400" dirty="0"/>
              <a:t>As appropriate, expand successful process to additional practice sites both community and hospital based.</a:t>
            </a:r>
          </a:p>
          <a:p>
            <a:pPr lvl="0"/>
            <a:r>
              <a:rPr lang="en-US" sz="2400" dirty="0"/>
              <a:t>Create and share diaper need related education and resource material. </a:t>
            </a:r>
          </a:p>
          <a:p>
            <a:pPr lvl="0"/>
            <a:r>
              <a:rPr lang="en-US" sz="2400" dirty="0"/>
              <a:t>Advocate with policymakers to allocate additional resources diaper need.</a:t>
            </a:r>
          </a:p>
          <a:p>
            <a:pPr lvl="0"/>
            <a:r>
              <a:rPr lang="en-US" sz="2400" dirty="0"/>
              <a:t>Support quality diaper need resource options through volunteering time and nurse expertise.</a:t>
            </a:r>
          </a:p>
        </p:txBody>
      </p:sp>
      <p:cxnSp>
        <p:nvCxnSpPr>
          <p:cNvPr id="39" name="Straight Connector 3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771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Triangle 2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B81F0E-9F23-4CB7-BAE8-2C9B9E05255D}"/>
              </a:ext>
            </a:extLst>
          </p:cNvPr>
          <p:cNvSpPr>
            <a:spLocks noGrp="1"/>
          </p:cNvSpPr>
          <p:nvPr>
            <p:ph type="title"/>
          </p:nvPr>
        </p:nvSpPr>
        <p:spPr>
          <a:xfrm>
            <a:off x="965200" y="1383528"/>
            <a:ext cx="5925989" cy="3167510"/>
          </a:xfrm>
        </p:spPr>
        <p:txBody>
          <a:bodyPr vert="horz" lIns="91440" tIns="45720" rIns="91440" bIns="45720" rtlCol="0" anchor="b">
            <a:normAutofit/>
          </a:bodyPr>
          <a:lstStyle/>
          <a:p>
            <a:pPr algn="r"/>
            <a:r>
              <a:rPr lang="en-US" sz="9600" kern="1200" dirty="0">
                <a:solidFill>
                  <a:schemeClr val="tx1"/>
                </a:solidFill>
                <a:latin typeface="+mj-lt"/>
                <a:ea typeface="+mj-ea"/>
                <a:cs typeface="+mj-cs"/>
              </a:rPr>
              <a:t>Housing Instability</a:t>
            </a:r>
          </a:p>
        </p:txBody>
      </p:sp>
      <p:pic>
        <p:nvPicPr>
          <p:cNvPr id="5" name="Content Placeholder 4" descr="Mortgage">
            <a:extLst>
              <a:ext uri="{FF2B5EF4-FFF2-40B4-BE49-F238E27FC236}">
                <a16:creationId xmlns:a16="http://schemas.microsoft.com/office/drawing/2014/main" id="{994D0545-ED09-4805-84FF-3CC0B33AEA80}"/>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140" y="2209474"/>
            <a:ext cx="2489416" cy="2489416"/>
          </a:xfrm>
          <a:prstGeom prst="rect">
            <a:avLst/>
          </a:prstGeom>
        </p:spPr>
      </p:pic>
    </p:spTree>
    <p:extLst>
      <p:ext uri="{BB962C8B-B14F-4D97-AF65-F5344CB8AC3E}">
        <p14:creationId xmlns:p14="http://schemas.microsoft.com/office/powerpoint/2010/main" val="40427690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644359-CA58-4D73-BAB9-95313E03C951}"/>
              </a:ext>
            </a:extLst>
          </p:cNvPr>
          <p:cNvSpPr>
            <a:spLocks noGrp="1"/>
          </p:cNvSpPr>
          <p:nvPr>
            <p:ph type="title"/>
          </p:nvPr>
        </p:nvSpPr>
        <p:spPr>
          <a:xfrm>
            <a:off x="649224" y="960120"/>
            <a:ext cx="3867912" cy="4169664"/>
          </a:xfrm>
        </p:spPr>
        <p:txBody>
          <a:bodyPr>
            <a:normAutofit/>
          </a:bodyPr>
          <a:lstStyle/>
          <a:p>
            <a:pPr algn="r"/>
            <a:r>
              <a:rPr lang="en-US" dirty="0"/>
              <a:t>Housing Instability</a:t>
            </a:r>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91FE575-DDDA-46E6-97ED-E5ED6C97D737}"/>
              </a:ext>
            </a:extLst>
          </p:cNvPr>
          <p:cNvSpPr>
            <a:spLocks noGrp="1"/>
          </p:cNvSpPr>
          <p:nvPr>
            <p:ph idx="1"/>
          </p:nvPr>
        </p:nvSpPr>
        <p:spPr>
          <a:xfrm>
            <a:off x="4983480" y="960120"/>
            <a:ext cx="5513832" cy="4169664"/>
          </a:xfrm>
        </p:spPr>
        <p:txBody>
          <a:bodyPr anchor="ctr">
            <a:normAutofit/>
          </a:bodyPr>
          <a:lstStyle/>
          <a:p>
            <a:r>
              <a:rPr lang="en-US" sz="2400" dirty="0"/>
              <a:t>Per Healthy People 2020, housing instability is a key influencing factor for economic stability. </a:t>
            </a:r>
          </a:p>
          <a:p>
            <a:r>
              <a:rPr lang="en-US" sz="2400" dirty="0"/>
              <a:t>The United States Department of Health and Human Services (DHHS) defines housing insecurity as high housing costs in proportion to income, poor housing quality, unstable neighborhoods, overcrowding, or homelessness. </a:t>
            </a:r>
          </a:p>
        </p:txBody>
      </p:sp>
    </p:spTree>
    <p:extLst>
      <p:ext uri="{BB962C8B-B14F-4D97-AF65-F5344CB8AC3E}">
        <p14:creationId xmlns:p14="http://schemas.microsoft.com/office/powerpoint/2010/main" val="985995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5A22-AEA5-48F3-91A9-61A19EEEC4FD}"/>
              </a:ext>
            </a:extLst>
          </p:cNvPr>
          <p:cNvSpPr>
            <a:spLocks noGrp="1"/>
          </p:cNvSpPr>
          <p:nvPr>
            <p:ph type="title"/>
          </p:nvPr>
        </p:nvSpPr>
        <p:spPr/>
        <p:txBody>
          <a:bodyPr/>
          <a:lstStyle/>
          <a:p>
            <a:r>
              <a:rPr lang="en-US" dirty="0">
                <a:solidFill>
                  <a:srgbClr val="C00000"/>
                </a:solidFill>
              </a:rPr>
              <a:t>Housing Stability</a:t>
            </a:r>
          </a:p>
        </p:txBody>
      </p:sp>
      <p:sp>
        <p:nvSpPr>
          <p:cNvPr id="3" name="Content Placeholder 2">
            <a:extLst>
              <a:ext uri="{FF2B5EF4-FFF2-40B4-BE49-F238E27FC236}">
                <a16:creationId xmlns:a16="http://schemas.microsoft.com/office/drawing/2014/main" id="{2C59DE00-34B8-4B7E-BFCB-8F5A8058A6DB}"/>
              </a:ext>
            </a:extLst>
          </p:cNvPr>
          <p:cNvSpPr>
            <a:spLocks noGrp="1"/>
          </p:cNvSpPr>
          <p:nvPr>
            <p:ph idx="1"/>
          </p:nvPr>
        </p:nvSpPr>
        <p:spPr/>
        <p:txBody>
          <a:bodyPr/>
          <a:lstStyle/>
          <a:p>
            <a:r>
              <a:rPr lang="en-US" dirty="0"/>
              <a:t>The DHHS definition combines the Healthy People 2020 social determinants of health key influencing factors of housing instability </a:t>
            </a:r>
            <a:r>
              <a:rPr lang="en-US" u="sng" dirty="0"/>
              <a:t>and</a:t>
            </a:r>
            <a:r>
              <a:rPr lang="en-US" dirty="0"/>
              <a:t> quality of housing. </a:t>
            </a:r>
          </a:p>
          <a:p>
            <a:r>
              <a:rPr lang="en-US" dirty="0"/>
              <a:t>Quality of housing as an influencing factor is found within the key area neighborhood and built environment social determinant of health.</a:t>
            </a:r>
          </a:p>
        </p:txBody>
      </p:sp>
    </p:spTree>
    <p:extLst>
      <p:ext uri="{BB962C8B-B14F-4D97-AF65-F5344CB8AC3E}">
        <p14:creationId xmlns:p14="http://schemas.microsoft.com/office/powerpoint/2010/main" val="42385060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F5039-2F54-4BF3-B294-DE2FB9000650}"/>
              </a:ext>
            </a:extLst>
          </p:cNvPr>
          <p:cNvSpPr>
            <a:spLocks noGrp="1"/>
          </p:cNvSpPr>
          <p:nvPr>
            <p:ph type="title"/>
          </p:nvPr>
        </p:nvSpPr>
        <p:spPr/>
        <p:txBody>
          <a:bodyPr>
            <a:normAutofit fontScale="90000"/>
          </a:bodyPr>
          <a:lstStyle/>
          <a:p>
            <a:br>
              <a:rPr lang="en-US" dirty="0">
                <a:solidFill>
                  <a:srgbClr val="C00000"/>
                </a:solidFill>
              </a:rPr>
            </a:br>
            <a:r>
              <a:rPr lang="en-US" dirty="0">
                <a:solidFill>
                  <a:srgbClr val="C00000"/>
                </a:solidFill>
              </a:rPr>
              <a:t>Emma </a:t>
            </a:r>
            <a:r>
              <a:rPr lang="en-US" sz="2200" dirty="0">
                <a:solidFill>
                  <a:srgbClr val="C00000"/>
                </a:solidFill>
              </a:rPr>
              <a:t>(Leah and Jonathan’s mother)</a:t>
            </a:r>
            <a:br>
              <a:rPr lang="en-US" sz="2200" dirty="0">
                <a:solidFill>
                  <a:srgbClr val="C00000"/>
                </a:solidFill>
                <a:effectLst/>
              </a:rPr>
            </a:br>
            <a:endParaRPr lang="en-US" sz="2200" dirty="0">
              <a:solidFill>
                <a:srgbClr val="C00000"/>
              </a:solidFill>
            </a:endParaRPr>
          </a:p>
        </p:txBody>
      </p:sp>
      <p:sp>
        <p:nvSpPr>
          <p:cNvPr id="3" name="Content Placeholder 2">
            <a:extLst>
              <a:ext uri="{FF2B5EF4-FFF2-40B4-BE49-F238E27FC236}">
                <a16:creationId xmlns:a16="http://schemas.microsoft.com/office/drawing/2014/main" id="{25475F61-A154-4D63-9F80-70B0210F6E25}"/>
              </a:ext>
            </a:extLst>
          </p:cNvPr>
          <p:cNvSpPr>
            <a:spLocks noGrp="1"/>
          </p:cNvSpPr>
          <p:nvPr>
            <p:ph idx="1"/>
          </p:nvPr>
        </p:nvSpPr>
        <p:spPr/>
        <p:txBody>
          <a:bodyPr>
            <a:normAutofit fontScale="85000" lnSpcReduction="20000"/>
          </a:bodyPr>
          <a:lstStyle/>
          <a:p>
            <a:r>
              <a:rPr lang="en-US" dirty="0"/>
              <a:t>“Our living situation? It has been challenging. We had a place, an apartment, but the building was condemned after the fire. We lost everything. We still have not gotten back our security deposit. </a:t>
            </a:r>
          </a:p>
          <a:p>
            <a:r>
              <a:rPr lang="en-US" dirty="0"/>
              <a:t>At first, we got help with a motel but since then we have been moving around a lot: friends places, relatives, people’s couches, a couple of times we slept in the park, it all is really hard. Scary. </a:t>
            </a:r>
          </a:p>
          <a:p>
            <a:r>
              <a:rPr lang="en-US" dirty="0"/>
              <a:t>We could have gone to a homeless shelter. I stayed in a few after I aged out of foster care. But at best most are loud and not so clean. Leah is just so new. Jonathan is just so set in his ways. </a:t>
            </a:r>
          </a:p>
          <a:p>
            <a:r>
              <a:rPr lang="en-US" dirty="0"/>
              <a:t>Just thinking about not having a permanent place to stay gets me stressed and emotional. For the last week or so we have been staying with Andrew’s grandmother. Her house is small. </a:t>
            </a:r>
          </a:p>
          <a:p>
            <a:r>
              <a:rPr lang="en-US" dirty="0"/>
              <a:t>Yes, this is a big worry for us. So no, we do not really have a regular place to call home. ”</a:t>
            </a:r>
            <a:endParaRPr lang="en-US" dirty="0">
              <a:effectLst/>
            </a:endParaRPr>
          </a:p>
          <a:p>
            <a:endParaRPr lang="en-US" dirty="0"/>
          </a:p>
        </p:txBody>
      </p:sp>
    </p:spTree>
    <p:extLst>
      <p:ext uri="{BB962C8B-B14F-4D97-AF65-F5344CB8AC3E}">
        <p14:creationId xmlns:p14="http://schemas.microsoft.com/office/powerpoint/2010/main" val="12979380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3CCADF-9F4E-44A0-8D1D-A026D40F1F74}"/>
              </a:ext>
            </a:extLst>
          </p:cNvPr>
          <p:cNvSpPr>
            <a:spLocks noGrp="1"/>
          </p:cNvSpPr>
          <p:nvPr>
            <p:ph type="title"/>
          </p:nvPr>
        </p:nvSpPr>
        <p:spPr>
          <a:xfrm>
            <a:off x="841248" y="426720"/>
            <a:ext cx="10506456" cy="1919141"/>
          </a:xfrm>
        </p:spPr>
        <p:txBody>
          <a:bodyPr anchor="b">
            <a:normAutofit/>
          </a:bodyPr>
          <a:lstStyle/>
          <a:p>
            <a:r>
              <a:rPr lang="en-US" sz="6000" dirty="0"/>
              <a:t>Ascertain</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B75551C-52B0-4349-89D2-D59A4A455EA2}"/>
              </a:ext>
            </a:extLst>
          </p:cNvPr>
          <p:cNvSpPr>
            <a:spLocks noGrp="1"/>
          </p:cNvSpPr>
          <p:nvPr>
            <p:ph idx="1"/>
          </p:nvPr>
        </p:nvSpPr>
        <p:spPr>
          <a:xfrm>
            <a:off x="841248" y="3337269"/>
            <a:ext cx="10509504" cy="2905686"/>
          </a:xfrm>
        </p:spPr>
        <p:txBody>
          <a:bodyPr>
            <a:normAutofit/>
          </a:bodyPr>
          <a:lstStyle/>
          <a:p>
            <a:r>
              <a:rPr lang="en-US" sz="2200" dirty="0"/>
              <a:t>The rate of housing insecurity when screened in pediatric primary care ranges from 2% (homelessness only) through 14–56% for more comprehensive screening tools that ask about housing problems such as crowding (41%) and multiple moves (5%) (Cutts et al, 2011; Fleegler et al, 2007; Porter et al, 2019; Zielinski et al, 2017). </a:t>
            </a:r>
          </a:p>
          <a:p>
            <a:r>
              <a:rPr lang="en-US" sz="2200" dirty="0"/>
              <a:t>Often, housing insecurity screening tools do not address high housing costs in proportion to income, poor housing quality in general, or unstable neighborhoods. </a:t>
            </a:r>
          </a:p>
        </p:txBody>
      </p:sp>
    </p:spTree>
    <p:extLst>
      <p:ext uri="{BB962C8B-B14F-4D97-AF65-F5344CB8AC3E}">
        <p14:creationId xmlns:p14="http://schemas.microsoft.com/office/powerpoint/2010/main" val="17795632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27">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29">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FF0097-6E9D-4DF0-9B74-185C21F689FF}"/>
              </a:ext>
            </a:extLst>
          </p:cNvPr>
          <p:cNvSpPr>
            <a:spLocks noGrp="1"/>
          </p:cNvSpPr>
          <p:nvPr>
            <p:ph type="title"/>
          </p:nvPr>
        </p:nvSpPr>
        <p:spPr>
          <a:xfrm>
            <a:off x="5255260" y="1188637"/>
            <a:ext cx="5852711" cy="1597228"/>
          </a:xfrm>
        </p:spPr>
        <p:txBody>
          <a:bodyPr>
            <a:normAutofit/>
          </a:bodyPr>
          <a:lstStyle/>
          <a:p>
            <a:r>
              <a:rPr lang="en-US" sz="6000" dirty="0"/>
              <a:t>To do: Complete</a:t>
            </a:r>
          </a:p>
        </p:txBody>
      </p:sp>
      <p:pic>
        <p:nvPicPr>
          <p:cNvPr id="8" name="Graphic 7" descr="Clipboard Badge">
            <a:extLst>
              <a:ext uri="{FF2B5EF4-FFF2-40B4-BE49-F238E27FC236}">
                <a16:creationId xmlns:a16="http://schemas.microsoft.com/office/drawing/2014/main" id="{895648F0-8C55-4687-A0DA-2AEF91498E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357" y="1700588"/>
            <a:ext cx="3533985" cy="3533985"/>
          </a:xfrm>
          <a:prstGeom prst="rect">
            <a:avLst/>
          </a:prstGeom>
        </p:spPr>
      </p:pic>
      <p:sp>
        <p:nvSpPr>
          <p:cNvPr id="3" name="Content Placeholder 2">
            <a:extLst>
              <a:ext uri="{FF2B5EF4-FFF2-40B4-BE49-F238E27FC236}">
                <a16:creationId xmlns:a16="http://schemas.microsoft.com/office/drawing/2014/main" id="{F6772E4A-EF2E-4DAA-A385-083085072FEE}"/>
              </a:ext>
            </a:extLst>
          </p:cNvPr>
          <p:cNvSpPr>
            <a:spLocks noGrp="1"/>
          </p:cNvSpPr>
          <p:nvPr>
            <p:ph idx="1"/>
          </p:nvPr>
        </p:nvSpPr>
        <p:spPr>
          <a:xfrm>
            <a:off x="5255260" y="2998278"/>
            <a:ext cx="4428236" cy="2728198"/>
          </a:xfrm>
        </p:spPr>
        <p:txBody>
          <a:bodyPr anchor="t">
            <a:normAutofit/>
          </a:bodyPr>
          <a:lstStyle/>
          <a:p>
            <a:r>
              <a:rPr lang="en-US" sz="2000" dirty="0"/>
              <a:t>Learner should determine the state of homelessness in their state or county </a:t>
            </a:r>
            <a:r>
              <a:rPr lang="en-US" sz="2000" dirty="0">
                <a:hlinkClick r:id="rId4"/>
              </a:rPr>
              <a:t>https://endhomelessness.org/homelessness-in-america/homelessness-statistics/state-of-homelessness-2020/</a:t>
            </a:r>
            <a:endParaRPr lang="en-US" sz="2000" dirty="0"/>
          </a:p>
          <a:p>
            <a:r>
              <a:rPr lang="en-US" sz="2000" dirty="0"/>
              <a:t>Using Kids Count 2020 data search for the terms housing and homelessness</a:t>
            </a:r>
          </a:p>
          <a:p>
            <a:pPr lvl="1"/>
            <a:r>
              <a:rPr lang="en-US" sz="1600" dirty="0"/>
              <a:t>What type of information is available?</a:t>
            </a:r>
          </a:p>
        </p:txBody>
      </p:sp>
    </p:spTree>
    <p:extLst>
      <p:ext uri="{BB962C8B-B14F-4D97-AF65-F5344CB8AC3E}">
        <p14:creationId xmlns:p14="http://schemas.microsoft.com/office/powerpoint/2010/main" val="6301646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8" name="Rectangle 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Rectangle 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375225-20CF-4566-B12A-1550451BDAA7}"/>
              </a:ext>
            </a:extLst>
          </p:cNvPr>
          <p:cNvSpPr>
            <a:spLocks noGrp="1"/>
          </p:cNvSpPr>
          <p:nvPr>
            <p:ph type="title"/>
          </p:nvPr>
        </p:nvSpPr>
        <p:spPr>
          <a:xfrm>
            <a:off x="1043631" y="809898"/>
            <a:ext cx="9942716" cy="1554480"/>
          </a:xfrm>
        </p:spPr>
        <p:txBody>
          <a:bodyPr anchor="ctr">
            <a:normAutofit/>
          </a:bodyPr>
          <a:lstStyle/>
          <a:p>
            <a:r>
              <a:rPr lang="en-US" sz="4800" dirty="0"/>
              <a:t>Assess </a:t>
            </a:r>
            <a:r>
              <a:rPr lang="en-US" sz="2000" dirty="0"/>
              <a:t>(Porter et al, 2019)</a:t>
            </a:r>
          </a:p>
        </p:txBody>
      </p:sp>
      <p:sp>
        <p:nvSpPr>
          <p:cNvPr id="3" name="Content Placeholder 2">
            <a:extLst>
              <a:ext uri="{FF2B5EF4-FFF2-40B4-BE49-F238E27FC236}">
                <a16:creationId xmlns:a16="http://schemas.microsoft.com/office/drawing/2014/main" id="{B39048E8-3440-4D36-B239-D11B2D37AD54}"/>
              </a:ext>
            </a:extLst>
          </p:cNvPr>
          <p:cNvSpPr>
            <a:spLocks noGrp="1"/>
          </p:cNvSpPr>
          <p:nvPr>
            <p:ph idx="1"/>
          </p:nvPr>
        </p:nvSpPr>
        <p:spPr>
          <a:xfrm>
            <a:off x="1045028" y="3017522"/>
            <a:ext cx="9941319" cy="3124658"/>
          </a:xfrm>
        </p:spPr>
        <p:txBody>
          <a:bodyPr anchor="ctr">
            <a:normAutofit/>
          </a:bodyPr>
          <a:lstStyle/>
          <a:p>
            <a:pPr lvl="0"/>
            <a:r>
              <a:rPr lang="en-US" sz="2400" u="sng" dirty="0"/>
              <a:t>Are you homeless or worried you might be in the future?</a:t>
            </a:r>
          </a:p>
          <a:p>
            <a:pPr lvl="0"/>
            <a:r>
              <a:rPr lang="en-US" sz="2400" u="sng" dirty="0"/>
              <a:t>Do you think you are at risk for becoming homeless?</a:t>
            </a:r>
          </a:p>
          <a:p>
            <a:pPr lvl="0"/>
            <a:r>
              <a:rPr lang="en-US" sz="2400" u="sng" dirty="0"/>
              <a:t>Do more than two people share a bedroom in your residence?</a:t>
            </a:r>
          </a:p>
          <a:p>
            <a:pPr lvl="0"/>
            <a:r>
              <a:rPr lang="en-US" sz="2400" u="sng" dirty="0"/>
              <a:t>Does more than one family live in your residence?</a:t>
            </a:r>
          </a:p>
          <a:p>
            <a:pPr lvl="0"/>
            <a:r>
              <a:rPr lang="en-US" sz="2400" u="sng" dirty="0"/>
              <a:t>Have you moved two or more times in the past year?</a:t>
            </a:r>
          </a:p>
        </p:txBody>
      </p:sp>
      <p:cxnSp>
        <p:nvCxnSpPr>
          <p:cNvPr id="44" name="Straight Connector 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7848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3D8D95-D7C1-4A0B-AEE0-3683ACFBFEAD}"/>
              </a:ext>
            </a:extLst>
          </p:cNvPr>
          <p:cNvSpPr>
            <a:spLocks noGrp="1"/>
          </p:cNvSpPr>
          <p:nvPr>
            <p:ph type="title"/>
          </p:nvPr>
        </p:nvSpPr>
        <p:spPr>
          <a:xfrm>
            <a:off x="841248" y="426720"/>
            <a:ext cx="10506456" cy="1919141"/>
          </a:xfrm>
        </p:spPr>
        <p:txBody>
          <a:bodyPr anchor="b">
            <a:normAutofit/>
          </a:bodyPr>
          <a:lstStyle/>
          <a:p>
            <a:r>
              <a:rPr lang="en-US" sz="6000" dirty="0"/>
              <a:t>Address</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3FF7130-C8A2-4901-AC94-E4600FCFCBD7}"/>
              </a:ext>
            </a:extLst>
          </p:cNvPr>
          <p:cNvSpPr>
            <a:spLocks noGrp="1"/>
          </p:cNvSpPr>
          <p:nvPr>
            <p:ph idx="1"/>
          </p:nvPr>
        </p:nvSpPr>
        <p:spPr>
          <a:xfrm>
            <a:off x="841248" y="3337269"/>
            <a:ext cx="10509504" cy="2905686"/>
          </a:xfrm>
        </p:spPr>
        <p:txBody>
          <a:bodyPr>
            <a:normAutofit/>
          </a:bodyPr>
          <a:lstStyle/>
          <a:p>
            <a:pPr lvl="0"/>
            <a:r>
              <a:rPr lang="en-US" sz="1700" dirty="0"/>
              <a:t>Here are some federal resources that assist with housing instability</a:t>
            </a:r>
          </a:p>
          <a:p>
            <a:pPr lvl="1"/>
            <a:r>
              <a:rPr lang="en-US" sz="1700" dirty="0"/>
              <a:t>Centers for Disease Control and Prevention </a:t>
            </a:r>
            <a:r>
              <a:rPr lang="en-US" sz="1700" dirty="0">
                <a:hlinkClick r:id="rId2"/>
              </a:rPr>
              <a:t>https://www.cdc.gov/nceh/information/healthy_homes_lead.htm</a:t>
            </a:r>
            <a:endParaRPr lang="en-US" sz="1700" dirty="0"/>
          </a:p>
          <a:p>
            <a:pPr lvl="1"/>
            <a:r>
              <a:rPr lang="en-US" sz="1700" dirty="0"/>
              <a:t>Healthy Choice Vouchers Fact Sheet </a:t>
            </a:r>
            <a:r>
              <a:rPr lang="en-US" sz="1700" dirty="0">
                <a:hlinkClick r:id="rId3"/>
              </a:rPr>
              <a:t>https://www.hud.gov/topics/housing_choice_voucher_program_section_8</a:t>
            </a:r>
            <a:endParaRPr lang="en-US" sz="1700" dirty="0"/>
          </a:p>
          <a:p>
            <a:pPr lvl="1"/>
            <a:r>
              <a:rPr lang="en-US" sz="1700" dirty="0"/>
              <a:t>Housing and Urban Development </a:t>
            </a:r>
            <a:r>
              <a:rPr lang="en-US" sz="1700" dirty="0">
                <a:hlinkClick r:id="rId4"/>
              </a:rPr>
              <a:t>https://www.hud.gov/program_offices/healthy_homes/hhi</a:t>
            </a:r>
            <a:endParaRPr lang="en-US" sz="1700" dirty="0"/>
          </a:p>
          <a:p>
            <a:pPr lvl="1"/>
            <a:r>
              <a:rPr lang="en-US" sz="1700" dirty="0"/>
              <a:t>National Center for Healthy Housing </a:t>
            </a:r>
            <a:r>
              <a:rPr lang="en-US" sz="1700" dirty="0">
                <a:hlinkClick r:id="rId5"/>
              </a:rPr>
              <a:t>https://nchh.org/</a:t>
            </a:r>
            <a:endParaRPr lang="en-US" sz="1700" dirty="0"/>
          </a:p>
          <a:p>
            <a:pPr lvl="1"/>
            <a:r>
              <a:rPr lang="en-US" sz="1700" dirty="0"/>
              <a:t>United States Department of Agriculture National Institute of Food and Agriculture </a:t>
            </a:r>
          </a:p>
          <a:p>
            <a:pPr lvl="1"/>
            <a:r>
              <a:rPr lang="en-US" sz="1700" dirty="0">
                <a:hlinkClick r:id="rId6"/>
              </a:rPr>
              <a:t>https://nifa.usda.gov/healthy-homes-initiative</a:t>
            </a:r>
            <a:endParaRPr lang="en-US" sz="1700" dirty="0"/>
          </a:p>
          <a:p>
            <a:pPr lvl="1"/>
            <a:r>
              <a:rPr lang="en-US" sz="1700" dirty="0"/>
              <a:t>Healthy Homes Portal </a:t>
            </a:r>
            <a:r>
              <a:rPr lang="en-US" sz="1700" dirty="0">
                <a:hlinkClick r:id="rId7"/>
              </a:rPr>
              <a:t>https://extensionhealthyhomes.org/</a:t>
            </a:r>
            <a:endParaRPr lang="en-US" sz="1700" dirty="0"/>
          </a:p>
          <a:p>
            <a:pPr lvl="0"/>
            <a:endParaRPr lang="en-US" sz="1700" dirty="0"/>
          </a:p>
        </p:txBody>
      </p:sp>
    </p:spTree>
    <p:extLst>
      <p:ext uri="{BB962C8B-B14F-4D97-AF65-F5344CB8AC3E}">
        <p14:creationId xmlns:p14="http://schemas.microsoft.com/office/powerpoint/2010/main" val="1684683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5CDA9-89F6-4EE7-85A7-DA75AE0B63BB}"/>
              </a:ext>
            </a:extLst>
          </p:cNvPr>
          <p:cNvSpPr>
            <a:spLocks noGrp="1"/>
          </p:cNvSpPr>
          <p:nvPr>
            <p:ph type="title"/>
          </p:nvPr>
        </p:nvSpPr>
        <p:spPr/>
        <p:txBody>
          <a:bodyPr/>
          <a:lstStyle/>
          <a:p>
            <a:r>
              <a:rPr lang="en-US" dirty="0">
                <a:solidFill>
                  <a:srgbClr val="C00000"/>
                </a:solidFill>
              </a:rPr>
              <a:t>Learning Objectives</a:t>
            </a:r>
          </a:p>
        </p:txBody>
      </p:sp>
      <p:sp>
        <p:nvSpPr>
          <p:cNvPr id="3" name="Content Placeholder 2">
            <a:extLst>
              <a:ext uri="{FF2B5EF4-FFF2-40B4-BE49-F238E27FC236}">
                <a16:creationId xmlns:a16="http://schemas.microsoft.com/office/drawing/2014/main" id="{C5BBF7B8-E7C3-4FC0-AB5F-20AA1A5291A3}"/>
              </a:ext>
            </a:extLst>
          </p:cNvPr>
          <p:cNvSpPr>
            <a:spLocks noGrp="1"/>
          </p:cNvSpPr>
          <p:nvPr>
            <p:ph idx="1"/>
          </p:nvPr>
        </p:nvSpPr>
        <p:spPr/>
        <p:txBody>
          <a:bodyPr>
            <a:normAutofit fontScale="85000" lnSpcReduction="20000"/>
          </a:bodyPr>
          <a:lstStyle/>
          <a:p>
            <a:pPr lvl="0"/>
            <a:r>
              <a:rPr lang="en-US" dirty="0"/>
              <a:t>Describe the concept of population health </a:t>
            </a:r>
          </a:p>
          <a:p>
            <a:pPr lvl="0"/>
            <a:r>
              <a:rPr lang="en-US" dirty="0"/>
              <a:t>Summarize the concept of social determinants of health</a:t>
            </a:r>
          </a:p>
          <a:p>
            <a:pPr lvl="0"/>
            <a:r>
              <a:rPr lang="en-US" dirty="0"/>
              <a:t>Cite social determinants of health and the key influencing factors per Healthy People 2020*</a:t>
            </a:r>
          </a:p>
          <a:p>
            <a:pPr lvl="0"/>
            <a:r>
              <a:rPr lang="en-US" dirty="0"/>
              <a:t>Detail foundational aspects of economic stability</a:t>
            </a:r>
          </a:p>
          <a:p>
            <a:pPr lvl="0"/>
            <a:r>
              <a:rPr lang="en-US" dirty="0"/>
              <a:t>Analyze the Social Determinants of Health Nursing Clinical Process </a:t>
            </a:r>
          </a:p>
          <a:p>
            <a:pPr lvl="1"/>
            <a:r>
              <a:rPr lang="en-US" dirty="0"/>
              <a:t>Explore the key influencing factor of housing instability </a:t>
            </a:r>
          </a:p>
          <a:p>
            <a:pPr lvl="1"/>
            <a:r>
              <a:rPr lang="en-US" dirty="0"/>
              <a:t>Explore the key influencing factor of food insecurity </a:t>
            </a:r>
          </a:p>
          <a:p>
            <a:pPr lvl="1"/>
            <a:r>
              <a:rPr lang="en-US" dirty="0"/>
              <a:t>Explore the key influencing factor of employment</a:t>
            </a:r>
          </a:p>
          <a:p>
            <a:r>
              <a:rPr lang="en-US" dirty="0"/>
              <a:t>Reflect on how you will integrate population health/social determinants of health into your professional practice </a:t>
            </a:r>
          </a:p>
          <a:p>
            <a:r>
              <a:rPr lang="en-US" dirty="0"/>
              <a:t>Do note Healthy People 2030 is now available </a:t>
            </a:r>
            <a:r>
              <a:rPr lang="en-US" dirty="0">
                <a:hlinkClick r:id="rId2"/>
              </a:rPr>
              <a:t>https://health.gov/healthypeople</a:t>
            </a:r>
            <a:r>
              <a:rPr lang="en-US" dirty="0"/>
              <a:t>  </a:t>
            </a:r>
          </a:p>
          <a:p>
            <a:pPr lvl="0"/>
            <a:endParaRPr lang="en-US" dirty="0"/>
          </a:p>
          <a:p>
            <a:pPr lvl="0"/>
            <a:endParaRPr lang="en-US" dirty="0"/>
          </a:p>
          <a:p>
            <a:endParaRPr lang="en-US" dirty="0"/>
          </a:p>
        </p:txBody>
      </p:sp>
    </p:spTree>
    <p:extLst>
      <p:ext uri="{BB962C8B-B14F-4D97-AF65-F5344CB8AC3E}">
        <p14:creationId xmlns:p14="http://schemas.microsoft.com/office/powerpoint/2010/main" val="28805318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27">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29">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FF0097-6E9D-4DF0-9B74-185C21F689FF}"/>
              </a:ext>
            </a:extLst>
          </p:cNvPr>
          <p:cNvSpPr>
            <a:spLocks noGrp="1"/>
          </p:cNvSpPr>
          <p:nvPr>
            <p:ph type="title"/>
          </p:nvPr>
        </p:nvSpPr>
        <p:spPr>
          <a:xfrm>
            <a:off x="5255260" y="1188637"/>
            <a:ext cx="5852711" cy="1597228"/>
          </a:xfrm>
        </p:spPr>
        <p:txBody>
          <a:bodyPr>
            <a:normAutofit/>
          </a:bodyPr>
          <a:lstStyle/>
          <a:p>
            <a:r>
              <a:rPr lang="en-US" sz="6000" dirty="0"/>
              <a:t>To do: Complete</a:t>
            </a:r>
          </a:p>
        </p:txBody>
      </p:sp>
      <p:pic>
        <p:nvPicPr>
          <p:cNvPr id="8" name="Graphic 7" descr="Clipboard Badge">
            <a:extLst>
              <a:ext uri="{FF2B5EF4-FFF2-40B4-BE49-F238E27FC236}">
                <a16:creationId xmlns:a16="http://schemas.microsoft.com/office/drawing/2014/main" id="{895648F0-8C55-4687-A0DA-2AEF91498E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357" y="1700588"/>
            <a:ext cx="3533985" cy="3533985"/>
          </a:xfrm>
          <a:prstGeom prst="rect">
            <a:avLst/>
          </a:prstGeom>
        </p:spPr>
      </p:pic>
      <p:sp>
        <p:nvSpPr>
          <p:cNvPr id="3" name="Content Placeholder 2">
            <a:extLst>
              <a:ext uri="{FF2B5EF4-FFF2-40B4-BE49-F238E27FC236}">
                <a16:creationId xmlns:a16="http://schemas.microsoft.com/office/drawing/2014/main" id="{F6772E4A-EF2E-4DAA-A385-083085072FEE}"/>
              </a:ext>
            </a:extLst>
          </p:cNvPr>
          <p:cNvSpPr>
            <a:spLocks noGrp="1"/>
          </p:cNvSpPr>
          <p:nvPr>
            <p:ph idx="1"/>
          </p:nvPr>
        </p:nvSpPr>
        <p:spPr>
          <a:xfrm>
            <a:off x="5255260" y="2998278"/>
            <a:ext cx="4428236" cy="2728198"/>
          </a:xfrm>
        </p:spPr>
        <p:txBody>
          <a:bodyPr anchor="t">
            <a:normAutofit/>
          </a:bodyPr>
          <a:lstStyle/>
          <a:p>
            <a:r>
              <a:rPr lang="en-US" sz="2000" dirty="0"/>
              <a:t>Identify a local resource that assists people who are experiencing housing instability.</a:t>
            </a:r>
          </a:p>
        </p:txBody>
      </p:sp>
    </p:spTree>
    <p:extLst>
      <p:ext uri="{BB962C8B-B14F-4D97-AF65-F5344CB8AC3E}">
        <p14:creationId xmlns:p14="http://schemas.microsoft.com/office/powerpoint/2010/main" val="15240810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9" name="Rectangle 2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Rectangle 3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04539A-CDCE-44B6-B777-4344C7C20F59}"/>
              </a:ext>
            </a:extLst>
          </p:cNvPr>
          <p:cNvSpPr>
            <a:spLocks noGrp="1"/>
          </p:cNvSpPr>
          <p:nvPr>
            <p:ph type="title"/>
          </p:nvPr>
        </p:nvSpPr>
        <p:spPr>
          <a:xfrm>
            <a:off x="1043631" y="809898"/>
            <a:ext cx="9942716" cy="1554480"/>
          </a:xfrm>
        </p:spPr>
        <p:txBody>
          <a:bodyPr anchor="ctr">
            <a:normAutofit/>
          </a:bodyPr>
          <a:lstStyle/>
          <a:p>
            <a:r>
              <a:rPr lang="en-US" sz="4800" dirty="0"/>
              <a:t>Advocate</a:t>
            </a:r>
          </a:p>
        </p:txBody>
      </p:sp>
      <p:sp>
        <p:nvSpPr>
          <p:cNvPr id="3" name="Content Placeholder 2">
            <a:extLst>
              <a:ext uri="{FF2B5EF4-FFF2-40B4-BE49-F238E27FC236}">
                <a16:creationId xmlns:a16="http://schemas.microsoft.com/office/drawing/2014/main" id="{192F0FF8-C77E-464D-A958-D5C65604BC78}"/>
              </a:ext>
            </a:extLst>
          </p:cNvPr>
          <p:cNvSpPr>
            <a:spLocks noGrp="1"/>
          </p:cNvSpPr>
          <p:nvPr>
            <p:ph idx="1"/>
          </p:nvPr>
        </p:nvSpPr>
        <p:spPr>
          <a:xfrm>
            <a:off x="1045028" y="3017522"/>
            <a:ext cx="9941319" cy="3124658"/>
          </a:xfrm>
        </p:spPr>
        <p:txBody>
          <a:bodyPr anchor="ctr">
            <a:normAutofit/>
          </a:bodyPr>
          <a:lstStyle/>
          <a:p>
            <a:pPr lvl="0"/>
            <a:r>
              <a:rPr lang="en-US" sz="2400" dirty="0"/>
              <a:t>Ascertain the population level prevalence of a particular condition of interest.</a:t>
            </a:r>
          </a:p>
          <a:p>
            <a:pPr lvl="0"/>
            <a:r>
              <a:rPr lang="en-US" sz="2400" dirty="0"/>
              <a:t>Collaborate with community members, other healthcare professionals, and additional stakeholders to determine priorities and issues of concern.</a:t>
            </a:r>
          </a:p>
          <a:p>
            <a:pPr lvl="0"/>
            <a:r>
              <a:rPr lang="en-US" sz="2400" dirty="0"/>
              <a:t>Gather evidence to inform and guide clinical practice.</a:t>
            </a:r>
          </a:p>
          <a:p>
            <a:pPr lvl="0"/>
            <a:r>
              <a:rPr lang="en-US" sz="2400" dirty="0"/>
              <a:t>Pilot test a process that can be used in the clinical setting to assess for housing insecurity and quality of housing. </a:t>
            </a:r>
          </a:p>
        </p:txBody>
      </p:sp>
      <p:cxnSp>
        <p:nvCxnSpPr>
          <p:cNvPr id="35" name="Straight Connector 3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6162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9" name="Rectangle 2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Rectangle 3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5F1EBB-3537-49CB-96A4-F931DCE09A5E}"/>
              </a:ext>
            </a:extLst>
          </p:cNvPr>
          <p:cNvSpPr>
            <a:spLocks noGrp="1"/>
          </p:cNvSpPr>
          <p:nvPr>
            <p:ph type="title"/>
          </p:nvPr>
        </p:nvSpPr>
        <p:spPr>
          <a:xfrm>
            <a:off x="1043631" y="809898"/>
            <a:ext cx="9942716" cy="1554480"/>
          </a:xfrm>
        </p:spPr>
        <p:txBody>
          <a:bodyPr anchor="ctr">
            <a:normAutofit/>
          </a:bodyPr>
          <a:lstStyle/>
          <a:p>
            <a:r>
              <a:rPr lang="en-US" sz="4800" dirty="0"/>
              <a:t>Advocate</a:t>
            </a:r>
          </a:p>
        </p:txBody>
      </p:sp>
      <p:sp>
        <p:nvSpPr>
          <p:cNvPr id="3" name="Content Placeholder 2">
            <a:extLst>
              <a:ext uri="{FF2B5EF4-FFF2-40B4-BE49-F238E27FC236}">
                <a16:creationId xmlns:a16="http://schemas.microsoft.com/office/drawing/2014/main" id="{4E3B2033-56E8-4F4A-B33E-CA4DEDBA5576}"/>
              </a:ext>
            </a:extLst>
          </p:cNvPr>
          <p:cNvSpPr>
            <a:spLocks noGrp="1"/>
          </p:cNvSpPr>
          <p:nvPr>
            <p:ph idx="1"/>
          </p:nvPr>
        </p:nvSpPr>
        <p:spPr>
          <a:xfrm>
            <a:off x="1045028" y="3017522"/>
            <a:ext cx="9941319" cy="3124658"/>
          </a:xfrm>
        </p:spPr>
        <p:txBody>
          <a:bodyPr anchor="ctr">
            <a:normAutofit/>
          </a:bodyPr>
          <a:lstStyle/>
          <a:p>
            <a:pPr lvl="0"/>
            <a:r>
              <a:rPr lang="en-US" sz="2000" dirty="0"/>
              <a:t>As appropriate, expand the above process to the practice setting or to the entire health care system. For example, implement universal screening for housing insecurity and quality of housing during all new and follow-up health encounters including patients being discharged from the hospital.</a:t>
            </a:r>
          </a:p>
          <a:p>
            <a:pPr lvl="0"/>
            <a:r>
              <a:rPr lang="en-US" sz="2000" dirty="0"/>
              <a:t>Create and share related education and resource materials. </a:t>
            </a:r>
          </a:p>
          <a:p>
            <a:pPr lvl="0"/>
            <a:r>
              <a:rPr lang="en-US" sz="2000" dirty="0"/>
              <a:t>Advocate with policymakers to allocate additional resources to the prioritized issues of concern.</a:t>
            </a:r>
          </a:p>
          <a:p>
            <a:pPr lvl="0"/>
            <a:r>
              <a:rPr lang="en-US" sz="2000" dirty="0"/>
              <a:t>Support quality housing instability resource options through volunteering time and expertise.</a:t>
            </a:r>
          </a:p>
        </p:txBody>
      </p:sp>
      <p:cxnSp>
        <p:nvCxnSpPr>
          <p:cNvPr id="35" name="Straight Connector 3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7843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77134D-E471-4804-B414-A5F348BCD14A}"/>
              </a:ext>
            </a:extLst>
          </p:cNvPr>
          <p:cNvSpPr>
            <a:spLocks noGrp="1"/>
          </p:cNvSpPr>
          <p:nvPr>
            <p:ph type="title"/>
          </p:nvPr>
        </p:nvSpPr>
        <p:spPr>
          <a:xfrm>
            <a:off x="965200" y="1383528"/>
            <a:ext cx="5925989" cy="3167510"/>
          </a:xfrm>
        </p:spPr>
        <p:txBody>
          <a:bodyPr vert="horz" lIns="91440" tIns="45720" rIns="91440" bIns="45720" rtlCol="0" anchor="b">
            <a:normAutofit/>
          </a:bodyPr>
          <a:lstStyle/>
          <a:p>
            <a:pPr algn="r"/>
            <a:r>
              <a:rPr lang="en-US" sz="9600" kern="1200" dirty="0">
                <a:solidFill>
                  <a:schemeClr val="tx1"/>
                </a:solidFill>
                <a:latin typeface="+mj-lt"/>
                <a:ea typeface="+mj-ea"/>
                <a:cs typeface="+mj-cs"/>
              </a:rPr>
              <a:t>Food Insecurity</a:t>
            </a:r>
          </a:p>
        </p:txBody>
      </p:sp>
      <p:pic>
        <p:nvPicPr>
          <p:cNvPr id="5" name="Content Placeholder 4" descr="Fork and knife">
            <a:extLst>
              <a:ext uri="{FF2B5EF4-FFF2-40B4-BE49-F238E27FC236}">
                <a16:creationId xmlns:a16="http://schemas.microsoft.com/office/drawing/2014/main" id="{82E13FAD-AB18-4D5E-BF38-D2BE13DFCA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140" y="2209474"/>
            <a:ext cx="2489416" cy="2489416"/>
          </a:xfrm>
          <a:prstGeom prst="rect">
            <a:avLst/>
          </a:prstGeom>
        </p:spPr>
      </p:pic>
    </p:spTree>
    <p:extLst>
      <p:ext uri="{BB962C8B-B14F-4D97-AF65-F5344CB8AC3E}">
        <p14:creationId xmlns:p14="http://schemas.microsoft.com/office/powerpoint/2010/main" val="8571204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F336-3BED-47E1-8255-F1076EEF657C}"/>
              </a:ext>
            </a:extLst>
          </p:cNvPr>
          <p:cNvSpPr>
            <a:spLocks noGrp="1"/>
          </p:cNvSpPr>
          <p:nvPr>
            <p:ph type="title"/>
          </p:nvPr>
        </p:nvSpPr>
        <p:spPr/>
        <p:txBody>
          <a:bodyPr/>
          <a:lstStyle/>
          <a:p>
            <a:r>
              <a:rPr lang="en-US" dirty="0">
                <a:solidFill>
                  <a:srgbClr val="C00000"/>
                </a:solidFill>
              </a:rPr>
              <a:t>Food Insecurity</a:t>
            </a:r>
          </a:p>
        </p:txBody>
      </p:sp>
      <p:sp>
        <p:nvSpPr>
          <p:cNvPr id="3" name="Content Placeholder 2">
            <a:extLst>
              <a:ext uri="{FF2B5EF4-FFF2-40B4-BE49-F238E27FC236}">
                <a16:creationId xmlns:a16="http://schemas.microsoft.com/office/drawing/2014/main" id="{4621D6DE-6C15-4DEB-B562-0DD984FDA99A}"/>
              </a:ext>
            </a:extLst>
          </p:cNvPr>
          <p:cNvSpPr>
            <a:spLocks noGrp="1"/>
          </p:cNvSpPr>
          <p:nvPr>
            <p:ph idx="1"/>
          </p:nvPr>
        </p:nvSpPr>
        <p:spPr/>
        <p:txBody>
          <a:bodyPr/>
          <a:lstStyle/>
          <a:p>
            <a:r>
              <a:rPr lang="en-US" dirty="0"/>
              <a:t>Food insecurity is defined by the United States Department of Agriculture as a “household-level economic and social condition of limited or uncertain access to nutritionally adequate food” </a:t>
            </a:r>
            <a:r>
              <a:rPr lang="en-US" sz="1400" dirty="0"/>
              <a:t>(Food Insecurity, 2016). </a:t>
            </a:r>
          </a:p>
          <a:p>
            <a:r>
              <a:rPr lang="en-US" dirty="0"/>
              <a:t>Food insecurity has implications through-out the life span but is especially concerning for infants and young children.</a:t>
            </a:r>
          </a:p>
        </p:txBody>
      </p:sp>
    </p:spTree>
    <p:extLst>
      <p:ext uri="{BB962C8B-B14F-4D97-AF65-F5344CB8AC3E}">
        <p14:creationId xmlns:p14="http://schemas.microsoft.com/office/powerpoint/2010/main" val="12034681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6857A-EC1E-43B4-BF81-E1248CBDAFF3}"/>
              </a:ext>
            </a:extLst>
          </p:cNvPr>
          <p:cNvSpPr>
            <a:spLocks noGrp="1"/>
          </p:cNvSpPr>
          <p:nvPr>
            <p:ph type="title"/>
          </p:nvPr>
        </p:nvSpPr>
        <p:spPr/>
        <p:txBody>
          <a:bodyPr/>
          <a:lstStyle/>
          <a:p>
            <a:r>
              <a:rPr lang="en-US" dirty="0">
                <a:solidFill>
                  <a:srgbClr val="C00000"/>
                </a:solidFill>
              </a:rPr>
              <a:t>Food Insecurity</a:t>
            </a:r>
          </a:p>
        </p:txBody>
      </p:sp>
      <p:sp>
        <p:nvSpPr>
          <p:cNvPr id="3" name="Content Placeholder 2">
            <a:extLst>
              <a:ext uri="{FF2B5EF4-FFF2-40B4-BE49-F238E27FC236}">
                <a16:creationId xmlns:a16="http://schemas.microsoft.com/office/drawing/2014/main" id="{8EEAEC4F-A38D-4B32-85AB-FC9156E93AC2}"/>
              </a:ext>
            </a:extLst>
          </p:cNvPr>
          <p:cNvSpPr>
            <a:spLocks noGrp="1"/>
          </p:cNvSpPr>
          <p:nvPr>
            <p:ph idx="1"/>
          </p:nvPr>
        </p:nvSpPr>
        <p:spPr/>
        <p:txBody>
          <a:bodyPr>
            <a:normAutofit lnSpcReduction="10000"/>
          </a:bodyPr>
          <a:lstStyle/>
          <a:p>
            <a:r>
              <a:rPr lang="en-US" dirty="0"/>
              <a:t>Connected to food insecurity is the neighborhood and built environment social determinants of health key influencing factor ‘access to foods that support healthy eating patterns.’ </a:t>
            </a:r>
          </a:p>
          <a:p>
            <a:r>
              <a:rPr lang="en-US" dirty="0"/>
              <a:t>Some communities do not have fresh fruits and vegetables, or other healthy food options available for purchase (food deserts); some communities are overwhelmed with fast food choices, convenience stores, and liquor stores (food swamps). </a:t>
            </a:r>
          </a:p>
          <a:p>
            <a:r>
              <a:rPr lang="en-US" dirty="0"/>
              <a:t>Neither food deserts nor food swamps aid access to foods that support healthy eating patterns.  Ideally, everyone should have sufficient economic resources and reasonable access to healthy and nutritious food. </a:t>
            </a:r>
          </a:p>
        </p:txBody>
      </p:sp>
    </p:spTree>
    <p:extLst>
      <p:ext uri="{BB962C8B-B14F-4D97-AF65-F5344CB8AC3E}">
        <p14:creationId xmlns:p14="http://schemas.microsoft.com/office/powerpoint/2010/main" val="19320077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3E3E3-4FB2-48CB-9CF0-3D054D2DF5D2}"/>
              </a:ext>
            </a:extLst>
          </p:cNvPr>
          <p:cNvSpPr>
            <a:spLocks noGrp="1"/>
          </p:cNvSpPr>
          <p:nvPr>
            <p:ph type="title"/>
          </p:nvPr>
        </p:nvSpPr>
        <p:spPr/>
        <p:txBody>
          <a:bodyPr/>
          <a:lstStyle/>
          <a:p>
            <a:r>
              <a:rPr lang="en-US" dirty="0">
                <a:solidFill>
                  <a:srgbClr val="C00000"/>
                </a:solidFill>
              </a:rPr>
              <a:t>Emma </a:t>
            </a:r>
            <a:r>
              <a:rPr lang="en-US" sz="2000" dirty="0">
                <a:solidFill>
                  <a:srgbClr val="C00000"/>
                </a:solidFill>
              </a:rPr>
              <a:t>(Leah and Jonathan’s Mother)</a:t>
            </a:r>
          </a:p>
        </p:txBody>
      </p:sp>
      <p:sp>
        <p:nvSpPr>
          <p:cNvPr id="3" name="Content Placeholder 2">
            <a:extLst>
              <a:ext uri="{FF2B5EF4-FFF2-40B4-BE49-F238E27FC236}">
                <a16:creationId xmlns:a16="http://schemas.microsoft.com/office/drawing/2014/main" id="{494FDFB5-6C9B-4367-ACBA-0DC68CDB43EF}"/>
              </a:ext>
            </a:extLst>
          </p:cNvPr>
          <p:cNvSpPr>
            <a:spLocks noGrp="1"/>
          </p:cNvSpPr>
          <p:nvPr>
            <p:ph idx="1"/>
          </p:nvPr>
        </p:nvSpPr>
        <p:spPr/>
        <p:txBody>
          <a:bodyPr>
            <a:normAutofit fontScale="77500" lnSpcReduction="20000"/>
          </a:bodyPr>
          <a:lstStyle/>
          <a:p>
            <a:r>
              <a:rPr lang="en-US" dirty="0"/>
              <a:t>“Within the last 12 months have we worried about food running out and not having the money to buy more? </a:t>
            </a:r>
          </a:p>
          <a:p>
            <a:r>
              <a:rPr lang="en-US" dirty="0"/>
              <a:t>Sure, almost every day, that is one of the reasons why I am breastfeeding Leah. So yes, we need help to get enough food. </a:t>
            </a:r>
          </a:p>
          <a:p>
            <a:r>
              <a:rPr lang="en-US" dirty="0"/>
              <a:t>We do get help from SNAP and WIC, but it is really not enough especially toward the end of the month. </a:t>
            </a:r>
          </a:p>
          <a:p>
            <a:r>
              <a:rPr lang="en-US" dirty="0"/>
              <a:t>There was a big food store just up the road from Andrew’s grandmother’s place, but it closed down. Now fruit and vegetable choices are even more limited. It is unreal, but McDonalds, Wendys, and Checkers are all closer to us than any place selling healthy food. </a:t>
            </a:r>
          </a:p>
          <a:p>
            <a:r>
              <a:rPr lang="en-US" dirty="0"/>
              <a:t>The hospital across from the closed big food store has a farmers’ market but only on Tuesdays during the summer. We can use SNAP benefits there. I wish it were open all the time.</a:t>
            </a:r>
          </a:p>
          <a:p>
            <a:r>
              <a:rPr lang="en-US" dirty="0"/>
              <a:t> I want my babies to be healthy and never hungry. My parents, they spent money on drugs and alcohol, not food for us kids.”  </a:t>
            </a:r>
          </a:p>
        </p:txBody>
      </p:sp>
    </p:spTree>
    <p:extLst>
      <p:ext uri="{BB962C8B-B14F-4D97-AF65-F5344CB8AC3E}">
        <p14:creationId xmlns:p14="http://schemas.microsoft.com/office/powerpoint/2010/main" val="25780860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ight Triangle 3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4E1912-A1DC-446D-A8C2-15CA89D940D7}"/>
              </a:ext>
            </a:extLst>
          </p:cNvPr>
          <p:cNvSpPr>
            <a:spLocks noGrp="1"/>
          </p:cNvSpPr>
          <p:nvPr>
            <p:ph type="title"/>
          </p:nvPr>
        </p:nvSpPr>
        <p:spPr>
          <a:xfrm>
            <a:off x="5255260" y="1188637"/>
            <a:ext cx="5852711" cy="1597228"/>
          </a:xfrm>
        </p:spPr>
        <p:txBody>
          <a:bodyPr>
            <a:normAutofit/>
          </a:bodyPr>
          <a:lstStyle/>
          <a:p>
            <a:r>
              <a:rPr lang="en-US" sz="5100" dirty="0"/>
              <a:t>To do: Review and Investigate</a:t>
            </a:r>
          </a:p>
        </p:txBody>
      </p:sp>
      <p:pic>
        <p:nvPicPr>
          <p:cNvPr id="9" name="Graphic 8" descr="Clipboard Badge">
            <a:extLst>
              <a:ext uri="{FF2B5EF4-FFF2-40B4-BE49-F238E27FC236}">
                <a16:creationId xmlns:a16="http://schemas.microsoft.com/office/drawing/2014/main" id="{596538F7-FFAE-461E-B8AB-0A054D8911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357" y="1700588"/>
            <a:ext cx="3533985" cy="3533985"/>
          </a:xfrm>
          <a:prstGeom prst="rect">
            <a:avLst/>
          </a:prstGeom>
        </p:spPr>
      </p:pic>
      <p:sp>
        <p:nvSpPr>
          <p:cNvPr id="3" name="Content Placeholder 2">
            <a:extLst>
              <a:ext uri="{FF2B5EF4-FFF2-40B4-BE49-F238E27FC236}">
                <a16:creationId xmlns:a16="http://schemas.microsoft.com/office/drawing/2014/main" id="{52FD2780-BE52-470B-998E-F0E6DAF8E255}"/>
              </a:ext>
            </a:extLst>
          </p:cNvPr>
          <p:cNvSpPr>
            <a:spLocks noGrp="1"/>
          </p:cNvSpPr>
          <p:nvPr>
            <p:ph idx="1"/>
          </p:nvPr>
        </p:nvSpPr>
        <p:spPr>
          <a:xfrm>
            <a:off x="5255260" y="2998278"/>
            <a:ext cx="4428236" cy="2728198"/>
          </a:xfrm>
        </p:spPr>
        <p:txBody>
          <a:bodyPr anchor="t">
            <a:normAutofit/>
          </a:bodyPr>
          <a:lstStyle/>
          <a:p>
            <a:pPr lvl="0"/>
            <a:r>
              <a:rPr lang="en-US" sz="1600" dirty="0"/>
              <a:t>Review:</a:t>
            </a:r>
          </a:p>
          <a:p>
            <a:pPr lvl="1"/>
            <a:r>
              <a:rPr lang="en-US" sz="1600" dirty="0"/>
              <a:t>Special Supplemental Assistance Program for Women, Infants, and Children (WIC) </a:t>
            </a:r>
            <a:r>
              <a:rPr lang="en-US" sz="1600" dirty="0">
                <a:hlinkClick r:id="rId4"/>
              </a:rPr>
              <a:t>https://www.fns.usda.gov/wic/about-wic</a:t>
            </a:r>
            <a:endParaRPr lang="en-US" sz="1600" dirty="0"/>
          </a:p>
          <a:p>
            <a:pPr lvl="1"/>
            <a:r>
              <a:rPr lang="en-US" sz="1600" dirty="0"/>
              <a:t>Supplemental Nutrition Assistance Nutrition Program (SNAP) </a:t>
            </a:r>
            <a:r>
              <a:rPr lang="en-US" sz="1600" dirty="0">
                <a:hlinkClick r:id="rId5"/>
              </a:rPr>
              <a:t>https://www.fns.usda.gov/snap/supplemental-nutrition-assistance-program</a:t>
            </a:r>
            <a:endParaRPr lang="en-US" sz="1600" dirty="0"/>
          </a:p>
          <a:p>
            <a:pPr lvl="0"/>
            <a:r>
              <a:rPr lang="en-US" sz="1600" dirty="0"/>
              <a:t>Investigate:</a:t>
            </a:r>
          </a:p>
          <a:p>
            <a:pPr lvl="1"/>
            <a:r>
              <a:rPr lang="en-US" sz="1600" dirty="0"/>
              <a:t>Determine the nearest WIC location</a:t>
            </a:r>
          </a:p>
        </p:txBody>
      </p:sp>
    </p:spTree>
    <p:extLst>
      <p:ext uri="{BB962C8B-B14F-4D97-AF65-F5344CB8AC3E}">
        <p14:creationId xmlns:p14="http://schemas.microsoft.com/office/powerpoint/2010/main" val="41964427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127001-3F8C-4D83-86AE-6909409AD8BC}"/>
              </a:ext>
            </a:extLst>
          </p:cNvPr>
          <p:cNvSpPr>
            <a:spLocks noGrp="1"/>
          </p:cNvSpPr>
          <p:nvPr>
            <p:ph type="title"/>
          </p:nvPr>
        </p:nvSpPr>
        <p:spPr>
          <a:xfrm>
            <a:off x="841248" y="426720"/>
            <a:ext cx="10506456" cy="1919141"/>
          </a:xfrm>
        </p:spPr>
        <p:txBody>
          <a:bodyPr anchor="b">
            <a:normAutofit/>
          </a:bodyPr>
          <a:lstStyle/>
          <a:p>
            <a:r>
              <a:rPr lang="en-US" sz="6000" dirty="0"/>
              <a:t>Ascertain</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30BBA22-DFFF-4601-ACC0-9464B710E641}"/>
              </a:ext>
            </a:extLst>
          </p:cNvPr>
          <p:cNvSpPr>
            <a:spLocks noGrp="1"/>
          </p:cNvSpPr>
          <p:nvPr>
            <p:ph idx="1"/>
          </p:nvPr>
        </p:nvSpPr>
        <p:spPr>
          <a:xfrm>
            <a:off x="841248" y="3337269"/>
            <a:ext cx="10509504" cy="2905686"/>
          </a:xfrm>
        </p:spPr>
        <p:txBody>
          <a:bodyPr>
            <a:normAutofit/>
          </a:bodyPr>
          <a:lstStyle/>
          <a:p>
            <a:r>
              <a:rPr lang="en-US" sz="2200" dirty="0"/>
              <a:t>The rate of food insecurity identified in the pediatric primary care setting ranges from 10–39% (Porter et al, 2019). </a:t>
            </a:r>
          </a:p>
          <a:p>
            <a:r>
              <a:rPr lang="en-US" sz="2200" dirty="0"/>
              <a:t>Of note, food insecurity rates may vary with setting as well as by key population and geographic area. </a:t>
            </a:r>
          </a:p>
          <a:p>
            <a:r>
              <a:rPr lang="en-US" sz="2200" dirty="0"/>
              <a:t>Economic downturns, pandemics, and other disasters may push formerly food secure individuals and households into food insecurity.  </a:t>
            </a:r>
          </a:p>
        </p:txBody>
      </p:sp>
    </p:spTree>
    <p:extLst>
      <p:ext uri="{BB962C8B-B14F-4D97-AF65-F5344CB8AC3E}">
        <p14:creationId xmlns:p14="http://schemas.microsoft.com/office/powerpoint/2010/main" val="13657642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28AA5A-F6E9-4A47-9380-B667F01597BD}"/>
              </a:ext>
            </a:extLst>
          </p:cNvPr>
          <p:cNvSpPr>
            <a:spLocks noGrp="1"/>
          </p:cNvSpPr>
          <p:nvPr>
            <p:ph type="title"/>
          </p:nvPr>
        </p:nvSpPr>
        <p:spPr>
          <a:xfrm>
            <a:off x="841248" y="426720"/>
            <a:ext cx="10506456" cy="1919141"/>
          </a:xfrm>
        </p:spPr>
        <p:txBody>
          <a:bodyPr anchor="b">
            <a:normAutofit/>
          </a:bodyPr>
          <a:lstStyle/>
          <a:p>
            <a:r>
              <a:rPr lang="en-US" sz="6000" dirty="0"/>
              <a:t>Ascertain</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752EF35-136F-4077-8CD4-B001D0A23F59}"/>
              </a:ext>
            </a:extLst>
          </p:cNvPr>
          <p:cNvSpPr>
            <a:spLocks noGrp="1"/>
          </p:cNvSpPr>
          <p:nvPr>
            <p:ph idx="1"/>
          </p:nvPr>
        </p:nvSpPr>
        <p:spPr>
          <a:xfrm>
            <a:off x="841248" y="3337269"/>
            <a:ext cx="10509504" cy="2905686"/>
          </a:xfrm>
        </p:spPr>
        <p:txBody>
          <a:bodyPr>
            <a:normAutofit/>
          </a:bodyPr>
          <a:lstStyle/>
          <a:p>
            <a:r>
              <a:rPr lang="en-US" sz="2200" b="1" dirty="0"/>
              <a:t>How might the rate of hunger or food insecurity be estimated for a state or other locale?</a:t>
            </a:r>
          </a:p>
          <a:p>
            <a:r>
              <a:rPr lang="en-US" sz="2200" dirty="0"/>
              <a:t>The nonprofit, Feeding America, offers an interactive map that reports population-level food insecurity and poverty metrics </a:t>
            </a:r>
            <a:r>
              <a:rPr lang="en-US" sz="2200" dirty="0">
                <a:hlinkClick r:id="rId2"/>
              </a:rPr>
              <a:t>https://map.feedingamerica.org/</a:t>
            </a:r>
            <a:r>
              <a:rPr lang="en-US" sz="2200" dirty="0"/>
              <a:t>.  </a:t>
            </a:r>
          </a:p>
          <a:p>
            <a:r>
              <a:rPr lang="en-US" sz="2200" dirty="0"/>
              <a:t>Individual states and smaller government units may also have data. New Jersey food insecurity data are available here: </a:t>
            </a:r>
            <a:r>
              <a:rPr lang="en-US" sz="2200" dirty="0">
                <a:hlinkClick r:id="rId3"/>
              </a:rPr>
              <a:t>https://www-doh.state.nj.us/doh-shad/indicator/complete_profile/FoodInsecurity.html</a:t>
            </a:r>
            <a:endParaRPr lang="en-US" sz="2200" dirty="0"/>
          </a:p>
          <a:p>
            <a:endParaRPr lang="en-US" sz="2200" dirty="0"/>
          </a:p>
        </p:txBody>
      </p:sp>
    </p:spTree>
    <p:extLst>
      <p:ext uri="{BB962C8B-B14F-4D97-AF65-F5344CB8AC3E}">
        <p14:creationId xmlns:p14="http://schemas.microsoft.com/office/powerpoint/2010/main" val="247243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7DCCC2-280A-43F2-9DBD-C34E1DADB2E4}"/>
              </a:ext>
            </a:extLst>
          </p:cNvPr>
          <p:cNvSpPr>
            <a:spLocks noGrp="1"/>
          </p:cNvSpPr>
          <p:nvPr>
            <p:ph type="title"/>
          </p:nvPr>
        </p:nvSpPr>
        <p:spPr>
          <a:xfrm>
            <a:off x="2880360" y="841248"/>
            <a:ext cx="6227064" cy="1234440"/>
          </a:xfrm>
        </p:spPr>
        <p:txBody>
          <a:bodyPr anchor="t">
            <a:normAutofit/>
          </a:bodyPr>
          <a:lstStyle/>
          <a:p>
            <a:r>
              <a:rPr lang="en-US" sz="4000" dirty="0">
                <a:solidFill>
                  <a:schemeClr val="accent1"/>
                </a:solidFill>
              </a:rPr>
              <a:t>Population Health</a:t>
            </a:r>
          </a:p>
        </p:txBody>
      </p:sp>
      <p:sp>
        <p:nvSpPr>
          <p:cNvPr id="35" name="Isosceles Triangle 34">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917A2E56-A391-4F7D-8679-69F03CAA900F}"/>
              </a:ext>
            </a:extLst>
          </p:cNvPr>
          <p:cNvSpPr>
            <a:spLocks noGrp="1"/>
          </p:cNvSpPr>
          <p:nvPr>
            <p:ph idx="1"/>
          </p:nvPr>
        </p:nvSpPr>
        <p:spPr>
          <a:xfrm>
            <a:off x="2880360" y="2249424"/>
            <a:ext cx="7387976" cy="3803904"/>
          </a:xfrm>
        </p:spPr>
        <p:txBody>
          <a:bodyPr>
            <a:normAutofit/>
          </a:bodyPr>
          <a:lstStyle/>
          <a:p>
            <a:r>
              <a:rPr lang="en-US" sz="2200" dirty="0"/>
              <a:t>At its core, population health is about achieving the best possible </a:t>
            </a:r>
            <a:r>
              <a:rPr lang="en-US" sz="2200" u="sng" dirty="0"/>
              <a:t>health outcomes</a:t>
            </a:r>
            <a:r>
              <a:rPr lang="en-US" sz="2200" dirty="0"/>
              <a:t> for a group of individuals, a community, or a nation. Nash et al (2021) defined population health as the distribution of health outcomes within a population, the determinants that influence distribution, and the policies and interventions that affect the determinants. </a:t>
            </a:r>
          </a:p>
        </p:txBody>
      </p:sp>
    </p:spTree>
    <p:extLst>
      <p:ext uri="{BB962C8B-B14F-4D97-AF65-F5344CB8AC3E}">
        <p14:creationId xmlns:p14="http://schemas.microsoft.com/office/powerpoint/2010/main" val="7703926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8" name="Rectangle 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Rectangle 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721B35-C51E-41B3-9809-4B55A425793C}"/>
              </a:ext>
            </a:extLst>
          </p:cNvPr>
          <p:cNvSpPr>
            <a:spLocks noGrp="1"/>
          </p:cNvSpPr>
          <p:nvPr>
            <p:ph type="title"/>
          </p:nvPr>
        </p:nvSpPr>
        <p:spPr>
          <a:xfrm>
            <a:off x="1043631" y="809898"/>
            <a:ext cx="9942716" cy="1554480"/>
          </a:xfrm>
        </p:spPr>
        <p:txBody>
          <a:bodyPr anchor="ctr">
            <a:normAutofit/>
          </a:bodyPr>
          <a:lstStyle/>
          <a:p>
            <a:r>
              <a:rPr lang="en-US" sz="4800" dirty="0"/>
              <a:t>Assess</a:t>
            </a:r>
          </a:p>
        </p:txBody>
      </p:sp>
      <p:sp>
        <p:nvSpPr>
          <p:cNvPr id="3" name="Content Placeholder 2">
            <a:extLst>
              <a:ext uri="{FF2B5EF4-FFF2-40B4-BE49-F238E27FC236}">
                <a16:creationId xmlns:a16="http://schemas.microsoft.com/office/drawing/2014/main" id="{701B40F1-8A1F-421A-A26C-A4AC23EA6910}"/>
              </a:ext>
            </a:extLst>
          </p:cNvPr>
          <p:cNvSpPr>
            <a:spLocks noGrp="1"/>
          </p:cNvSpPr>
          <p:nvPr>
            <p:ph idx="1"/>
          </p:nvPr>
        </p:nvSpPr>
        <p:spPr>
          <a:xfrm>
            <a:off x="1045028" y="3017522"/>
            <a:ext cx="9941319" cy="3124658"/>
          </a:xfrm>
        </p:spPr>
        <p:txBody>
          <a:bodyPr anchor="ctr">
            <a:normAutofit/>
          </a:bodyPr>
          <a:lstStyle/>
          <a:p>
            <a:r>
              <a:rPr lang="en-US" sz="1900" dirty="0"/>
              <a:t>Food insecure households are not necessarily food insecure all the time making screening at multiple time points important. </a:t>
            </a:r>
          </a:p>
          <a:p>
            <a:r>
              <a:rPr lang="en-US" sz="1900" dirty="0"/>
              <a:t>For example, the Special Supplemental Assistance Program for Women, Infants, and Children (WIC) may not offer enough infant formula to last the entire month especially for an older and larger infant. </a:t>
            </a:r>
          </a:p>
          <a:p>
            <a:r>
              <a:rPr lang="en-US" sz="1900" dirty="0"/>
              <a:t>As such, the response you get to a food insecurity screening question at the beginning of the month might be quite different from the response that you get to the same question at the end of the same month. </a:t>
            </a:r>
          </a:p>
          <a:p>
            <a:r>
              <a:rPr lang="en-US" sz="1900" dirty="0"/>
              <a:t>Therefore, you should not just screen for food insecurity once, but rather consider screening at every health care encounter including outpatient, inpatient, home, and community.</a:t>
            </a:r>
          </a:p>
          <a:p>
            <a:endParaRPr lang="en-US" sz="1900" dirty="0"/>
          </a:p>
        </p:txBody>
      </p:sp>
      <p:cxnSp>
        <p:nvCxnSpPr>
          <p:cNvPr id="44" name="Straight Connector 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5519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8" name="Rectangle 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Rectangle 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94C8DB-88C3-4FDC-9C6A-E16759F5B198}"/>
              </a:ext>
            </a:extLst>
          </p:cNvPr>
          <p:cNvSpPr>
            <a:spLocks noGrp="1"/>
          </p:cNvSpPr>
          <p:nvPr>
            <p:ph type="title"/>
          </p:nvPr>
        </p:nvSpPr>
        <p:spPr>
          <a:xfrm>
            <a:off x="1043631" y="809898"/>
            <a:ext cx="9942716" cy="1554480"/>
          </a:xfrm>
        </p:spPr>
        <p:txBody>
          <a:bodyPr anchor="ctr">
            <a:normAutofit/>
          </a:bodyPr>
          <a:lstStyle/>
          <a:p>
            <a:r>
              <a:rPr lang="en-US" sz="4800" dirty="0"/>
              <a:t>Assess</a:t>
            </a:r>
          </a:p>
        </p:txBody>
      </p:sp>
      <p:sp>
        <p:nvSpPr>
          <p:cNvPr id="3" name="Content Placeholder 2">
            <a:extLst>
              <a:ext uri="{FF2B5EF4-FFF2-40B4-BE49-F238E27FC236}">
                <a16:creationId xmlns:a16="http://schemas.microsoft.com/office/drawing/2014/main" id="{67895D0A-2A33-4C9B-B9C8-FE2A95DAC800}"/>
              </a:ext>
            </a:extLst>
          </p:cNvPr>
          <p:cNvSpPr>
            <a:spLocks noGrp="1"/>
          </p:cNvSpPr>
          <p:nvPr>
            <p:ph idx="1"/>
          </p:nvPr>
        </p:nvSpPr>
        <p:spPr>
          <a:xfrm>
            <a:off x="1045028" y="3017522"/>
            <a:ext cx="9941319" cy="3124658"/>
          </a:xfrm>
        </p:spPr>
        <p:txBody>
          <a:bodyPr anchor="ctr">
            <a:normAutofit/>
          </a:bodyPr>
          <a:lstStyle/>
          <a:p>
            <a:r>
              <a:rPr lang="en-US" sz="2400" dirty="0"/>
              <a:t>Examples of tools used to screen for food insecurity include: the United States Household Food Security Screening 18-item full and 6-item short form, Childhood Community Hunger Identification Project, WE CARE screener, and WellRx survey. </a:t>
            </a:r>
          </a:p>
          <a:p>
            <a:r>
              <a:rPr lang="en-US" sz="2400" dirty="0"/>
              <a:t>Do note the accuracy of most Social Determinants of Health screening tools is largely unevaluated (Sokol et al, 2019). However, many of the food insecurity-only screening tools do have good metrics behind them adding to their value and usefulness. </a:t>
            </a:r>
          </a:p>
        </p:txBody>
      </p:sp>
      <p:cxnSp>
        <p:nvCxnSpPr>
          <p:cNvPr id="44" name="Straight Connector 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6206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8" name="Rectangle 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Rectangle 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CB3FF3-4E4C-4742-9689-EE92610F2A7F}"/>
              </a:ext>
            </a:extLst>
          </p:cNvPr>
          <p:cNvSpPr>
            <a:spLocks noGrp="1"/>
          </p:cNvSpPr>
          <p:nvPr>
            <p:ph type="title"/>
          </p:nvPr>
        </p:nvSpPr>
        <p:spPr>
          <a:xfrm>
            <a:off x="1043631" y="809898"/>
            <a:ext cx="9942716" cy="1554480"/>
          </a:xfrm>
        </p:spPr>
        <p:txBody>
          <a:bodyPr anchor="ctr">
            <a:normAutofit/>
          </a:bodyPr>
          <a:lstStyle/>
          <a:p>
            <a:r>
              <a:rPr lang="en-US" sz="4800" dirty="0"/>
              <a:t>Assess</a:t>
            </a:r>
          </a:p>
        </p:txBody>
      </p:sp>
      <p:sp>
        <p:nvSpPr>
          <p:cNvPr id="3" name="Content Placeholder 2">
            <a:extLst>
              <a:ext uri="{FF2B5EF4-FFF2-40B4-BE49-F238E27FC236}">
                <a16:creationId xmlns:a16="http://schemas.microsoft.com/office/drawing/2014/main" id="{B089FFAE-8F80-42AC-8BB1-FA55F72C5E9B}"/>
              </a:ext>
            </a:extLst>
          </p:cNvPr>
          <p:cNvSpPr>
            <a:spLocks noGrp="1"/>
          </p:cNvSpPr>
          <p:nvPr>
            <p:ph idx="1"/>
          </p:nvPr>
        </p:nvSpPr>
        <p:spPr>
          <a:xfrm>
            <a:off x="1045028" y="3017522"/>
            <a:ext cx="9941319" cy="3124658"/>
          </a:xfrm>
        </p:spPr>
        <p:txBody>
          <a:bodyPr anchor="ctr">
            <a:normAutofit/>
          </a:bodyPr>
          <a:lstStyle/>
          <a:p>
            <a:r>
              <a:rPr lang="en-US" sz="2000" dirty="0"/>
              <a:t>The relatively widely used two-question food insecurity screen is 97% sensitive and 83% specific among low-income families with young children making it an excellent or good tool to use (Hager et al, 2010; O’Keefe, 2015). This food insecurity screening tool is recommended for clinical use by the American Academy of Pediatrics. Answering yes to either of the following two questions suggests that a family is struggling with food insecurity: </a:t>
            </a:r>
          </a:p>
          <a:p>
            <a:pPr lvl="1"/>
            <a:r>
              <a:rPr lang="en-US" sz="2000" u="sng" dirty="0"/>
              <a:t>Within the past 12 months, we were worried whether our food would run out before we got money to buy more?</a:t>
            </a:r>
          </a:p>
          <a:p>
            <a:pPr lvl="1"/>
            <a:r>
              <a:rPr lang="en-US" sz="2000" u="sng" dirty="0"/>
              <a:t>Within the past 12 months, the food we bought just did not last and we did not have money to get more?</a:t>
            </a:r>
          </a:p>
          <a:p>
            <a:endParaRPr lang="en-US" sz="2000" dirty="0"/>
          </a:p>
        </p:txBody>
      </p:sp>
      <p:cxnSp>
        <p:nvCxnSpPr>
          <p:cNvPr id="44" name="Straight Connector 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2797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2D92CD-AA62-4ECF-BE48-E1A9AB1A6A03}"/>
              </a:ext>
            </a:extLst>
          </p:cNvPr>
          <p:cNvSpPr>
            <a:spLocks noGrp="1"/>
          </p:cNvSpPr>
          <p:nvPr>
            <p:ph type="title"/>
          </p:nvPr>
        </p:nvSpPr>
        <p:spPr>
          <a:xfrm>
            <a:off x="841248" y="426720"/>
            <a:ext cx="10506456" cy="1919141"/>
          </a:xfrm>
        </p:spPr>
        <p:txBody>
          <a:bodyPr anchor="b">
            <a:normAutofit/>
          </a:bodyPr>
          <a:lstStyle/>
          <a:p>
            <a:r>
              <a:rPr lang="en-US" sz="6000" dirty="0"/>
              <a:t>Address</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72C98ED-0D5B-4F0B-AA82-1B9A56182C7B}"/>
              </a:ext>
            </a:extLst>
          </p:cNvPr>
          <p:cNvSpPr>
            <a:spLocks noGrp="1"/>
          </p:cNvSpPr>
          <p:nvPr>
            <p:ph idx="1"/>
          </p:nvPr>
        </p:nvSpPr>
        <p:spPr>
          <a:xfrm>
            <a:off x="841248" y="3337269"/>
            <a:ext cx="10509504" cy="2905686"/>
          </a:xfrm>
        </p:spPr>
        <p:txBody>
          <a:bodyPr>
            <a:normAutofit/>
          </a:bodyPr>
          <a:lstStyle/>
          <a:p>
            <a:pPr lvl="0"/>
            <a:r>
              <a:rPr lang="en-US" sz="1400" dirty="0"/>
              <a:t>Food Banks and Food Pantries </a:t>
            </a:r>
            <a:r>
              <a:rPr lang="en-US" sz="1400" dirty="0">
                <a:hlinkClick r:id="rId2"/>
              </a:rPr>
              <a:t>https://www.feedingamerica.org/find-your-local-foodbank</a:t>
            </a:r>
            <a:endParaRPr lang="en-US" sz="1400" dirty="0"/>
          </a:p>
          <a:p>
            <a:pPr lvl="0"/>
            <a:r>
              <a:rPr lang="en-US" sz="1400" dirty="0"/>
              <a:t>Text “findfood” in English or “comida” in Spanish to 888-918-2729, texters will be prompted to give their zip code and will receive responses in their chosen language.</a:t>
            </a:r>
          </a:p>
          <a:p>
            <a:pPr lvl="0"/>
            <a:r>
              <a:rPr lang="en-US" sz="1400" dirty="0"/>
              <a:t>Government Benefits </a:t>
            </a:r>
            <a:r>
              <a:rPr lang="en-US" sz="1400" dirty="0">
                <a:hlinkClick r:id="rId3"/>
              </a:rPr>
              <a:t>https://www.usa.gov/benefits#item-213996</a:t>
            </a:r>
            <a:endParaRPr lang="en-US" sz="1400" dirty="0"/>
          </a:p>
          <a:p>
            <a:pPr lvl="0"/>
            <a:r>
              <a:rPr lang="en-US" sz="1400" dirty="0"/>
              <a:t>ICNA Relief USA (Muslims for Humanity) </a:t>
            </a:r>
            <a:r>
              <a:rPr lang="en-US" sz="1400" dirty="0">
                <a:hlinkClick r:id="rId4" tooltip="Original URL: https://www.icnarelief.org/. Click or tap if you trust this link."/>
              </a:rPr>
              <a:t>https://www.icnarelief.org/</a:t>
            </a:r>
            <a:endParaRPr lang="en-US" sz="1400" dirty="0"/>
          </a:p>
          <a:p>
            <a:pPr lvl="0"/>
            <a:r>
              <a:rPr lang="en-US" sz="1400" dirty="0"/>
              <a:t>Meals on Wheels </a:t>
            </a:r>
            <a:r>
              <a:rPr lang="en-US" sz="1400" dirty="0">
                <a:hlinkClick r:id="rId5"/>
              </a:rPr>
              <a:t>https://www.mealsonwheelsamerica.org/</a:t>
            </a:r>
            <a:endParaRPr lang="en-US" sz="1400" dirty="0"/>
          </a:p>
          <a:p>
            <a:pPr lvl="0"/>
            <a:r>
              <a:rPr lang="en-US" sz="1400" dirty="0"/>
              <a:t>Saint Vincent de Paul Society </a:t>
            </a:r>
            <a:r>
              <a:rPr lang="en-US" sz="1400" dirty="0">
                <a:hlinkClick r:id="rId6"/>
              </a:rPr>
              <a:t>https://www.svdpusa.org/Assistance-Services</a:t>
            </a:r>
            <a:endParaRPr lang="en-US" sz="1400" dirty="0"/>
          </a:p>
          <a:p>
            <a:pPr lvl="0"/>
            <a:r>
              <a:rPr lang="en-US" sz="1400" dirty="0"/>
              <a:t>Special Supplemental Assistance Program for Women, Infants, and Children (WIC) </a:t>
            </a:r>
            <a:r>
              <a:rPr lang="en-US" sz="1400" dirty="0">
                <a:hlinkClick r:id="rId7"/>
              </a:rPr>
              <a:t>https://www.fns.usda.gov/wic/about-wic</a:t>
            </a:r>
            <a:endParaRPr lang="en-US" sz="1400" dirty="0"/>
          </a:p>
          <a:p>
            <a:pPr lvl="0"/>
            <a:r>
              <a:rPr lang="en-US" sz="1400" dirty="0"/>
              <a:t>Supplemental Nutrition Assistance Nutrition Program (SNAP) </a:t>
            </a:r>
            <a:r>
              <a:rPr lang="en-US" sz="1400" dirty="0">
                <a:hlinkClick r:id="rId8"/>
              </a:rPr>
              <a:t>https://www.fns.usda.gov/snap/supplemental-nutrition-assistance-program</a:t>
            </a:r>
            <a:endParaRPr lang="en-US" sz="1400" dirty="0"/>
          </a:p>
        </p:txBody>
      </p:sp>
    </p:spTree>
    <p:extLst>
      <p:ext uri="{BB962C8B-B14F-4D97-AF65-F5344CB8AC3E}">
        <p14:creationId xmlns:p14="http://schemas.microsoft.com/office/powerpoint/2010/main" val="32544402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Triangle 27">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C842C8-AA8C-4C02-B485-267768914F8D}"/>
              </a:ext>
            </a:extLst>
          </p:cNvPr>
          <p:cNvSpPr>
            <a:spLocks noGrp="1"/>
          </p:cNvSpPr>
          <p:nvPr>
            <p:ph type="title"/>
          </p:nvPr>
        </p:nvSpPr>
        <p:spPr>
          <a:xfrm>
            <a:off x="5255260" y="1188637"/>
            <a:ext cx="5852711" cy="1597228"/>
          </a:xfrm>
        </p:spPr>
        <p:txBody>
          <a:bodyPr>
            <a:normAutofit/>
          </a:bodyPr>
          <a:lstStyle/>
          <a:p>
            <a:r>
              <a:rPr lang="en-US" sz="6000" dirty="0"/>
              <a:t>To do: Complete</a:t>
            </a:r>
          </a:p>
        </p:txBody>
      </p:sp>
      <p:pic>
        <p:nvPicPr>
          <p:cNvPr id="8" name="Graphic 7" descr="Clipboard Badge">
            <a:extLst>
              <a:ext uri="{FF2B5EF4-FFF2-40B4-BE49-F238E27FC236}">
                <a16:creationId xmlns:a16="http://schemas.microsoft.com/office/drawing/2014/main" id="{D2BC6B5A-262E-4C9F-BC17-059E49DFDF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357" y="1700588"/>
            <a:ext cx="3533985" cy="3533985"/>
          </a:xfrm>
          <a:prstGeom prst="rect">
            <a:avLst/>
          </a:prstGeom>
        </p:spPr>
      </p:pic>
      <p:sp>
        <p:nvSpPr>
          <p:cNvPr id="3" name="Content Placeholder 2">
            <a:extLst>
              <a:ext uri="{FF2B5EF4-FFF2-40B4-BE49-F238E27FC236}">
                <a16:creationId xmlns:a16="http://schemas.microsoft.com/office/drawing/2014/main" id="{07099C4C-0985-47E5-B965-F2814C24746E}"/>
              </a:ext>
            </a:extLst>
          </p:cNvPr>
          <p:cNvSpPr>
            <a:spLocks noGrp="1"/>
          </p:cNvSpPr>
          <p:nvPr>
            <p:ph idx="1"/>
          </p:nvPr>
        </p:nvSpPr>
        <p:spPr>
          <a:xfrm>
            <a:off x="5255260" y="2998278"/>
            <a:ext cx="4428236" cy="2728198"/>
          </a:xfrm>
        </p:spPr>
        <p:txBody>
          <a:bodyPr anchor="t">
            <a:normAutofit/>
          </a:bodyPr>
          <a:lstStyle/>
          <a:p>
            <a:r>
              <a:rPr lang="en-US" sz="2000" dirty="0"/>
              <a:t>Learner should determine how their clinical practice setting or University/College assesses and addresses food insecurity. </a:t>
            </a:r>
          </a:p>
        </p:txBody>
      </p:sp>
    </p:spTree>
    <p:extLst>
      <p:ext uri="{BB962C8B-B14F-4D97-AF65-F5344CB8AC3E}">
        <p14:creationId xmlns:p14="http://schemas.microsoft.com/office/powerpoint/2010/main" val="36102423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63" name="Rectangle 6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Rectangle 6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646157-FB21-4D9C-9F53-4A006BCC1C20}"/>
              </a:ext>
            </a:extLst>
          </p:cNvPr>
          <p:cNvSpPr>
            <a:spLocks noGrp="1"/>
          </p:cNvSpPr>
          <p:nvPr>
            <p:ph type="title"/>
          </p:nvPr>
        </p:nvSpPr>
        <p:spPr>
          <a:xfrm>
            <a:off x="1043631" y="809898"/>
            <a:ext cx="9942716" cy="1554480"/>
          </a:xfrm>
        </p:spPr>
        <p:txBody>
          <a:bodyPr anchor="ctr">
            <a:normAutofit/>
          </a:bodyPr>
          <a:lstStyle/>
          <a:p>
            <a:r>
              <a:rPr lang="en-US" sz="4800" dirty="0"/>
              <a:t>Advocate</a:t>
            </a:r>
          </a:p>
        </p:txBody>
      </p:sp>
      <p:sp>
        <p:nvSpPr>
          <p:cNvPr id="3" name="Content Placeholder 2">
            <a:extLst>
              <a:ext uri="{FF2B5EF4-FFF2-40B4-BE49-F238E27FC236}">
                <a16:creationId xmlns:a16="http://schemas.microsoft.com/office/drawing/2014/main" id="{72B9BC03-A891-4D53-AB9E-B29D183C9A34}"/>
              </a:ext>
            </a:extLst>
          </p:cNvPr>
          <p:cNvSpPr>
            <a:spLocks noGrp="1"/>
          </p:cNvSpPr>
          <p:nvPr>
            <p:ph idx="1"/>
          </p:nvPr>
        </p:nvSpPr>
        <p:spPr>
          <a:xfrm>
            <a:off x="1045028" y="3017522"/>
            <a:ext cx="9941319" cy="3124658"/>
          </a:xfrm>
        </p:spPr>
        <p:txBody>
          <a:bodyPr anchor="ctr">
            <a:normAutofit/>
          </a:bodyPr>
          <a:lstStyle/>
          <a:p>
            <a:pPr lvl="0"/>
            <a:r>
              <a:rPr lang="en-US" sz="2400" dirty="0"/>
              <a:t>Determine the population-level prevalence of food insecurity.</a:t>
            </a:r>
          </a:p>
          <a:p>
            <a:pPr lvl="0"/>
            <a:r>
              <a:rPr lang="en-US" sz="2400" dirty="0"/>
              <a:t>Collaborate with community members, other healthcare professionals, and additional stakeholders to determine if and how food insecurity is prioritized. </a:t>
            </a:r>
          </a:p>
          <a:p>
            <a:pPr lvl="0"/>
            <a:r>
              <a:rPr lang="en-US" sz="2400" dirty="0"/>
              <a:t>Gather and share evidence about food insecurity and lack of access to foods that support healthy eating to inform and guide clinical practice.</a:t>
            </a:r>
          </a:p>
          <a:p>
            <a:pPr lvl="0"/>
            <a:r>
              <a:rPr lang="en-US" sz="2400" dirty="0"/>
              <a:t>Pilot test a process to assess for food insecurity and lack of access to healthy foods in the clinical practice setting. </a:t>
            </a:r>
          </a:p>
        </p:txBody>
      </p:sp>
      <p:cxnSp>
        <p:nvCxnSpPr>
          <p:cNvPr id="69" name="Straight Connector 6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7054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8" name="Rectangle 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Rectangle 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478DB1-6408-4DA7-BDDE-A4AEAAFFC127}"/>
              </a:ext>
            </a:extLst>
          </p:cNvPr>
          <p:cNvSpPr>
            <a:spLocks noGrp="1"/>
          </p:cNvSpPr>
          <p:nvPr>
            <p:ph type="title"/>
          </p:nvPr>
        </p:nvSpPr>
        <p:spPr>
          <a:xfrm>
            <a:off x="1043631" y="809898"/>
            <a:ext cx="9942716" cy="1554480"/>
          </a:xfrm>
        </p:spPr>
        <p:txBody>
          <a:bodyPr anchor="ctr">
            <a:normAutofit/>
          </a:bodyPr>
          <a:lstStyle/>
          <a:p>
            <a:r>
              <a:rPr lang="en-US" sz="4800" dirty="0"/>
              <a:t>Advocate</a:t>
            </a:r>
          </a:p>
        </p:txBody>
      </p:sp>
      <p:sp>
        <p:nvSpPr>
          <p:cNvPr id="3" name="Content Placeholder 2">
            <a:extLst>
              <a:ext uri="{FF2B5EF4-FFF2-40B4-BE49-F238E27FC236}">
                <a16:creationId xmlns:a16="http://schemas.microsoft.com/office/drawing/2014/main" id="{1C7C0E7B-A0C6-46BE-A0FA-56F49F4B7D65}"/>
              </a:ext>
            </a:extLst>
          </p:cNvPr>
          <p:cNvSpPr>
            <a:spLocks noGrp="1"/>
          </p:cNvSpPr>
          <p:nvPr>
            <p:ph idx="1"/>
          </p:nvPr>
        </p:nvSpPr>
        <p:spPr>
          <a:xfrm>
            <a:off x="1045028" y="3017522"/>
            <a:ext cx="9941319" cy="3124658"/>
          </a:xfrm>
        </p:spPr>
        <p:txBody>
          <a:bodyPr anchor="ctr">
            <a:normAutofit/>
          </a:bodyPr>
          <a:lstStyle/>
          <a:p>
            <a:pPr lvl="0"/>
            <a:r>
              <a:rPr lang="en-US" sz="1700" dirty="0"/>
              <a:t>As appropriate, expand the above process to the practice setting or to the entire health care system. For example, implement universal screening for food insecurity for all new and follow-up health encounters including patients being discharged from the hospital.</a:t>
            </a:r>
          </a:p>
          <a:p>
            <a:pPr lvl="0"/>
            <a:r>
              <a:rPr lang="en-US" sz="1700" dirty="0"/>
              <a:t>Create and share food insecurity and lack of access to foods that support heathy eating patterns content for individuals/families using health literacy principles. </a:t>
            </a:r>
          </a:p>
          <a:p>
            <a:pPr lvl="0"/>
            <a:r>
              <a:rPr lang="en-US" sz="1700" dirty="0"/>
              <a:t>Advocate with policymakers to allocate additional resources to remediate the lack of access to foods that support healthy eating patterns.</a:t>
            </a:r>
          </a:p>
          <a:p>
            <a:pPr lvl="0"/>
            <a:r>
              <a:rPr lang="en-US" sz="1700" dirty="0"/>
              <a:t>Support community-based initiatives that reduce food insecurity and support healthy eating patterns by volunteering time and expertise. Check to see if the local food bank may welcome a nurse board member or if the local WIC program might appreciate nurse-led user education sessions in the office waiting area.</a:t>
            </a:r>
          </a:p>
        </p:txBody>
      </p:sp>
      <p:cxnSp>
        <p:nvCxnSpPr>
          <p:cNvPr id="44" name="Straight Connector 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2219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3">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ight Triangle 2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27">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732634-3370-494B-ACB7-E88092B0A6E3}"/>
              </a:ext>
            </a:extLst>
          </p:cNvPr>
          <p:cNvSpPr>
            <a:spLocks noGrp="1"/>
          </p:cNvSpPr>
          <p:nvPr>
            <p:ph type="title"/>
          </p:nvPr>
        </p:nvSpPr>
        <p:spPr>
          <a:xfrm>
            <a:off x="965200" y="1383528"/>
            <a:ext cx="5925989" cy="3167510"/>
          </a:xfrm>
        </p:spPr>
        <p:txBody>
          <a:bodyPr vert="horz" lIns="91440" tIns="45720" rIns="91440" bIns="45720" rtlCol="0" anchor="b">
            <a:normAutofit/>
          </a:bodyPr>
          <a:lstStyle/>
          <a:p>
            <a:pPr algn="r"/>
            <a:r>
              <a:rPr lang="en-US" sz="8200" kern="1200" dirty="0">
                <a:solidFill>
                  <a:schemeClr val="tx1"/>
                </a:solidFill>
                <a:latin typeface="+mj-lt"/>
                <a:ea typeface="+mj-ea"/>
                <a:cs typeface="+mj-cs"/>
              </a:rPr>
              <a:t>Employment</a:t>
            </a:r>
          </a:p>
        </p:txBody>
      </p:sp>
      <p:pic>
        <p:nvPicPr>
          <p:cNvPr id="5" name="Content Placeholder 4" descr="Office worker">
            <a:extLst>
              <a:ext uri="{FF2B5EF4-FFF2-40B4-BE49-F238E27FC236}">
                <a16:creationId xmlns:a16="http://schemas.microsoft.com/office/drawing/2014/main" id="{FCB151A7-4A25-49F0-AC22-012656CB53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140" y="2209474"/>
            <a:ext cx="2489416" cy="2489416"/>
          </a:xfrm>
          <a:prstGeom prst="rect">
            <a:avLst/>
          </a:prstGeom>
        </p:spPr>
      </p:pic>
    </p:spTree>
    <p:extLst>
      <p:ext uri="{BB962C8B-B14F-4D97-AF65-F5344CB8AC3E}">
        <p14:creationId xmlns:p14="http://schemas.microsoft.com/office/powerpoint/2010/main" val="8171315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B6C62A-21DC-463C-A870-535C572A5763}"/>
              </a:ext>
            </a:extLst>
          </p:cNvPr>
          <p:cNvSpPr>
            <a:spLocks noGrp="1"/>
          </p:cNvSpPr>
          <p:nvPr>
            <p:ph type="title"/>
          </p:nvPr>
        </p:nvSpPr>
        <p:spPr>
          <a:xfrm>
            <a:off x="838199" y="537883"/>
            <a:ext cx="4783697" cy="1942810"/>
          </a:xfrm>
        </p:spPr>
        <p:txBody>
          <a:bodyPr anchor="b">
            <a:normAutofit/>
          </a:bodyPr>
          <a:lstStyle/>
          <a:p>
            <a:br>
              <a:rPr lang="en-US" sz="3100" dirty="0">
                <a:solidFill>
                  <a:srgbClr val="C00000"/>
                </a:solidFill>
              </a:rPr>
            </a:br>
            <a:r>
              <a:rPr lang="en-US" sz="3100" dirty="0">
                <a:solidFill>
                  <a:srgbClr val="C00000"/>
                </a:solidFill>
              </a:rPr>
              <a:t>Emma and Andrew </a:t>
            </a:r>
            <a:r>
              <a:rPr lang="en-US" sz="2000" dirty="0">
                <a:solidFill>
                  <a:srgbClr val="C00000"/>
                </a:solidFill>
              </a:rPr>
              <a:t>(Leah and Jonathan’s parents)</a:t>
            </a:r>
            <a:br>
              <a:rPr lang="en-US" sz="2000" dirty="0">
                <a:solidFill>
                  <a:srgbClr val="C00000"/>
                </a:solidFill>
                <a:effectLst/>
              </a:rPr>
            </a:br>
            <a:endParaRPr lang="en-US" sz="2000" dirty="0">
              <a:solidFill>
                <a:srgbClr val="C00000"/>
              </a:solidFill>
            </a:endParaRPr>
          </a:p>
        </p:txBody>
      </p:sp>
      <p:sp>
        <p:nvSpPr>
          <p:cNvPr id="3" name="Content Placeholder 2">
            <a:extLst>
              <a:ext uri="{FF2B5EF4-FFF2-40B4-BE49-F238E27FC236}">
                <a16:creationId xmlns:a16="http://schemas.microsoft.com/office/drawing/2014/main" id="{DF8B5D34-A4CB-4F5E-82A7-D2EA91CC03F8}"/>
              </a:ext>
            </a:extLst>
          </p:cNvPr>
          <p:cNvSpPr>
            <a:spLocks noGrp="1"/>
          </p:cNvSpPr>
          <p:nvPr>
            <p:ph idx="1"/>
          </p:nvPr>
        </p:nvSpPr>
        <p:spPr>
          <a:xfrm>
            <a:off x="838199" y="2686323"/>
            <a:ext cx="4783697" cy="3433583"/>
          </a:xfrm>
        </p:spPr>
        <p:txBody>
          <a:bodyPr>
            <a:normAutofit/>
          </a:bodyPr>
          <a:lstStyle/>
          <a:p>
            <a:r>
              <a:rPr lang="en-US" sz="1700" dirty="0"/>
              <a:t>Emma:  “A job? I have not worked since Leah was born. Just finding food and shelter for us feels like a more than full time job. But I am looking again.”</a:t>
            </a:r>
          </a:p>
          <a:p>
            <a:r>
              <a:rPr lang="en-US" sz="1700" dirty="0"/>
              <a:t>Andrew:  “A job? Not on a regular basis, but I am looking. Really looking. A lot of employers do not want to hire someone who does not already have a regular job. I get that. My last boss he grew to count on me, trusted me, and then the fire destroyed my work tools. He just cannot use me as much. I do not like talking about it with strangers, but I know talking about it, networking, is the best way to find a job.” </a:t>
            </a:r>
            <a:r>
              <a:rPr lang="en-US" sz="1700" b="1" dirty="0"/>
              <a:t> </a:t>
            </a:r>
            <a:endParaRPr lang="en-US" sz="1700" dirty="0"/>
          </a:p>
          <a:p>
            <a:endParaRPr lang="en-US" sz="1700" dirty="0"/>
          </a:p>
        </p:txBody>
      </p:sp>
      <p:pic>
        <p:nvPicPr>
          <p:cNvPr id="4" name="Picture 3">
            <a:extLst>
              <a:ext uri="{FF2B5EF4-FFF2-40B4-BE49-F238E27FC236}">
                <a16:creationId xmlns:a16="http://schemas.microsoft.com/office/drawing/2014/main" id="{576EC520-8BEF-420C-8A7C-DE0E1B875B37}"/>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6408332" y="537882"/>
            <a:ext cx="4525558" cy="5582023"/>
          </a:xfrm>
          <a:prstGeom prst="rect">
            <a:avLst/>
          </a:prstGeom>
          <a:noFill/>
        </p:spPr>
      </p:pic>
    </p:spTree>
    <p:extLst>
      <p:ext uri="{BB962C8B-B14F-4D97-AF65-F5344CB8AC3E}">
        <p14:creationId xmlns:p14="http://schemas.microsoft.com/office/powerpoint/2010/main" val="35918539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68C357-E1D1-419A-9A18-588070EC930A}"/>
              </a:ext>
            </a:extLst>
          </p:cNvPr>
          <p:cNvSpPr>
            <a:spLocks noGrp="1"/>
          </p:cNvSpPr>
          <p:nvPr>
            <p:ph type="title"/>
          </p:nvPr>
        </p:nvSpPr>
        <p:spPr>
          <a:xfrm>
            <a:off x="841248" y="426720"/>
            <a:ext cx="10506456" cy="1919141"/>
          </a:xfrm>
        </p:spPr>
        <p:txBody>
          <a:bodyPr anchor="b">
            <a:normAutofit/>
          </a:bodyPr>
          <a:lstStyle/>
          <a:p>
            <a:r>
              <a:rPr lang="en-US" sz="6000" dirty="0"/>
              <a:t>Ascertain</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D982BBC-A035-4614-8AD5-FA93FB0B2F3B}"/>
              </a:ext>
            </a:extLst>
          </p:cNvPr>
          <p:cNvSpPr>
            <a:spLocks noGrp="1"/>
          </p:cNvSpPr>
          <p:nvPr>
            <p:ph idx="1"/>
          </p:nvPr>
        </p:nvSpPr>
        <p:spPr>
          <a:xfrm>
            <a:off x="841248" y="3337269"/>
            <a:ext cx="10509504" cy="2905686"/>
          </a:xfrm>
        </p:spPr>
        <p:txBody>
          <a:bodyPr>
            <a:normAutofit/>
          </a:bodyPr>
          <a:lstStyle/>
          <a:p>
            <a:r>
              <a:rPr lang="en-US" sz="2200" b="1" dirty="0"/>
              <a:t>Where might you find population-level employment data? </a:t>
            </a:r>
          </a:p>
          <a:p>
            <a:pPr lvl="1"/>
            <a:r>
              <a:rPr lang="en-US" sz="2200" dirty="0"/>
              <a:t>United States Census Bureau Employment </a:t>
            </a:r>
            <a:r>
              <a:rPr lang="en-US" sz="2200" dirty="0">
                <a:hlinkClick r:id="rId2"/>
              </a:rPr>
              <a:t>https://www.census.gov/topics/employment.html</a:t>
            </a:r>
            <a:endParaRPr lang="en-US" sz="2200" dirty="0"/>
          </a:p>
          <a:p>
            <a:pPr lvl="1"/>
            <a:r>
              <a:rPr lang="en-US" sz="2200" dirty="0"/>
              <a:t>U.S. Bureau of Labor Statistics. Labor Force Statistics from the Current Population Survey </a:t>
            </a:r>
            <a:r>
              <a:rPr lang="en-US" sz="2200" dirty="0">
                <a:hlinkClick r:id="rId3"/>
              </a:rPr>
              <a:t>https://www.bls.gov/cps/</a:t>
            </a:r>
            <a:endParaRPr lang="en-US" sz="2200" dirty="0"/>
          </a:p>
        </p:txBody>
      </p:sp>
    </p:spTree>
    <p:extLst>
      <p:ext uri="{BB962C8B-B14F-4D97-AF65-F5344CB8AC3E}">
        <p14:creationId xmlns:p14="http://schemas.microsoft.com/office/powerpoint/2010/main" val="2598321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3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ight Triangle 4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4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753AB8-141A-44D1-A0B6-8635FE63109C}"/>
              </a:ext>
            </a:extLst>
          </p:cNvPr>
          <p:cNvSpPr>
            <a:spLocks noGrp="1"/>
          </p:cNvSpPr>
          <p:nvPr>
            <p:ph type="title"/>
          </p:nvPr>
        </p:nvSpPr>
        <p:spPr>
          <a:xfrm>
            <a:off x="5255260" y="1188637"/>
            <a:ext cx="5852711" cy="1597228"/>
          </a:xfrm>
        </p:spPr>
        <p:txBody>
          <a:bodyPr>
            <a:normAutofit/>
          </a:bodyPr>
          <a:lstStyle/>
          <a:p>
            <a:r>
              <a:rPr lang="en-US" sz="6000" b="1" dirty="0"/>
              <a:t>To do: Read</a:t>
            </a:r>
          </a:p>
        </p:txBody>
      </p:sp>
      <p:pic>
        <p:nvPicPr>
          <p:cNvPr id="7" name="Graphic 6" descr="Clipboard Badge">
            <a:extLst>
              <a:ext uri="{FF2B5EF4-FFF2-40B4-BE49-F238E27FC236}">
                <a16:creationId xmlns:a16="http://schemas.microsoft.com/office/drawing/2014/main" id="{D50D9FDC-744E-4886-9367-025E569E8B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357" y="1700588"/>
            <a:ext cx="3533985" cy="3533985"/>
          </a:xfrm>
          <a:prstGeom prst="rect">
            <a:avLst/>
          </a:prstGeom>
        </p:spPr>
      </p:pic>
      <p:sp>
        <p:nvSpPr>
          <p:cNvPr id="3" name="Content Placeholder 2">
            <a:extLst>
              <a:ext uri="{FF2B5EF4-FFF2-40B4-BE49-F238E27FC236}">
                <a16:creationId xmlns:a16="http://schemas.microsoft.com/office/drawing/2014/main" id="{73148D7B-4C60-43FE-9308-635C52E6B4DE}"/>
              </a:ext>
            </a:extLst>
          </p:cNvPr>
          <p:cNvSpPr>
            <a:spLocks noGrp="1"/>
          </p:cNvSpPr>
          <p:nvPr>
            <p:ph idx="1"/>
          </p:nvPr>
        </p:nvSpPr>
        <p:spPr>
          <a:xfrm>
            <a:off x="5255260" y="2998278"/>
            <a:ext cx="4428236" cy="2728198"/>
          </a:xfrm>
        </p:spPr>
        <p:txBody>
          <a:bodyPr anchor="t">
            <a:normAutofit/>
          </a:bodyPr>
          <a:lstStyle/>
          <a:p>
            <a:r>
              <a:rPr lang="en-US" sz="2000" dirty="0"/>
              <a:t>Learner should read the supplemental document </a:t>
            </a:r>
          </a:p>
          <a:p>
            <a:pPr lvl="1"/>
            <a:r>
              <a:rPr lang="en-US" sz="2000" dirty="0"/>
              <a:t>Introduction: Population Health </a:t>
            </a:r>
          </a:p>
          <a:p>
            <a:pPr marL="457200" lvl="1" indent="0">
              <a:buNone/>
            </a:pPr>
            <a:endParaRPr lang="en-US" sz="2000" dirty="0"/>
          </a:p>
        </p:txBody>
      </p:sp>
    </p:spTree>
    <p:extLst>
      <p:ext uri="{BB962C8B-B14F-4D97-AF65-F5344CB8AC3E}">
        <p14:creationId xmlns:p14="http://schemas.microsoft.com/office/powerpoint/2010/main" val="22238292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27">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29">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FF0097-6E9D-4DF0-9B74-185C21F689FF}"/>
              </a:ext>
            </a:extLst>
          </p:cNvPr>
          <p:cNvSpPr>
            <a:spLocks noGrp="1"/>
          </p:cNvSpPr>
          <p:nvPr>
            <p:ph type="title"/>
          </p:nvPr>
        </p:nvSpPr>
        <p:spPr>
          <a:xfrm>
            <a:off x="5255260" y="1188637"/>
            <a:ext cx="5852711" cy="1597228"/>
          </a:xfrm>
        </p:spPr>
        <p:txBody>
          <a:bodyPr>
            <a:normAutofit/>
          </a:bodyPr>
          <a:lstStyle/>
          <a:p>
            <a:r>
              <a:rPr lang="en-US" sz="6000" dirty="0"/>
              <a:t>To do: Complete</a:t>
            </a:r>
          </a:p>
        </p:txBody>
      </p:sp>
      <p:pic>
        <p:nvPicPr>
          <p:cNvPr id="8" name="Graphic 7" descr="Clipboard Badge">
            <a:extLst>
              <a:ext uri="{FF2B5EF4-FFF2-40B4-BE49-F238E27FC236}">
                <a16:creationId xmlns:a16="http://schemas.microsoft.com/office/drawing/2014/main" id="{895648F0-8C55-4687-A0DA-2AEF91498E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357" y="1700588"/>
            <a:ext cx="3533985" cy="3533985"/>
          </a:xfrm>
          <a:prstGeom prst="rect">
            <a:avLst/>
          </a:prstGeom>
        </p:spPr>
      </p:pic>
      <p:sp>
        <p:nvSpPr>
          <p:cNvPr id="3" name="Content Placeholder 2">
            <a:extLst>
              <a:ext uri="{FF2B5EF4-FFF2-40B4-BE49-F238E27FC236}">
                <a16:creationId xmlns:a16="http://schemas.microsoft.com/office/drawing/2014/main" id="{F6772E4A-EF2E-4DAA-A385-083085072FEE}"/>
              </a:ext>
            </a:extLst>
          </p:cNvPr>
          <p:cNvSpPr>
            <a:spLocks noGrp="1"/>
          </p:cNvSpPr>
          <p:nvPr>
            <p:ph idx="1"/>
          </p:nvPr>
        </p:nvSpPr>
        <p:spPr>
          <a:xfrm>
            <a:off x="5255260" y="2998278"/>
            <a:ext cx="4428236" cy="2728198"/>
          </a:xfrm>
        </p:spPr>
        <p:txBody>
          <a:bodyPr anchor="t">
            <a:normAutofit/>
          </a:bodyPr>
          <a:lstStyle/>
          <a:p>
            <a:r>
              <a:rPr lang="en-US" sz="2000" dirty="0"/>
              <a:t>Learner should determine the unemployment rate in their community.</a:t>
            </a:r>
          </a:p>
        </p:txBody>
      </p:sp>
    </p:spTree>
    <p:extLst>
      <p:ext uri="{BB962C8B-B14F-4D97-AF65-F5344CB8AC3E}">
        <p14:creationId xmlns:p14="http://schemas.microsoft.com/office/powerpoint/2010/main" val="24383258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8" name="Rectangle 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Rectangle 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FED92F-720B-4F4B-A063-87F237B13AF5}"/>
              </a:ext>
            </a:extLst>
          </p:cNvPr>
          <p:cNvSpPr>
            <a:spLocks noGrp="1"/>
          </p:cNvSpPr>
          <p:nvPr>
            <p:ph type="title"/>
          </p:nvPr>
        </p:nvSpPr>
        <p:spPr>
          <a:xfrm>
            <a:off x="1043631" y="809898"/>
            <a:ext cx="9942716" cy="1554480"/>
          </a:xfrm>
        </p:spPr>
        <p:txBody>
          <a:bodyPr anchor="ctr">
            <a:normAutofit/>
          </a:bodyPr>
          <a:lstStyle/>
          <a:p>
            <a:r>
              <a:rPr lang="en-US" sz="4800" dirty="0"/>
              <a:t>Assess </a:t>
            </a:r>
            <a:r>
              <a:rPr lang="en-US" sz="2000" dirty="0"/>
              <a:t>(Porter et al, 2019)</a:t>
            </a:r>
          </a:p>
        </p:txBody>
      </p:sp>
      <p:sp>
        <p:nvSpPr>
          <p:cNvPr id="3" name="Content Placeholder 2">
            <a:extLst>
              <a:ext uri="{FF2B5EF4-FFF2-40B4-BE49-F238E27FC236}">
                <a16:creationId xmlns:a16="http://schemas.microsoft.com/office/drawing/2014/main" id="{EC7C6ED5-A602-429C-8A63-D010D28AEBAB}"/>
              </a:ext>
            </a:extLst>
          </p:cNvPr>
          <p:cNvSpPr>
            <a:spLocks noGrp="1"/>
          </p:cNvSpPr>
          <p:nvPr>
            <p:ph idx="1"/>
          </p:nvPr>
        </p:nvSpPr>
        <p:spPr>
          <a:xfrm>
            <a:off x="1045028" y="3017522"/>
            <a:ext cx="9941319" cy="3124658"/>
          </a:xfrm>
        </p:spPr>
        <p:txBody>
          <a:bodyPr anchor="ctr">
            <a:normAutofit/>
          </a:bodyPr>
          <a:lstStyle/>
          <a:p>
            <a:r>
              <a:rPr lang="en-US" sz="2400" dirty="0"/>
              <a:t>What question might you ask to screen for unemployment?</a:t>
            </a:r>
          </a:p>
          <a:p>
            <a:pPr lvl="1"/>
            <a:r>
              <a:rPr lang="en-US" u="sng" dirty="0"/>
              <a:t>Do you have a job? </a:t>
            </a:r>
          </a:p>
          <a:p>
            <a:pPr marL="0" indent="0">
              <a:buNone/>
            </a:pPr>
            <a:r>
              <a:rPr lang="en-US" sz="2400" dirty="0"/>
              <a:t> </a:t>
            </a:r>
          </a:p>
          <a:p>
            <a:r>
              <a:rPr lang="en-US" sz="2400" dirty="0"/>
              <a:t>When you ask about employment, also consider asking about health insurance status. A lack of regular employment may signal a lack of health insurance.</a:t>
            </a:r>
          </a:p>
          <a:p>
            <a:pPr lvl="1"/>
            <a:r>
              <a:rPr lang="en-US" dirty="0"/>
              <a:t>Do you have health insurance? </a:t>
            </a:r>
          </a:p>
          <a:p>
            <a:endParaRPr lang="en-US" sz="2400" dirty="0"/>
          </a:p>
        </p:txBody>
      </p:sp>
      <p:cxnSp>
        <p:nvCxnSpPr>
          <p:cNvPr id="44" name="Straight Connector 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3297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968B62-3495-47A7-B5B1-525CCF0F4B40}"/>
              </a:ext>
            </a:extLst>
          </p:cNvPr>
          <p:cNvSpPr>
            <a:spLocks noGrp="1"/>
          </p:cNvSpPr>
          <p:nvPr>
            <p:ph type="title"/>
          </p:nvPr>
        </p:nvSpPr>
        <p:spPr>
          <a:xfrm>
            <a:off x="841248" y="426720"/>
            <a:ext cx="10506456" cy="1919141"/>
          </a:xfrm>
        </p:spPr>
        <p:txBody>
          <a:bodyPr anchor="b">
            <a:normAutofit/>
          </a:bodyPr>
          <a:lstStyle/>
          <a:p>
            <a:r>
              <a:rPr lang="en-US" sz="6000" dirty="0"/>
              <a:t>Address</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9A5470D-C544-4B62-A756-4E3F7EE678D2}"/>
              </a:ext>
            </a:extLst>
          </p:cNvPr>
          <p:cNvSpPr>
            <a:spLocks noGrp="1"/>
          </p:cNvSpPr>
          <p:nvPr>
            <p:ph idx="1"/>
          </p:nvPr>
        </p:nvSpPr>
        <p:spPr>
          <a:xfrm>
            <a:off x="841248" y="3337269"/>
            <a:ext cx="10509504" cy="2905686"/>
          </a:xfrm>
        </p:spPr>
        <p:txBody>
          <a:bodyPr>
            <a:normAutofit/>
          </a:bodyPr>
          <a:lstStyle/>
          <a:p>
            <a:r>
              <a:rPr lang="en-US" sz="2200" b="1" dirty="0"/>
              <a:t>What are some resources available to assist job seekers?</a:t>
            </a:r>
          </a:p>
          <a:p>
            <a:pPr lvl="1"/>
            <a:r>
              <a:rPr lang="en-US" sz="2200" dirty="0"/>
              <a:t>Government Benefits </a:t>
            </a:r>
            <a:r>
              <a:rPr lang="en-US" sz="2200" dirty="0">
                <a:hlinkClick r:id="rId2"/>
              </a:rPr>
              <a:t>https://www.usa.gov/benefits</a:t>
            </a:r>
            <a:endParaRPr lang="en-US" sz="2200" dirty="0"/>
          </a:p>
          <a:p>
            <a:pPr lvl="1"/>
            <a:r>
              <a:rPr lang="en-US" sz="2200" dirty="0"/>
              <a:t>New Jersey Division of Unemployment Insurance </a:t>
            </a:r>
            <a:r>
              <a:rPr lang="en-US" sz="2200" dirty="0">
                <a:hlinkClick r:id="rId3"/>
              </a:rPr>
              <a:t>https://myunemployment.nj.gov/</a:t>
            </a:r>
            <a:r>
              <a:rPr lang="en-US" sz="2200" dirty="0"/>
              <a:t> </a:t>
            </a:r>
          </a:p>
          <a:p>
            <a:pPr lvl="2"/>
            <a:r>
              <a:rPr lang="en-US" sz="2200" dirty="0"/>
              <a:t>One-stop Career Centers and Training and Education Resources </a:t>
            </a:r>
          </a:p>
          <a:p>
            <a:pPr lvl="1"/>
            <a:r>
              <a:rPr lang="en-US" sz="2200" dirty="0"/>
              <a:t>Unemployment Help </a:t>
            </a:r>
            <a:r>
              <a:rPr lang="en-US" sz="2200" dirty="0">
                <a:hlinkClick r:id="rId4"/>
              </a:rPr>
              <a:t>https://www.usa.gov/unemployment</a:t>
            </a:r>
            <a:endParaRPr lang="en-US" sz="2200" dirty="0"/>
          </a:p>
        </p:txBody>
      </p:sp>
    </p:spTree>
    <p:extLst>
      <p:ext uri="{BB962C8B-B14F-4D97-AF65-F5344CB8AC3E}">
        <p14:creationId xmlns:p14="http://schemas.microsoft.com/office/powerpoint/2010/main" val="10955960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753AB8-141A-44D1-A0B6-8635FE63109C}"/>
              </a:ext>
            </a:extLst>
          </p:cNvPr>
          <p:cNvSpPr>
            <a:spLocks noGrp="1"/>
          </p:cNvSpPr>
          <p:nvPr>
            <p:ph type="title"/>
          </p:nvPr>
        </p:nvSpPr>
        <p:spPr>
          <a:xfrm>
            <a:off x="5255260" y="1188637"/>
            <a:ext cx="5852711" cy="1597228"/>
          </a:xfrm>
        </p:spPr>
        <p:txBody>
          <a:bodyPr>
            <a:normAutofit/>
          </a:bodyPr>
          <a:lstStyle/>
          <a:p>
            <a:r>
              <a:rPr lang="en-US" sz="6000" dirty="0"/>
              <a:t>To do: Read</a:t>
            </a:r>
          </a:p>
        </p:txBody>
      </p:sp>
      <p:pic>
        <p:nvPicPr>
          <p:cNvPr id="7" name="Graphic 6" descr="Clipboard Badge">
            <a:extLst>
              <a:ext uri="{FF2B5EF4-FFF2-40B4-BE49-F238E27FC236}">
                <a16:creationId xmlns:a16="http://schemas.microsoft.com/office/drawing/2014/main" id="{7AEABB5B-A0B6-4DB0-8893-F64F7F4497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357" y="1700588"/>
            <a:ext cx="3533985" cy="3533985"/>
          </a:xfrm>
          <a:prstGeom prst="rect">
            <a:avLst/>
          </a:prstGeom>
        </p:spPr>
      </p:pic>
      <p:sp>
        <p:nvSpPr>
          <p:cNvPr id="3" name="Content Placeholder 2">
            <a:extLst>
              <a:ext uri="{FF2B5EF4-FFF2-40B4-BE49-F238E27FC236}">
                <a16:creationId xmlns:a16="http://schemas.microsoft.com/office/drawing/2014/main" id="{73148D7B-4C60-43FE-9308-635C52E6B4DE}"/>
              </a:ext>
            </a:extLst>
          </p:cNvPr>
          <p:cNvSpPr>
            <a:spLocks noGrp="1"/>
          </p:cNvSpPr>
          <p:nvPr>
            <p:ph idx="1"/>
          </p:nvPr>
        </p:nvSpPr>
        <p:spPr>
          <a:xfrm>
            <a:off x="5255260" y="2998278"/>
            <a:ext cx="4428236" cy="2728198"/>
          </a:xfrm>
        </p:spPr>
        <p:txBody>
          <a:bodyPr anchor="t">
            <a:normAutofit/>
          </a:bodyPr>
          <a:lstStyle/>
          <a:p>
            <a:r>
              <a:rPr lang="en-US" sz="2000" dirty="0"/>
              <a:t>Learner should read the supplemental documents</a:t>
            </a:r>
          </a:p>
          <a:p>
            <a:pPr lvl="1"/>
            <a:r>
              <a:rPr lang="en-US" sz="2000" dirty="0"/>
              <a:t>Rehabilitation Counselors: Hidden Gems in Interprofessional Care</a:t>
            </a:r>
          </a:p>
          <a:p>
            <a:pPr lvl="1"/>
            <a:r>
              <a:rPr lang="en-US" sz="2000" dirty="0"/>
              <a:t>Ten Social Work Practice Facts</a:t>
            </a:r>
          </a:p>
        </p:txBody>
      </p:sp>
    </p:spTree>
    <p:extLst>
      <p:ext uri="{BB962C8B-B14F-4D97-AF65-F5344CB8AC3E}">
        <p14:creationId xmlns:p14="http://schemas.microsoft.com/office/powerpoint/2010/main" val="35835849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Triangle 27">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CA84E5-2123-42E6-82D5-8B0B9F00F48B}"/>
              </a:ext>
            </a:extLst>
          </p:cNvPr>
          <p:cNvSpPr>
            <a:spLocks noGrp="1"/>
          </p:cNvSpPr>
          <p:nvPr>
            <p:ph type="title"/>
          </p:nvPr>
        </p:nvSpPr>
        <p:spPr>
          <a:xfrm>
            <a:off x="5255260" y="1188637"/>
            <a:ext cx="5852711" cy="1597228"/>
          </a:xfrm>
        </p:spPr>
        <p:txBody>
          <a:bodyPr>
            <a:normAutofit/>
          </a:bodyPr>
          <a:lstStyle/>
          <a:p>
            <a:r>
              <a:rPr lang="en-US" sz="6000" dirty="0"/>
              <a:t>To do: Complete</a:t>
            </a:r>
          </a:p>
        </p:txBody>
      </p:sp>
      <p:pic>
        <p:nvPicPr>
          <p:cNvPr id="8" name="Graphic 7" descr="Clipboard Badge">
            <a:extLst>
              <a:ext uri="{FF2B5EF4-FFF2-40B4-BE49-F238E27FC236}">
                <a16:creationId xmlns:a16="http://schemas.microsoft.com/office/drawing/2014/main" id="{EE79263A-3782-4752-A050-869A523829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357" y="1700588"/>
            <a:ext cx="3533985" cy="3533985"/>
          </a:xfrm>
          <a:prstGeom prst="rect">
            <a:avLst/>
          </a:prstGeom>
        </p:spPr>
      </p:pic>
      <p:sp>
        <p:nvSpPr>
          <p:cNvPr id="3" name="Content Placeholder 2">
            <a:extLst>
              <a:ext uri="{FF2B5EF4-FFF2-40B4-BE49-F238E27FC236}">
                <a16:creationId xmlns:a16="http://schemas.microsoft.com/office/drawing/2014/main" id="{0BEBA615-98AF-4B5D-9C3D-40E181AAC49D}"/>
              </a:ext>
            </a:extLst>
          </p:cNvPr>
          <p:cNvSpPr>
            <a:spLocks noGrp="1"/>
          </p:cNvSpPr>
          <p:nvPr>
            <p:ph idx="1"/>
          </p:nvPr>
        </p:nvSpPr>
        <p:spPr>
          <a:xfrm>
            <a:off x="5255260" y="2998278"/>
            <a:ext cx="4428236" cy="2728198"/>
          </a:xfrm>
        </p:spPr>
        <p:txBody>
          <a:bodyPr anchor="t">
            <a:normAutofit/>
          </a:bodyPr>
          <a:lstStyle/>
          <a:p>
            <a:r>
              <a:rPr lang="en-US" sz="2000" dirty="0"/>
              <a:t>Learners should discuss in small groups how referral or consultation with a social worker and/or rehabilitation counselor might assist job seeking individuals. </a:t>
            </a:r>
          </a:p>
        </p:txBody>
      </p:sp>
    </p:spTree>
    <p:extLst>
      <p:ext uri="{BB962C8B-B14F-4D97-AF65-F5344CB8AC3E}">
        <p14:creationId xmlns:p14="http://schemas.microsoft.com/office/powerpoint/2010/main" val="28731071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8" name="Rectangle 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Rectangle 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471E9F-1005-46AA-A8C0-7958ADC841E4}"/>
              </a:ext>
            </a:extLst>
          </p:cNvPr>
          <p:cNvSpPr>
            <a:spLocks noGrp="1"/>
          </p:cNvSpPr>
          <p:nvPr>
            <p:ph type="title"/>
          </p:nvPr>
        </p:nvSpPr>
        <p:spPr>
          <a:xfrm>
            <a:off x="1043631" y="809898"/>
            <a:ext cx="9942716" cy="1554480"/>
          </a:xfrm>
        </p:spPr>
        <p:txBody>
          <a:bodyPr anchor="ctr">
            <a:normAutofit/>
          </a:bodyPr>
          <a:lstStyle/>
          <a:p>
            <a:r>
              <a:rPr lang="en-US" sz="4800" dirty="0"/>
              <a:t>Advocate</a:t>
            </a:r>
          </a:p>
        </p:txBody>
      </p:sp>
      <p:sp>
        <p:nvSpPr>
          <p:cNvPr id="3" name="Content Placeholder 2">
            <a:extLst>
              <a:ext uri="{FF2B5EF4-FFF2-40B4-BE49-F238E27FC236}">
                <a16:creationId xmlns:a16="http://schemas.microsoft.com/office/drawing/2014/main" id="{E798C201-F3BA-4F90-B851-FE44593F8901}"/>
              </a:ext>
            </a:extLst>
          </p:cNvPr>
          <p:cNvSpPr>
            <a:spLocks noGrp="1"/>
          </p:cNvSpPr>
          <p:nvPr>
            <p:ph idx="1"/>
          </p:nvPr>
        </p:nvSpPr>
        <p:spPr>
          <a:xfrm>
            <a:off x="1045028" y="3017522"/>
            <a:ext cx="9941319" cy="3124658"/>
          </a:xfrm>
        </p:spPr>
        <p:txBody>
          <a:bodyPr anchor="ctr">
            <a:normAutofit/>
          </a:bodyPr>
          <a:lstStyle/>
          <a:p>
            <a:pPr lvl="0"/>
            <a:r>
              <a:rPr lang="en-US" sz="2400" dirty="0"/>
              <a:t>Determine the population-level prevalence of unemployment. </a:t>
            </a:r>
          </a:p>
          <a:p>
            <a:pPr lvl="0"/>
            <a:r>
              <a:rPr lang="en-US" sz="2400" dirty="0"/>
              <a:t>Collaborate with community members, other health care professionals and stakeholders to find out if/how unemployment and employment are prioritized.</a:t>
            </a:r>
          </a:p>
          <a:p>
            <a:pPr lvl="0"/>
            <a:r>
              <a:rPr lang="en-US" sz="2400" dirty="0"/>
              <a:t>Gather and share evidence about the impact of unemployment on health outcomes to inform and guide clinical practice.</a:t>
            </a:r>
          </a:p>
          <a:p>
            <a:pPr lvl="0"/>
            <a:r>
              <a:rPr lang="en-US" sz="2400" dirty="0"/>
              <a:t>Pilot test ways to assess for unemployment in the practice population. Plan a quality improvement project. </a:t>
            </a:r>
          </a:p>
        </p:txBody>
      </p:sp>
      <p:cxnSp>
        <p:nvCxnSpPr>
          <p:cNvPr id="44" name="Straight Connector 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1784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8" name="Rectangle 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Rectangle 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901D8B-687C-4045-8545-29E6FD6D2C6D}"/>
              </a:ext>
            </a:extLst>
          </p:cNvPr>
          <p:cNvSpPr>
            <a:spLocks noGrp="1"/>
          </p:cNvSpPr>
          <p:nvPr>
            <p:ph type="title"/>
          </p:nvPr>
        </p:nvSpPr>
        <p:spPr>
          <a:xfrm>
            <a:off x="1043631" y="809898"/>
            <a:ext cx="9942716" cy="1554480"/>
          </a:xfrm>
        </p:spPr>
        <p:txBody>
          <a:bodyPr anchor="ctr">
            <a:normAutofit/>
          </a:bodyPr>
          <a:lstStyle/>
          <a:p>
            <a:r>
              <a:rPr lang="en-US" sz="4800" dirty="0"/>
              <a:t>Advocate</a:t>
            </a:r>
          </a:p>
        </p:txBody>
      </p:sp>
      <p:sp>
        <p:nvSpPr>
          <p:cNvPr id="3" name="Content Placeholder 2">
            <a:extLst>
              <a:ext uri="{FF2B5EF4-FFF2-40B4-BE49-F238E27FC236}">
                <a16:creationId xmlns:a16="http://schemas.microsoft.com/office/drawing/2014/main" id="{6525CC6B-B5C2-4D06-AFF7-F3807B39396C}"/>
              </a:ext>
            </a:extLst>
          </p:cNvPr>
          <p:cNvSpPr>
            <a:spLocks noGrp="1"/>
          </p:cNvSpPr>
          <p:nvPr>
            <p:ph idx="1"/>
          </p:nvPr>
        </p:nvSpPr>
        <p:spPr>
          <a:xfrm>
            <a:off x="1045028" y="3017522"/>
            <a:ext cx="9941319" cy="3124658"/>
          </a:xfrm>
        </p:spPr>
        <p:txBody>
          <a:bodyPr anchor="ctr">
            <a:normAutofit lnSpcReduction="10000"/>
          </a:bodyPr>
          <a:lstStyle/>
          <a:p>
            <a:pPr lvl="0"/>
            <a:r>
              <a:rPr lang="en-US" sz="2400" dirty="0"/>
              <a:t>As appropriate, expand the tested process for assessing unemployment to the practice setting or greater health care system. For example, the implementation of universal screening for unemployment for all new and follow-up health encounters  including patients being discharged from the hospital. </a:t>
            </a:r>
          </a:p>
          <a:p>
            <a:pPr lvl="0"/>
            <a:r>
              <a:rPr lang="en-US" sz="2400" dirty="0"/>
              <a:t>Create and share unemployment and health resource material using health literacy informed principles. </a:t>
            </a:r>
          </a:p>
          <a:p>
            <a:pPr lvl="0"/>
            <a:r>
              <a:rPr lang="en-US" sz="2400" dirty="0"/>
              <a:t>Advocate for local, state, and national policies that support work opportunities in impoverished communities.</a:t>
            </a:r>
          </a:p>
        </p:txBody>
      </p:sp>
      <p:cxnSp>
        <p:nvCxnSpPr>
          <p:cNvPr id="44" name="Straight Connector 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5577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8" name="Rectangle 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Rectangle 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CA7A01-4C35-4DAF-A6F8-7AD61E0DF9E4}"/>
              </a:ext>
            </a:extLst>
          </p:cNvPr>
          <p:cNvSpPr>
            <a:spLocks noGrp="1"/>
          </p:cNvSpPr>
          <p:nvPr>
            <p:ph type="title"/>
          </p:nvPr>
        </p:nvSpPr>
        <p:spPr>
          <a:xfrm>
            <a:off x="1043631" y="809898"/>
            <a:ext cx="9942716" cy="1554480"/>
          </a:xfrm>
        </p:spPr>
        <p:txBody>
          <a:bodyPr anchor="ctr">
            <a:normAutofit/>
          </a:bodyPr>
          <a:lstStyle/>
          <a:p>
            <a:r>
              <a:rPr lang="en-US" sz="4800" dirty="0"/>
              <a:t>Advocate</a:t>
            </a:r>
          </a:p>
        </p:txBody>
      </p:sp>
      <p:sp>
        <p:nvSpPr>
          <p:cNvPr id="3" name="Content Placeholder 2">
            <a:extLst>
              <a:ext uri="{FF2B5EF4-FFF2-40B4-BE49-F238E27FC236}">
                <a16:creationId xmlns:a16="http://schemas.microsoft.com/office/drawing/2014/main" id="{82A8B60D-2045-4F87-AAF9-98A73CB33989}"/>
              </a:ext>
            </a:extLst>
          </p:cNvPr>
          <p:cNvSpPr>
            <a:spLocks noGrp="1"/>
          </p:cNvSpPr>
          <p:nvPr>
            <p:ph idx="1"/>
          </p:nvPr>
        </p:nvSpPr>
        <p:spPr>
          <a:xfrm>
            <a:off x="1045028" y="3017522"/>
            <a:ext cx="9941319" cy="3124658"/>
          </a:xfrm>
        </p:spPr>
        <p:txBody>
          <a:bodyPr anchor="ctr">
            <a:normAutofit/>
          </a:bodyPr>
          <a:lstStyle/>
          <a:p>
            <a:pPr lvl="0"/>
            <a:r>
              <a:rPr lang="en-US" sz="2400" dirty="0"/>
              <a:t>Advocate with policymakers to allocate additional resources to increase employment opportunities, training, and employment support in the area.</a:t>
            </a:r>
          </a:p>
          <a:p>
            <a:pPr lvl="0"/>
            <a:r>
              <a:rPr lang="en-US" sz="2400" dirty="0"/>
              <a:t>Advocate for the hire of a rehabilitation counselor to work at local primary care clinics focusing on with people who have physical or behavioral barriers to employment.</a:t>
            </a:r>
          </a:p>
          <a:p>
            <a:pPr lvl="0"/>
            <a:r>
              <a:rPr lang="en-US" sz="2400" dirty="0"/>
              <a:t>Support quality programs that assist unemployed people through volunteering or board membership.</a:t>
            </a:r>
          </a:p>
        </p:txBody>
      </p:sp>
      <p:cxnSp>
        <p:nvCxnSpPr>
          <p:cNvPr id="44" name="Straight Connector 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0754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A9D4-39CF-4BDC-935B-8D5D434BB32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solidFill>
                  <a:srgbClr val="C00000"/>
                </a:solidFill>
              </a:rPr>
              <a:t>Key Points</a:t>
            </a:r>
          </a:p>
        </p:txBody>
      </p:sp>
      <p:pic>
        <p:nvPicPr>
          <p:cNvPr id="4" name="Content Placeholder 3" descr="A close up of a piano&#10;&#10;Description automatically generated">
            <a:extLst>
              <a:ext uri="{FF2B5EF4-FFF2-40B4-BE49-F238E27FC236}">
                <a16:creationId xmlns:a16="http://schemas.microsoft.com/office/drawing/2014/main" id="{3609F255-E016-4C1A-BE01-F1C0D5BDE69F}"/>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495" r="14150" b="1"/>
          <a:stretch/>
        </p:blipFill>
        <p:spPr>
          <a:xfrm>
            <a:off x="828675" y="1825626"/>
            <a:ext cx="10525125" cy="4351338"/>
          </a:xfrm>
          <a:prstGeom prst="rect">
            <a:avLst/>
          </a:prstGeom>
        </p:spPr>
      </p:pic>
    </p:spTree>
    <p:extLst>
      <p:ext uri="{BB962C8B-B14F-4D97-AF65-F5344CB8AC3E}">
        <p14:creationId xmlns:p14="http://schemas.microsoft.com/office/powerpoint/2010/main" val="302534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181E45-1AD3-4D87-A3EE-06E15173D88F}"/>
              </a:ext>
            </a:extLst>
          </p:cNvPr>
          <p:cNvSpPr>
            <a:spLocks noGrp="1"/>
          </p:cNvSpPr>
          <p:nvPr>
            <p:ph type="title"/>
          </p:nvPr>
        </p:nvSpPr>
        <p:spPr>
          <a:xfrm>
            <a:off x="649224" y="960120"/>
            <a:ext cx="3867912" cy="4169664"/>
          </a:xfrm>
        </p:spPr>
        <p:txBody>
          <a:bodyPr>
            <a:normAutofit/>
          </a:bodyPr>
          <a:lstStyle/>
          <a:p>
            <a:pPr algn="r"/>
            <a:r>
              <a:rPr lang="en-US" dirty="0"/>
              <a:t>Key Points</a:t>
            </a:r>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01191D-7B4E-4965-8B61-AA8E5168E59F}"/>
              </a:ext>
            </a:extLst>
          </p:cNvPr>
          <p:cNvSpPr>
            <a:spLocks noGrp="1"/>
          </p:cNvSpPr>
          <p:nvPr>
            <p:ph idx="1"/>
          </p:nvPr>
        </p:nvSpPr>
        <p:spPr>
          <a:xfrm>
            <a:off x="4983480" y="960120"/>
            <a:ext cx="5513832" cy="4169664"/>
          </a:xfrm>
        </p:spPr>
        <p:txBody>
          <a:bodyPr anchor="ctr">
            <a:normAutofit/>
          </a:bodyPr>
          <a:lstStyle/>
          <a:p>
            <a:pPr lvl="0"/>
            <a:r>
              <a:rPr lang="en-US" sz="2400" dirty="0"/>
              <a:t>Population health’s primary aim is to improve health outcomes.</a:t>
            </a:r>
          </a:p>
          <a:p>
            <a:pPr lvl="0"/>
            <a:r>
              <a:rPr lang="en-US" sz="2400" dirty="0"/>
              <a:t>Social determinants of health are an often underrecognized contributor to health conditions.  </a:t>
            </a:r>
          </a:p>
          <a:p>
            <a:pPr lvl="0"/>
            <a:r>
              <a:rPr lang="en-US" sz="2400" dirty="0"/>
              <a:t>Per Healthy People 2020 the key social determinants of health are economic stability, education, health and health care, neighborhood and built environment, and social and community context.</a:t>
            </a:r>
          </a:p>
        </p:txBody>
      </p:sp>
    </p:spTree>
    <p:extLst>
      <p:ext uri="{BB962C8B-B14F-4D97-AF65-F5344CB8AC3E}">
        <p14:creationId xmlns:p14="http://schemas.microsoft.com/office/powerpoint/2010/main" val="1236319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7F090B-CC93-4406-A87A-5C1C7C04716C}"/>
              </a:ext>
            </a:extLst>
          </p:cNvPr>
          <p:cNvSpPr>
            <a:spLocks noGrp="1"/>
          </p:cNvSpPr>
          <p:nvPr>
            <p:ph type="title"/>
          </p:nvPr>
        </p:nvSpPr>
        <p:spPr>
          <a:xfrm>
            <a:off x="649224" y="960120"/>
            <a:ext cx="3867912" cy="4169664"/>
          </a:xfrm>
        </p:spPr>
        <p:txBody>
          <a:bodyPr>
            <a:normAutofit/>
          </a:bodyPr>
          <a:lstStyle/>
          <a:p>
            <a:pPr algn="r"/>
            <a:r>
              <a:rPr lang="en-US" dirty="0"/>
              <a:t>Social Determinants of Health Definition </a:t>
            </a:r>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3B8B17D-1653-4C33-82F4-F7B3FBC71EEE}"/>
              </a:ext>
            </a:extLst>
          </p:cNvPr>
          <p:cNvSpPr>
            <a:spLocks noGrp="1"/>
          </p:cNvSpPr>
          <p:nvPr>
            <p:ph idx="1"/>
          </p:nvPr>
        </p:nvSpPr>
        <p:spPr>
          <a:xfrm>
            <a:off x="4983480" y="1940012"/>
            <a:ext cx="5513832" cy="3189772"/>
          </a:xfrm>
        </p:spPr>
        <p:txBody>
          <a:bodyPr anchor="ctr">
            <a:noAutofit/>
          </a:bodyPr>
          <a:lstStyle/>
          <a:p>
            <a:endParaRPr lang="en-US" sz="2600" dirty="0"/>
          </a:p>
          <a:p>
            <a:endParaRPr lang="en-US" sz="2600" dirty="0"/>
          </a:p>
          <a:p>
            <a:endParaRPr lang="en-US" sz="2600" dirty="0"/>
          </a:p>
          <a:p>
            <a:r>
              <a:rPr lang="en-US" sz="2600" dirty="0"/>
              <a:t>Social Determinants of Health are conditions in the environments in which people are born, live, learn, work, play, worship, and age that affect a wide range of health, functioning, and quality-of-life outcomes and risks. </a:t>
            </a:r>
          </a:p>
          <a:p>
            <a:endParaRPr lang="en-US" sz="2600" dirty="0"/>
          </a:p>
          <a:p>
            <a:endParaRPr lang="en-US" sz="2600" dirty="0"/>
          </a:p>
          <a:p>
            <a:endParaRPr lang="en-US" sz="2600" dirty="0"/>
          </a:p>
          <a:p>
            <a:endParaRPr lang="en-US" sz="2600" dirty="0"/>
          </a:p>
          <a:p>
            <a:endParaRPr lang="en-US" sz="2600" dirty="0"/>
          </a:p>
        </p:txBody>
      </p:sp>
    </p:spTree>
    <p:extLst>
      <p:ext uri="{BB962C8B-B14F-4D97-AF65-F5344CB8AC3E}">
        <p14:creationId xmlns:p14="http://schemas.microsoft.com/office/powerpoint/2010/main" val="17315993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1A0616-D1CC-4CDB-A3FE-D0EA5A7D97B4}"/>
              </a:ext>
            </a:extLst>
          </p:cNvPr>
          <p:cNvSpPr>
            <a:spLocks noGrp="1"/>
          </p:cNvSpPr>
          <p:nvPr>
            <p:ph type="title"/>
          </p:nvPr>
        </p:nvSpPr>
        <p:spPr>
          <a:xfrm>
            <a:off x="649224" y="960120"/>
            <a:ext cx="3867912" cy="4169664"/>
          </a:xfrm>
        </p:spPr>
        <p:txBody>
          <a:bodyPr>
            <a:normAutofit/>
          </a:bodyPr>
          <a:lstStyle/>
          <a:p>
            <a:pPr algn="r"/>
            <a:r>
              <a:rPr lang="en-US" dirty="0"/>
              <a:t>Key Points</a:t>
            </a:r>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3EFCFE-7389-436E-BA41-D585D6EDC522}"/>
              </a:ext>
            </a:extLst>
          </p:cNvPr>
          <p:cNvSpPr>
            <a:spLocks noGrp="1"/>
          </p:cNvSpPr>
          <p:nvPr>
            <p:ph idx="1"/>
          </p:nvPr>
        </p:nvSpPr>
        <p:spPr>
          <a:xfrm>
            <a:off x="4983480" y="960120"/>
            <a:ext cx="5513832" cy="4169664"/>
          </a:xfrm>
        </p:spPr>
        <p:txBody>
          <a:bodyPr anchor="ctr">
            <a:normAutofit/>
          </a:bodyPr>
          <a:lstStyle/>
          <a:p>
            <a:r>
              <a:rPr lang="en-US" sz="2200" dirty="0"/>
              <a:t>The key influencing factors of economic stability are employment, food insecurity, housing instability, and poverty.</a:t>
            </a:r>
          </a:p>
          <a:p>
            <a:pPr lvl="0"/>
            <a:r>
              <a:rPr lang="en-US" sz="2200" dirty="0"/>
              <a:t>Using evidence-informed data, </a:t>
            </a:r>
            <a:r>
              <a:rPr lang="en-US" sz="2200" u="sng" dirty="0"/>
              <a:t>ascertain, assess, address, and advocate</a:t>
            </a:r>
            <a:r>
              <a:rPr lang="en-US" sz="2200" dirty="0"/>
              <a:t> for population level and practice level social determinants of health challenges</a:t>
            </a:r>
          </a:p>
          <a:p>
            <a:r>
              <a:rPr lang="en-US" sz="2200" dirty="0"/>
              <a:t>Nurses have a meaningful role at the bedside, but an equally significant role curbside in population health/social determinants of health in the community and beyond.    </a:t>
            </a:r>
          </a:p>
          <a:p>
            <a:endParaRPr lang="en-US" sz="2200" dirty="0"/>
          </a:p>
        </p:txBody>
      </p:sp>
    </p:spTree>
    <p:extLst>
      <p:ext uri="{BB962C8B-B14F-4D97-AF65-F5344CB8AC3E}">
        <p14:creationId xmlns:p14="http://schemas.microsoft.com/office/powerpoint/2010/main" val="30104983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ight Triangle 6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C67FB5-EFE7-4B61-ABFB-19093F797105}"/>
              </a:ext>
            </a:extLst>
          </p:cNvPr>
          <p:cNvSpPr>
            <a:spLocks noGrp="1"/>
          </p:cNvSpPr>
          <p:nvPr>
            <p:ph type="title"/>
          </p:nvPr>
        </p:nvSpPr>
        <p:spPr>
          <a:xfrm>
            <a:off x="5255260" y="1188637"/>
            <a:ext cx="5852711" cy="1597228"/>
          </a:xfrm>
        </p:spPr>
        <p:txBody>
          <a:bodyPr>
            <a:normAutofit/>
          </a:bodyPr>
          <a:lstStyle/>
          <a:p>
            <a:r>
              <a:rPr lang="en-US" sz="6000" dirty="0"/>
              <a:t>To do: Reflect</a:t>
            </a:r>
          </a:p>
        </p:txBody>
      </p:sp>
      <p:pic>
        <p:nvPicPr>
          <p:cNvPr id="9" name="Graphic 8" descr="Clipboard Badge">
            <a:extLst>
              <a:ext uri="{FF2B5EF4-FFF2-40B4-BE49-F238E27FC236}">
                <a16:creationId xmlns:a16="http://schemas.microsoft.com/office/drawing/2014/main" id="{E3A4E2EF-18FD-4416-8396-F41A909150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357" y="1700588"/>
            <a:ext cx="3533985" cy="3533985"/>
          </a:xfrm>
          <a:prstGeom prst="rect">
            <a:avLst/>
          </a:prstGeom>
        </p:spPr>
      </p:pic>
      <p:sp>
        <p:nvSpPr>
          <p:cNvPr id="3" name="Content Placeholder 2">
            <a:extLst>
              <a:ext uri="{FF2B5EF4-FFF2-40B4-BE49-F238E27FC236}">
                <a16:creationId xmlns:a16="http://schemas.microsoft.com/office/drawing/2014/main" id="{EB842B34-0968-49AD-AC91-764D81CF478D}"/>
              </a:ext>
            </a:extLst>
          </p:cNvPr>
          <p:cNvSpPr>
            <a:spLocks noGrp="1"/>
          </p:cNvSpPr>
          <p:nvPr>
            <p:ph idx="1"/>
          </p:nvPr>
        </p:nvSpPr>
        <p:spPr>
          <a:xfrm>
            <a:off x="5255260" y="2998278"/>
            <a:ext cx="4428236" cy="2728198"/>
          </a:xfrm>
        </p:spPr>
        <p:txBody>
          <a:bodyPr anchor="t">
            <a:normAutofit/>
          </a:bodyPr>
          <a:lstStyle/>
          <a:p>
            <a:r>
              <a:rPr lang="en-US" sz="1600" dirty="0"/>
              <a:t>How will you incorporate population health/social determinants of health into your professional practice? </a:t>
            </a:r>
          </a:p>
          <a:p>
            <a:r>
              <a:rPr lang="en-US" sz="1600" dirty="0"/>
              <a:t>What is your population of interest?</a:t>
            </a:r>
          </a:p>
          <a:p>
            <a:r>
              <a:rPr lang="en-US" sz="1600" dirty="0"/>
              <a:t>Is there a particular social determinant of health or key influencing factor that intrigues you? </a:t>
            </a:r>
          </a:p>
          <a:p>
            <a:r>
              <a:rPr lang="en-US" sz="1600" dirty="0"/>
              <a:t>Identify 1–3 next steps on your journey to learning more about population health and social determinants of health.</a:t>
            </a:r>
          </a:p>
        </p:txBody>
      </p:sp>
    </p:spTree>
    <p:extLst>
      <p:ext uri="{BB962C8B-B14F-4D97-AF65-F5344CB8AC3E}">
        <p14:creationId xmlns:p14="http://schemas.microsoft.com/office/powerpoint/2010/main" val="25410909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FFBAC2-D83F-4EFB-955D-C7739010208C}"/>
              </a:ext>
            </a:extLst>
          </p:cNvPr>
          <p:cNvSpPr>
            <a:spLocks noGrp="1"/>
          </p:cNvSpPr>
          <p:nvPr>
            <p:ph type="title"/>
          </p:nvPr>
        </p:nvSpPr>
        <p:spPr>
          <a:xfrm>
            <a:off x="5255260" y="1188637"/>
            <a:ext cx="5852711" cy="1597228"/>
          </a:xfrm>
        </p:spPr>
        <p:txBody>
          <a:bodyPr>
            <a:normAutofit/>
          </a:bodyPr>
          <a:lstStyle/>
          <a:p>
            <a:r>
              <a:rPr lang="en-US" sz="5100" dirty="0"/>
              <a:t>To do: Learner Assessment</a:t>
            </a:r>
          </a:p>
        </p:txBody>
      </p:sp>
      <p:pic>
        <p:nvPicPr>
          <p:cNvPr id="4" name="Graphic 3" descr="Clipboard Badge">
            <a:extLst>
              <a:ext uri="{FF2B5EF4-FFF2-40B4-BE49-F238E27FC236}">
                <a16:creationId xmlns:a16="http://schemas.microsoft.com/office/drawing/2014/main" id="{5FC3EE7F-FCD4-4AB5-AC12-E025064752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357" y="1700588"/>
            <a:ext cx="3533985" cy="3533985"/>
          </a:xfrm>
          <a:prstGeom prst="rect">
            <a:avLst/>
          </a:prstGeom>
        </p:spPr>
      </p:pic>
      <p:sp>
        <p:nvSpPr>
          <p:cNvPr id="3" name="Content Placeholder 2">
            <a:extLst>
              <a:ext uri="{FF2B5EF4-FFF2-40B4-BE49-F238E27FC236}">
                <a16:creationId xmlns:a16="http://schemas.microsoft.com/office/drawing/2014/main" id="{0FAC0EBE-64C4-49C9-B8A1-D9C7748138BA}"/>
              </a:ext>
            </a:extLst>
          </p:cNvPr>
          <p:cNvSpPr>
            <a:spLocks noGrp="1"/>
          </p:cNvSpPr>
          <p:nvPr>
            <p:ph idx="1"/>
          </p:nvPr>
        </p:nvSpPr>
        <p:spPr>
          <a:xfrm>
            <a:off x="5255260" y="2998278"/>
            <a:ext cx="4428236" cy="2728198"/>
          </a:xfrm>
        </p:spPr>
        <p:txBody>
          <a:bodyPr anchor="t">
            <a:normAutofit/>
          </a:bodyPr>
          <a:lstStyle/>
          <a:p>
            <a:r>
              <a:rPr lang="en-US" sz="2000" dirty="0"/>
              <a:t>Learner should complete</a:t>
            </a:r>
          </a:p>
          <a:p>
            <a:pPr lvl="1"/>
            <a:r>
              <a:rPr lang="en-US" sz="2000" dirty="0"/>
              <a:t>Learner Assessment</a:t>
            </a:r>
          </a:p>
          <a:p>
            <a:pPr lvl="2"/>
            <a:r>
              <a:rPr lang="en-US" sz="1600" dirty="0"/>
              <a:t>Check with your instructor for additional guidance</a:t>
            </a:r>
          </a:p>
        </p:txBody>
      </p:sp>
    </p:spTree>
    <p:extLst>
      <p:ext uri="{BB962C8B-B14F-4D97-AF65-F5344CB8AC3E}">
        <p14:creationId xmlns:p14="http://schemas.microsoft.com/office/powerpoint/2010/main" val="2773760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EF0A9A-EA09-4FD5-8383-36C9AFF62525}"/>
              </a:ext>
            </a:extLst>
          </p:cNvPr>
          <p:cNvSpPr>
            <a:spLocks noGrp="1"/>
          </p:cNvSpPr>
          <p:nvPr>
            <p:ph type="title"/>
          </p:nvPr>
        </p:nvSpPr>
        <p:spPr>
          <a:xfrm>
            <a:off x="2880360" y="841248"/>
            <a:ext cx="6227064" cy="1234440"/>
          </a:xfrm>
        </p:spPr>
        <p:txBody>
          <a:bodyPr anchor="t">
            <a:normAutofit/>
          </a:bodyPr>
          <a:lstStyle/>
          <a:p>
            <a:r>
              <a:rPr lang="en-US" sz="4000" dirty="0">
                <a:solidFill>
                  <a:schemeClr val="accent1"/>
                </a:solidFill>
              </a:rPr>
              <a:t>References</a:t>
            </a:r>
          </a:p>
        </p:txBody>
      </p:sp>
      <p:sp>
        <p:nvSpPr>
          <p:cNvPr id="35" name="Isosceles Triangle 34">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42B9A8A4-2783-4DC5-B75D-33F70334FE4A}"/>
              </a:ext>
            </a:extLst>
          </p:cNvPr>
          <p:cNvSpPr>
            <a:spLocks noGrp="1"/>
          </p:cNvSpPr>
          <p:nvPr>
            <p:ph idx="1"/>
          </p:nvPr>
        </p:nvSpPr>
        <p:spPr>
          <a:xfrm>
            <a:off x="2880360" y="2249424"/>
            <a:ext cx="6227064" cy="3803904"/>
          </a:xfrm>
        </p:spPr>
        <p:txBody>
          <a:bodyPr>
            <a:normAutofit/>
          </a:bodyPr>
          <a:lstStyle/>
          <a:p>
            <a:r>
              <a:rPr lang="en-US" sz="2200" dirty="0"/>
              <a:t>May be found in the detailed introduction pieces, case study sections, and supplemental documents supporting this slide set. </a:t>
            </a:r>
          </a:p>
        </p:txBody>
      </p:sp>
    </p:spTree>
    <p:extLst>
      <p:ext uri="{BB962C8B-B14F-4D97-AF65-F5344CB8AC3E}">
        <p14:creationId xmlns:p14="http://schemas.microsoft.com/office/powerpoint/2010/main" val="3287205935"/>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C00000"/>
      </a:dk2>
      <a:lt2>
        <a:srgbClr val="FFBFBF"/>
      </a:lt2>
      <a:accent1>
        <a:srgbClr val="C00000"/>
      </a:accent1>
      <a:accent2>
        <a:srgbClr val="C00000"/>
      </a:accent2>
      <a:accent3>
        <a:srgbClr val="C00000"/>
      </a:accent3>
      <a:accent4>
        <a:srgbClr val="C00000"/>
      </a:accent4>
      <a:accent5>
        <a:srgbClr val="5B9BD5"/>
      </a:accent5>
      <a:accent6>
        <a:srgbClr val="70AD47"/>
      </a:accent6>
      <a:hlink>
        <a:srgbClr val="0563C1"/>
      </a:hlink>
      <a:folHlink>
        <a:srgbClr val="C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6370</Words>
  <Application>Microsoft Office PowerPoint</Application>
  <PresentationFormat>Widescreen</PresentationFormat>
  <Paragraphs>393</Paragraphs>
  <Slides>93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93</vt:i4>
      </vt:variant>
    </vt:vector>
  </HeadingPairs>
  <TitlesOfParts>
    <vt:vector size="98" baseType="lpstr">
      <vt:lpstr>Arial</vt:lpstr>
      <vt:lpstr>Calibri</vt:lpstr>
      <vt:lpstr>Calibri Light</vt:lpstr>
      <vt:lpstr>Symbol</vt:lpstr>
      <vt:lpstr>Office Theme</vt:lpstr>
      <vt:lpstr>Just a diaper rash?</vt:lpstr>
      <vt:lpstr>Case Study Authors</vt:lpstr>
      <vt:lpstr> Interprofessional Contributors </vt:lpstr>
      <vt:lpstr>Editor and Custom Graphics</vt:lpstr>
      <vt:lpstr>Funding</vt:lpstr>
      <vt:lpstr>Learning Objectives</vt:lpstr>
      <vt:lpstr>Population Health</vt:lpstr>
      <vt:lpstr>To do: Read</vt:lpstr>
      <vt:lpstr>Social Determinants of Health Definition </vt:lpstr>
      <vt:lpstr>Social Determinants of Health</vt:lpstr>
      <vt:lpstr>PowerPoint Presentation</vt:lpstr>
      <vt:lpstr>To do: Read</vt:lpstr>
      <vt:lpstr>To do: Read</vt:lpstr>
      <vt:lpstr>To do: Complete</vt:lpstr>
      <vt:lpstr>Economic Stability</vt:lpstr>
      <vt:lpstr>Economic Stability</vt:lpstr>
      <vt:lpstr>Poverty</vt:lpstr>
      <vt:lpstr>Poverty</vt:lpstr>
      <vt:lpstr>Poverty</vt:lpstr>
      <vt:lpstr> What programs help those experiencing poverty?  </vt:lpstr>
      <vt:lpstr>What programs help those experiencing poverty? </vt:lpstr>
      <vt:lpstr>What programs help those experiencing poverty? </vt:lpstr>
      <vt:lpstr>What programs help those experiencing poverty?</vt:lpstr>
      <vt:lpstr>Meet the Halls</vt:lpstr>
      <vt:lpstr>Emma Hall</vt:lpstr>
      <vt:lpstr>Emma Hall</vt:lpstr>
      <vt:lpstr>Emma Hall</vt:lpstr>
      <vt:lpstr>Emma Hall</vt:lpstr>
      <vt:lpstr>Emma Hall</vt:lpstr>
      <vt:lpstr>Emma Hall</vt:lpstr>
      <vt:lpstr>Emma Hall</vt:lpstr>
      <vt:lpstr>Emma (Leah and Jonathan’s mother)</vt:lpstr>
      <vt:lpstr>Social Determinants of Health Nursing Clinical Practice Process (Porter, 2020)</vt:lpstr>
      <vt:lpstr>Ascertain</vt:lpstr>
      <vt:lpstr> The following websites provide population-level data for smaller populations of concern </vt:lpstr>
      <vt:lpstr>To do: Read</vt:lpstr>
      <vt:lpstr>Assess</vt:lpstr>
      <vt:lpstr>Do note!</vt:lpstr>
      <vt:lpstr>To do: Review and Investigate </vt:lpstr>
      <vt:lpstr>Address</vt:lpstr>
      <vt:lpstr>Advocate</vt:lpstr>
      <vt:lpstr>Diaper Need and Material Hardship </vt:lpstr>
      <vt:lpstr>Ascertain</vt:lpstr>
      <vt:lpstr>To do: Complete</vt:lpstr>
      <vt:lpstr>Assess</vt:lpstr>
      <vt:lpstr>To do: Read</vt:lpstr>
      <vt:lpstr>Address</vt:lpstr>
      <vt:lpstr>Address</vt:lpstr>
      <vt:lpstr>To do: Complete</vt:lpstr>
      <vt:lpstr>Advocate</vt:lpstr>
      <vt:lpstr>Advocate</vt:lpstr>
      <vt:lpstr>Housing Instability</vt:lpstr>
      <vt:lpstr>Housing Instability</vt:lpstr>
      <vt:lpstr>Housing Stability</vt:lpstr>
      <vt:lpstr> Emma (Leah and Jonathan’s mother) </vt:lpstr>
      <vt:lpstr>Ascertain</vt:lpstr>
      <vt:lpstr>To do: Complete</vt:lpstr>
      <vt:lpstr>Assess (Porter et al, 2019)</vt:lpstr>
      <vt:lpstr>Address</vt:lpstr>
      <vt:lpstr>To do: Complete</vt:lpstr>
      <vt:lpstr>Advocate</vt:lpstr>
      <vt:lpstr>Advocate</vt:lpstr>
      <vt:lpstr>Food Insecurity</vt:lpstr>
      <vt:lpstr>Food Insecurity</vt:lpstr>
      <vt:lpstr>Food Insecurity</vt:lpstr>
      <vt:lpstr>Emma (Leah and Jonathan’s Mother)</vt:lpstr>
      <vt:lpstr>To do: Review and Investigate</vt:lpstr>
      <vt:lpstr>Ascertain</vt:lpstr>
      <vt:lpstr>Ascertain</vt:lpstr>
      <vt:lpstr>Assess</vt:lpstr>
      <vt:lpstr>Assess</vt:lpstr>
      <vt:lpstr>Assess</vt:lpstr>
      <vt:lpstr>Address</vt:lpstr>
      <vt:lpstr>To do: Complete</vt:lpstr>
      <vt:lpstr>Advocate</vt:lpstr>
      <vt:lpstr>Advocate</vt:lpstr>
      <vt:lpstr>Employment</vt:lpstr>
      <vt:lpstr> Emma and Andrew (Leah and Jonathan’s parents) </vt:lpstr>
      <vt:lpstr>Ascertain</vt:lpstr>
      <vt:lpstr>To do: Complete</vt:lpstr>
      <vt:lpstr>Assess (Porter et al, 2019)</vt:lpstr>
      <vt:lpstr>Address</vt:lpstr>
      <vt:lpstr>To do: Read</vt:lpstr>
      <vt:lpstr>To do: Complete</vt:lpstr>
      <vt:lpstr>Advocate</vt:lpstr>
      <vt:lpstr>Advocate</vt:lpstr>
      <vt:lpstr>Advocate</vt:lpstr>
      <vt:lpstr>Key Points</vt:lpstr>
      <vt:lpstr>Key Points</vt:lpstr>
      <vt:lpstr>Key Points</vt:lpstr>
      <vt:lpstr>To do: Reflect</vt:lpstr>
      <vt:lpstr>To do: Learner Assessment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a diaper rash?</dc:title>
  <dc:creator>sallie porter</dc:creator>
  <cp:lastModifiedBy>Sallie Anne Porter</cp:lastModifiedBy>
  <cp:revision>7</cp:revision>
  <dcterms:created xsi:type="dcterms:W3CDTF">2020-07-26T19:42:08Z</dcterms:created>
  <dcterms:modified xsi:type="dcterms:W3CDTF">2022-01-16T18:21:33Z</dcterms:modified>
</cp:coreProperties>
</file>