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notesSlides/notesSlide43.xml" ContentType="application/vnd.openxmlformats-officedocument.presentationml.notesSlide+xml"/>
  <Override PartName="/ppt/tags/tag2.xml" ContentType="application/vnd.openxmlformats-officedocument.presentationml.tags+xml"/>
  <Override PartName="/ppt/notesSlides/notesSlide4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xml" ContentType="application/vnd.openxmlformats-officedocument.presentationml.tags+xml"/>
  <Override PartName="/ppt/notesSlides/notesSlide4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90" r:id="rId2"/>
    <p:sldId id="327" r:id="rId3"/>
    <p:sldId id="326" r:id="rId4"/>
    <p:sldId id="328" r:id="rId5"/>
    <p:sldId id="385" r:id="rId6"/>
    <p:sldId id="342" r:id="rId7"/>
    <p:sldId id="292" r:id="rId8"/>
    <p:sldId id="293" r:id="rId9"/>
    <p:sldId id="294" r:id="rId10"/>
    <p:sldId id="295" r:id="rId11"/>
    <p:sldId id="296" r:id="rId12"/>
    <p:sldId id="297" r:id="rId13"/>
    <p:sldId id="386" r:id="rId14"/>
    <p:sldId id="362" r:id="rId15"/>
    <p:sldId id="387" r:id="rId16"/>
    <p:sldId id="300" r:id="rId17"/>
    <p:sldId id="344" r:id="rId18"/>
    <p:sldId id="388" r:id="rId19"/>
    <p:sldId id="345" r:id="rId20"/>
    <p:sldId id="304" r:id="rId21"/>
    <p:sldId id="333" r:id="rId22"/>
    <p:sldId id="346" r:id="rId23"/>
    <p:sldId id="347" r:id="rId24"/>
    <p:sldId id="349" r:id="rId25"/>
    <p:sldId id="359" r:id="rId26"/>
    <p:sldId id="256" r:id="rId27"/>
    <p:sldId id="389" r:id="rId28"/>
    <p:sldId id="390" r:id="rId29"/>
    <p:sldId id="391" r:id="rId30"/>
    <p:sldId id="272" r:id="rId31"/>
    <p:sldId id="258" r:id="rId32"/>
    <p:sldId id="260" r:id="rId33"/>
    <p:sldId id="261" r:id="rId34"/>
    <p:sldId id="392" r:id="rId35"/>
    <p:sldId id="384" r:id="rId36"/>
    <p:sldId id="276" r:id="rId37"/>
    <p:sldId id="275" r:id="rId38"/>
    <p:sldId id="393" r:id="rId39"/>
    <p:sldId id="278" r:id="rId40"/>
    <p:sldId id="277" r:id="rId41"/>
    <p:sldId id="394" r:id="rId42"/>
    <p:sldId id="287" r:id="rId43"/>
    <p:sldId id="395" r:id="rId44"/>
    <p:sldId id="264" r:id="rId45"/>
    <p:sldId id="280" r:id="rId46"/>
    <p:sldId id="281" r:id="rId47"/>
    <p:sldId id="266" r:id="rId48"/>
    <p:sldId id="350" r:id="rId49"/>
    <p:sldId id="267" r:id="rId50"/>
    <p:sldId id="286" r:id="rId51"/>
    <p:sldId id="268" r:id="rId52"/>
    <p:sldId id="269" r:id="rId53"/>
    <p:sldId id="396" r:id="rId54"/>
    <p:sldId id="282" r:id="rId55"/>
    <p:sldId id="270" r:id="rId56"/>
    <p:sldId id="284" r:id="rId57"/>
    <p:sldId id="397" r:id="rId58"/>
    <p:sldId id="354" r:id="rId59"/>
    <p:sldId id="320" r:id="rId60"/>
    <p:sldId id="373" r:id="rId61"/>
    <p:sldId id="325" r:id="rId62"/>
    <p:sldId id="374" r:id="rId63"/>
    <p:sldId id="324" r:id="rId64"/>
    <p:sldId id="329" r:id="rId65"/>
    <p:sldId id="398" r:id="rId66"/>
    <p:sldId id="317" r:id="rId67"/>
    <p:sldId id="318" r:id="rId68"/>
    <p:sldId id="319" r:id="rId69"/>
    <p:sldId id="322" r:id="rId70"/>
    <p:sldId id="371" r:id="rId71"/>
    <p:sldId id="335" r:id="rId72"/>
    <p:sldId id="355" r:id="rId73"/>
    <p:sldId id="330" r:id="rId74"/>
    <p:sldId id="356" r:id="rId75"/>
    <p:sldId id="357" r:id="rId76"/>
    <p:sldId id="358" r:id="rId77"/>
    <p:sldId id="360" r:id="rId78"/>
    <p:sldId id="361" r:id="rId79"/>
    <p:sldId id="375" r:id="rId80"/>
    <p:sldId id="369" r:id="rId81"/>
    <p:sldId id="379" r:id="rId82"/>
    <p:sldId id="380" r:id="rId83"/>
    <p:sldId id="381" r:id="rId84"/>
    <p:sldId id="382" r:id="rId85"/>
    <p:sldId id="37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nell DeWitty" initials="VD" lastIdx="21" clrIdx="0">
    <p:extLst>
      <p:ext uri="{19B8F6BF-5375-455C-9EA6-DF929625EA0E}">
        <p15:presenceInfo xmlns:p15="http://schemas.microsoft.com/office/powerpoint/2012/main" userId="9c3046041f7d5c65" providerId="Windows Live"/>
      </p:ext>
    </p:extLst>
  </p:cmAuthor>
  <p:cmAuthor id="2" name="Allison Jacobs" initials="AJ" lastIdx="15" clrIdx="1">
    <p:extLst>
      <p:ext uri="{19B8F6BF-5375-455C-9EA6-DF929625EA0E}">
        <p15:presenceInfo xmlns:p15="http://schemas.microsoft.com/office/powerpoint/2012/main" userId="S::AJacobs@aacnnursing.org::763e1528-df91-43f7-af85-0c5655262e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6DFBFC"/>
    <a:srgbClr val="053061"/>
    <a:srgbClr val="093565"/>
    <a:srgbClr val="48583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7" autoAdjust="0"/>
    <p:restoredTop sz="88367" autoAdjust="0"/>
  </p:normalViewPr>
  <p:slideViewPr>
    <p:cSldViewPr snapToGrid="0">
      <p:cViewPr varScale="1">
        <p:scale>
          <a:sx n="101" d="100"/>
          <a:sy n="101" d="100"/>
        </p:scale>
        <p:origin x="792" y="96"/>
      </p:cViewPr>
      <p:guideLst/>
    </p:cSldViewPr>
  </p:slideViewPr>
  <p:outlineViewPr>
    <p:cViewPr>
      <p:scale>
        <a:sx n="33" d="100"/>
        <a:sy n="33" d="100"/>
      </p:scale>
      <p:origin x="0" y="-768"/>
    </p:cViewPr>
  </p:outlineViewPr>
  <p:notesTextViewPr>
    <p:cViewPr>
      <p:scale>
        <a:sx n="1" d="1"/>
        <a:sy n="1" d="1"/>
      </p:scale>
      <p:origin x="0" y="0"/>
    </p:cViewPr>
  </p:notesTextViewPr>
  <p:sorterViewPr>
    <p:cViewPr>
      <p:scale>
        <a:sx n="170" d="100"/>
        <a:sy n="170" d="100"/>
      </p:scale>
      <p:origin x="0" y="-4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B0CFD-FCFB-48CA-A51A-D07F372E7B22}"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5B61A185-2AA3-4FF5-A9EA-7A6C6551307F}">
      <dgm:prSet custT="1"/>
      <dgm:spPr/>
      <dgm:t>
        <a:bodyPr/>
        <a:lstStyle/>
        <a:p>
          <a:r>
            <a:rPr lang="en-US" sz="1600" dirty="0"/>
            <a:t>Assess a community to determine how social determinants of health impact the health, healthcare, and needs of a community.</a:t>
          </a:r>
        </a:p>
      </dgm:t>
    </dgm:pt>
    <dgm:pt modelId="{FC65EF9B-AB9F-4B32-9496-BB98A0ACFEE6}" type="parTrans" cxnId="{F3123AC6-ABA2-4BB7-BE63-A79ED4CF459A}">
      <dgm:prSet/>
      <dgm:spPr/>
      <dgm:t>
        <a:bodyPr/>
        <a:lstStyle/>
        <a:p>
          <a:endParaRPr lang="en-US"/>
        </a:p>
      </dgm:t>
    </dgm:pt>
    <dgm:pt modelId="{D3E58FCC-8A1A-49B8-BD5A-E34969A4F757}" type="sibTrans" cxnId="{F3123AC6-ABA2-4BB7-BE63-A79ED4CF459A}">
      <dgm:prSet/>
      <dgm:spPr/>
      <dgm:t>
        <a:bodyPr/>
        <a:lstStyle/>
        <a:p>
          <a:endParaRPr lang="en-US"/>
        </a:p>
      </dgm:t>
    </dgm:pt>
    <dgm:pt modelId="{70D609BA-57F9-41E9-92F0-14C3E6BBCFCF}">
      <dgm:prSet custT="1"/>
      <dgm:spPr/>
      <dgm:t>
        <a:bodyPr/>
        <a:lstStyle/>
        <a:p>
          <a:r>
            <a:rPr lang="en-US" sz="1600" dirty="0"/>
            <a:t>Analyze data such as demographics, morbidity and mortality rates to determine the prevalence of health risks and assets within a population.  </a:t>
          </a:r>
        </a:p>
      </dgm:t>
    </dgm:pt>
    <dgm:pt modelId="{E318E016-5EB9-40CD-99C1-7DDFB31B78E2}" type="parTrans" cxnId="{8DA07D6C-F94A-44BB-8A9A-7652E2D0576D}">
      <dgm:prSet/>
      <dgm:spPr/>
      <dgm:t>
        <a:bodyPr/>
        <a:lstStyle/>
        <a:p>
          <a:endParaRPr lang="en-US"/>
        </a:p>
      </dgm:t>
    </dgm:pt>
    <dgm:pt modelId="{590B3B81-4B85-4250-AE64-0F15DC26628F}" type="sibTrans" cxnId="{8DA07D6C-F94A-44BB-8A9A-7652E2D0576D}">
      <dgm:prSet/>
      <dgm:spPr/>
      <dgm:t>
        <a:bodyPr/>
        <a:lstStyle/>
        <a:p>
          <a:endParaRPr lang="en-US"/>
        </a:p>
      </dgm:t>
    </dgm:pt>
    <dgm:pt modelId="{B200F7D4-6327-4007-B122-CEC27DD9C88C}">
      <dgm:prSet custT="1"/>
      <dgm:spPr/>
      <dgm:t>
        <a:bodyPr/>
        <a:lstStyle/>
        <a:p>
          <a:r>
            <a:rPr lang="en-US" sz="1800" dirty="0"/>
            <a:t>Interpret findings to determine the priority problem within a community. </a:t>
          </a:r>
        </a:p>
      </dgm:t>
    </dgm:pt>
    <dgm:pt modelId="{5AF11BA3-BE4B-4B2E-8440-4831F1049315}" type="parTrans" cxnId="{8E8A78C2-3201-4E52-95B9-80B45777A7B8}">
      <dgm:prSet/>
      <dgm:spPr/>
      <dgm:t>
        <a:bodyPr/>
        <a:lstStyle/>
        <a:p>
          <a:endParaRPr lang="en-US"/>
        </a:p>
      </dgm:t>
    </dgm:pt>
    <dgm:pt modelId="{57C2CCC5-7847-4215-B6ED-5E06C7903611}" type="sibTrans" cxnId="{8E8A78C2-3201-4E52-95B9-80B45777A7B8}">
      <dgm:prSet/>
      <dgm:spPr/>
      <dgm:t>
        <a:bodyPr/>
        <a:lstStyle/>
        <a:p>
          <a:endParaRPr lang="en-US"/>
        </a:p>
      </dgm:t>
    </dgm:pt>
    <dgm:pt modelId="{42D0F765-F305-4CAC-85B9-4E1FB4411871}">
      <dgm:prSet custT="1"/>
      <dgm:spPr/>
      <dgm:t>
        <a:bodyPr/>
        <a:lstStyle/>
        <a:p>
          <a:r>
            <a:rPr lang="en-US" sz="1800" dirty="0"/>
            <a:t>Develop intervention goals for a population based on the community health nursing diagnosis. </a:t>
          </a:r>
        </a:p>
      </dgm:t>
    </dgm:pt>
    <dgm:pt modelId="{74677438-7AA1-4158-A9AD-5F9BE4C51D24}" type="parTrans" cxnId="{12B5BC53-32E9-480B-8407-86067F11DC26}">
      <dgm:prSet/>
      <dgm:spPr/>
      <dgm:t>
        <a:bodyPr/>
        <a:lstStyle/>
        <a:p>
          <a:endParaRPr lang="en-US"/>
        </a:p>
      </dgm:t>
    </dgm:pt>
    <dgm:pt modelId="{0ECC44FA-C651-417E-8168-D318A607E334}" type="sibTrans" cxnId="{12B5BC53-32E9-480B-8407-86067F11DC26}">
      <dgm:prSet/>
      <dgm:spPr/>
      <dgm:t>
        <a:bodyPr/>
        <a:lstStyle/>
        <a:p>
          <a:endParaRPr lang="en-US"/>
        </a:p>
      </dgm:t>
    </dgm:pt>
    <dgm:pt modelId="{1660442A-3AEB-4B9F-A456-C6AF18FC0126}">
      <dgm:prSet custT="1"/>
      <dgm:spPr/>
      <dgm:t>
        <a:bodyPr/>
        <a:lstStyle/>
        <a:p>
          <a:r>
            <a:rPr lang="en-US" sz="1800" dirty="0"/>
            <a:t>Analyze the possible risks and benefits of healthcare options for a client. </a:t>
          </a:r>
        </a:p>
      </dgm:t>
    </dgm:pt>
    <dgm:pt modelId="{0C5BBA29-9737-4E2C-84C6-CA4EFD6410FC}" type="parTrans" cxnId="{30A1A796-539E-4011-BAB4-A627962DAD63}">
      <dgm:prSet/>
      <dgm:spPr/>
      <dgm:t>
        <a:bodyPr/>
        <a:lstStyle/>
        <a:p>
          <a:endParaRPr lang="en-US"/>
        </a:p>
      </dgm:t>
    </dgm:pt>
    <dgm:pt modelId="{FA37EEFB-78FF-487B-BB81-BB4FFDD4B919}" type="sibTrans" cxnId="{30A1A796-539E-4011-BAB4-A627962DAD63}">
      <dgm:prSet/>
      <dgm:spPr/>
      <dgm:t>
        <a:bodyPr/>
        <a:lstStyle/>
        <a:p>
          <a:endParaRPr lang="en-US"/>
        </a:p>
      </dgm:t>
    </dgm:pt>
    <dgm:pt modelId="{ED27A7EA-1970-4D99-B874-5BB4423513A7}">
      <dgm:prSet custT="1"/>
      <dgm:spPr/>
      <dgm:t>
        <a:bodyPr/>
        <a:lstStyle/>
        <a:p>
          <a:r>
            <a:rPr lang="en-US" sz="2000" dirty="0"/>
            <a:t>State the client’s priority health needs. </a:t>
          </a:r>
        </a:p>
      </dgm:t>
    </dgm:pt>
    <dgm:pt modelId="{7703A1C7-AF76-45B5-B4DA-BA317CE8792D}" type="parTrans" cxnId="{C477E764-1F18-4AD5-9292-5E07A73428C0}">
      <dgm:prSet/>
      <dgm:spPr/>
      <dgm:t>
        <a:bodyPr/>
        <a:lstStyle/>
        <a:p>
          <a:endParaRPr lang="en-US"/>
        </a:p>
      </dgm:t>
    </dgm:pt>
    <dgm:pt modelId="{99F8CC01-293B-42AC-823B-2452BBF7CB2A}" type="sibTrans" cxnId="{C477E764-1F18-4AD5-9292-5E07A73428C0}">
      <dgm:prSet/>
      <dgm:spPr/>
      <dgm:t>
        <a:bodyPr/>
        <a:lstStyle/>
        <a:p>
          <a:endParaRPr lang="en-US"/>
        </a:p>
      </dgm:t>
    </dgm:pt>
    <dgm:pt modelId="{B1A5DD9E-0E06-45FF-80AD-394CDAEAF816}">
      <dgm:prSet custT="1"/>
      <dgm:spPr/>
      <dgm:t>
        <a:bodyPr/>
        <a:lstStyle/>
        <a:p>
          <a:r>
            <a:rPr lang="en-US" sz="1800" dirty="0"/>
            <a:t>List the appropriate community resources that are available to the client and his family. </a:t>
          </a:r>
        </a:p>
      </dgm:t>
    </dgm:pt>
    <dgm:pt modelId="{4F6EE93D-B38F-4C33-8E41-4520F21898E5}" type="parTrans" cxnId="{F3E37212-8FF5-4C2D-8E72-FD32D6E39AC5}">
      <dgm:prSet/>
      <dgm:spPr/>
      <dgm:t>
        <a:bodyPr/>
        <a:lstStyle/>
        <a:p>
          <a:endParaRPr lang="en-US"/>
        </a:p>
      </dgm:t>
    </dgm:pt>
    <dgm:pt modelId="{531CC37E-5871-45D1-A97F-9E36EFD13F39}" type="sibTrans" cxnId="{F3E37212-8FF5-4C2D-8E72-FD32D6E39AC5}">
      <dgm:prSet/>
      <dgm:spPr/>
      <dgm:t>
        <a:bodyPr/>
        <a:lstStyle/>
        <a:p>
          <a:endParaRPr lang="en-US"/>
        </a:p>
      </dgm:t>
    </dgm:pt>
    <dgm:pt modelId="{22687729-1094-4D07-AF04-9ADD26117A65}">
      <dgm:prSet custT="1"/>
      <dgm:spPr/>
      <dgm:t>
        <a:bodyPr/>
        <a:lstStyle/>
        <a:p>
          <a:r>
            <a:rPr lang="en-US" sz="2000" dirty="0"/>
            <a:t>Develop a care plan for the client and his family.</a:t>
          </a:r>
        </a:p>
      </dgm:t>
    </dgm:pt>
    <dgm:pt modelId="{DCC96DA5-F891-4B02-8835-2F43E611F5DC}" type="parTrans" cxnId="{A27A70D6-7093-46BE-BD09-8C6BCA2C2316}">
      <dgm:prSet/>
      <dgm:spPr/>
      <dgm:t>
        <a:bodyPr/>
        <a:lstStyle/>
        <a:p>
          <a:endParaRPr lang="en-US"/>
        </a:p>
      </dgm:t>
    </dgm:pt>
    <dgm:pt modelId="{12F4FE62-635C-4215-A5EF-75C4F017DAF6}" type="sibTrans" cxnId="{A27A70D6-7093-46BE-BD09-8C6BCA2C2316}">
      <dgm:prSet/>
      <dgm:spPr/>
      <dgm:t>
        <a:bodyPr/>
        <a:lstStyle/>
        <a:p>
          <a:endParaRPr lang="en-US"/>
        </a:p>
      </dgm:t>
    </dgm:pt>
    <dgm:pt modelId="{6E45D042-74FB-4866-B0C2-815B699C7730}">
      <dgm:prSet custT="1"/>
      <dgm:spPr/>
      <dgm:t>
        <a:bodyPr/>
        <a:lstStyle/>
        <a:p>
          <a:r>
            <a:rPr lang="en-US" sz="2000" dirty="0"/>
            <a:t>Discuss the client’s health education needs. </a:t>
          </a:r>
        </a:p>
      </dgm:t>
    </dgm:pt>
    <dgm:pt modelId="{48E0256E-01BF-4A9B-8CD4-0835F0A88EEC}" type="parTrans" cxnId="{D172A424-CAE9-4961-A2CB-832431266A4A}">
      <dgm:prSet/>
      <dgm:spPr/>
      <dgm:t>
        <a:bodyPr/>
        <a:lstStyle/>
        <a:p>
          <a:endParaRPr lang="en-US"/>
        </a:p>
      </dgm:t>
    </dgm:pt>
    <dgm:pt modelId="{85B0316F-EAA7-40ED-A512-074E56BAD300}" type="sibTrans" cxnId="{D172A424-CAE9-4961-A2CB-832431266A4A}">
      <dgm:prSet/>
      <dgm:spPr/>
      <dgm:t>
        <a:bodyPr/>
        <a:lstStyle/>
        <a:p>
          <a:endParaRPr lang="en-US"/>
        </a:p>
      </dgm:t>
    </dgm:pt>
    <dgm:pt modelId="{8FBB448F-7356-436D-949F-EFF6D856D0DB}">
      <dgm:prSet custT="1"/>
      <dgm:spPr/>
      <dgm:t>
        <a:bodyPr/>
        <a:lstStyle/>
        <a:p>
          <a:r>
            <a:rPr lang="en-US" sz="1600" dirty="0"/>
            <a:t>Demonstrate communication principles and interprofessional healthcare team collaboration for continuity of care.</a:t>
          </a:r>
        </a:p>
      </dgm:t>
    </dgm:pt>
    <dgm:pt modelId="{4EEC0476-A567-4106-9C26-AB847E7AD1F8}" type="parTrans" cxnId="{6D608ED3-8DE8-4CF4-963B-B6AB4D555E0A}">
      <dgm:prSet/>
      <dgm:spPr/>
      <dgm:t>
        <a:bodyPr/>
        <a:lstStyle/>
        <a:p>
          <a:endParaRPr lang="en-US"/>
        </a:p>
      </dgm:t>
    </dgm:pt>
    <dgm:pt modelId="{C0D90AAA-E0B3-41B5-8317-0A4C1E55B792}" type="sibTrans" cxnId="{6D608ED3-8DE8-4CF4-963B-B6AB4D555E0A}">
      <dgm:prSet/>
      <dgm:spPr/>
      <dgm:t>
        <a:bodyPr/>
        <a:lstStyle/>
        <a:p>
          <a:endParaRPr lang="en-US"/>
        </a:p>
      </dgm:t>
    </dgm:pt>
    <dgm:pt modelId="{E8875535-C363-5842-9DAA-CC4E96BDF87C}">
      <dgm:prSet custT="1"/>
      <dgm:spPr/>
      <dgm:t>
        <a:bodyPr/>
        <a:lstStyle/>
        <a:p>
          <a:r>
            <a:rPr lang="en-US" sz="2000" dirty="0"/>
            <a:t>Write a community health nursing diagnosis.</a:t>
          </a:r>
        </a:p>
      </dgm:t>
    </dgm:pt>
    <dgm:pt modelId="{40C8BE50-E7EB-4941-A514-A3501DE35A4F}" type="parTrans" cxnId="{21ECCF9B-3BA5-C44B-AB7B-84D2B25979CE}">
      <dgm:prSet/>
      <dgm:spPr/>
      <dgm:t>
        <a:bodyPr/>
        <a:lstStyle/>
        <a:p>
          <a:endParaRPr lang="en-US"/>
        </a:p>
      </dgm:t>
    </dgm:pt>
    <dgm:pt modelId="{AC243271-DD2B-E64C-B07B-7AE012847412}" type="sibTrans" cxnId="{21ECCF9B-3BA5-C44B-AB7B-84D2B25979CE}">
      <dgm:prSet/>
      <dgm:spPr/>
      <dgm:t>
        <a:bodyPr/>
        <a:lstStyle/>
        <a:p>
          <a:endParaRPr lang="en-US"/>
        </a:p>
      </dgm:t>
    </dgm:pt>
    <dgm:pt modelId="{B6ED9348-B98B-8E46-8DAD-E6B00AEE03B8}">
      <dgm:prSet custT="1"/>
      <dgm:spPr/>
      <dgm:t>
        <a:bodyPr/>
        <a:lstStyle/>
        <a:p>
          <a:r>
            <a:rPr lang="en-US" sz="2000" dirty="0"/>
            <a:t>Discuss appropriate health promotion interventions for the client.  </a:t>
          </a:r>
        </a:p>
      </dgm:t>
    </dgm:pt>
    <dgm:pt modelId="{7B7E3470-8A1C-C244-8390-C5EB30AE3CDE}" type="parTrans" cxnId="{9E3AB684-13CE-4545-B3E8-B46BC061CF9D}">
      <dgm:prSet/>
      <dgm:spPr/>
      <dgm:t>
        <a:bodyPr/>
        <a:lstStyle/>
        <a:p>
          <a:endParaRPr lang="en-US"/>
        </a:p>
      </dgm:t>
    </dgm:pt>
    <dgm:pt modelId="{9B8D75BB-39FB-344F-B8DA-7DE3774B73D7}" type="sibTrans" cxnId="{9E3AB684-13CE-4545-B3E8-B46BC061CF9D}">
      <dgm:prSet/>
      <dgm:spPr/>
      <dgm:t>
        <a:bodyPr/>
        <a:lstStyle/>
        <a:p>
          <a:endParaRPr lang="en-US"/>
        </a:p>
      </dgm:t>
    </dgm:pt>
    <dgm:pt modelId="{B9C69B0C-D38C-5D4A-9BE4-147C1F414C61}" type="pres">
      <dgm:prSet presAssocID="{04CB0CFD-FCFB-48CA-A51A-D07F372E7B22}" presName="Name0" presStyleCnt="0">
        <dgm:presLayoutVars>
          <dgm:dir/>
          <dgm:resizeHandles val="exact"/>
        </dgm:presLayoutVars>
      </dgm:prSet>
      <dgm:spPr/>
    </dgm:pt>
    <dgm:pt modelId="{3747C799-85A7-534E-9613-7A170C3D8D4E}" type="pres">
      <dgm:prSet presAssocID="{5B61A185-2AA3-4FF5-A9EA-7A6C6551307F}" presName="node" presStyleLbl="node1" presStyleIdx="0" presStyleCnt="12">
        <dgm:presLayoutVars>
          <dgm:bulletEnabled val="1"/>
        </dgm:presLayoutVars>
      </dgm:prSet>
      <dgm:spPr/>
    </dgm:pt>
    <dgm:pt modelId="{62E569D6-FDBC-764A-91DF-516AD6227A8B}" type="pres">
      <dgm:prSet presAssocID="{D3E58FCC-8A1A-49B8-BD5A-E34969A4F757}" presName="sibTrans" presStyleLbl="sibTrans1D1" presStyleIdx="0" presStyleCnt="11"/>
      <dgm:spPr/>
    </dgm:pt>
    <dgm:pt modelId="{FA63B826-1780-A246-8A30-4CD70391E37C}" type="pres">
      <dgm:prSet presAssocID="{D3E58FCC-8A1A-49B8-BD5A-E34969A4F757}" presName="connectorText" presStyleLbl="sibTrans1D1" presStyleIdx="0" presStyleCnt="11"/>
      <dgm:spPr/>
    </dgm:pt>
    <dgm:pt modelId="{19C0B084-54EE-2744-93EF-ACDCAB6C4EA9}" type="pres">
      <dgm:prSet presAssocID="{70D609BA-57F9-41E9-92F0-14C3E6BBCFCF}" presName="node" presStyleLbl="node1" presStyleIdx="1" presStyleCnt="12">
        <dgm:presLayoutVars>
          <dgm:bulletEnabled val="1"/>
        </dgm:presLayoutVars>
      </dgm:prSet>
      <dgm:spPr/>
    </dgm:pt>
    <dgm:pt modelId="{C5ECD3D7-B296-2C44-8A9C-D10CFF9E95CA}" type="pres">
      <dgm:prSet presAssocID="{590B3B81-4B85-4250-AE64-0F15DC26628F}" presName="sibTrans" presStyleLbl="sibTrans1D1" presStyleIdx="1" presStyleCnt="11"/>
      <dgm:spPr/>
    </dgm:pt>
    <dgm:pt modelId="{EF2C95E3-49A6-EA42-A4D8-E5DCA2225E0A}" type="pres">
      <dgm:prSet presAssocID="{590B3B81-4B85-4250-AE64-0F15DC26628F}" presName="connectorText" presStyleLbl="sibTrans1D1" presStyleIdx="1" presStyleCnt="11"/>
      <dgm:spPr/>
    </dgm:pt>
    <dgm:pt modelId="{E3B02E53-F42F-5E4A-B8D9-A8C2E069F444}" type="pres">
      <dgm:prSet presAssocID="{B200F7D4-6327-4007-B122-CEC27DD9C88C}" presName="node" presStyleLbl="node1" presStyleIdx="2" presStyleCnt="12">
        <dgm:presLayoutVars>
          <dgm:bulletEnabled val="1"/>
        </dgm:presLayoutVars>
      </dgm:prSet>
      <dgm:spPr/>
    </dgm:pt>
    <dgm:pt modelId="{DE29E0E7-F53B-A149-80F4-F8D43BD87C41}" type="pres">
      <dgm:prSet presAssocID="{57C2CCC5-7847-4215-B6ED-5E06C7903611}" presName="sibTrans" presStyleLbl="sibTrans1D1" presStyleIdx="2" presStyleCnt="11"/>
      <dgm:spPr/>
    </dgm:pt>
    <dgm:pt modelId="{01A091A7-C6D1-4C45-A851-1F903CA70E19}" type="pres">
      <dgm:prSet presAssocID="{57C2CCC5-7847-4215-B6ED-5E06C7903611}" presName="connectorText" presStyleLbl="sibTrans1D1" presStyleIdx="2" presStyleCnt="11"/>
      <dgm:spPr/>
    </dgm:pt>
    <dgm:pt modelId="{0F5AA05B-026A-564C-9950-73288EBECCD2}" type="pres">
      <dgm:prSet presAssocID="{E8875535-C363-5842-9DAA-CC4E96BDF87C}" presName="node" presStyleLbl="node1" presStyleIdx="3" presStyleCnt="12">
        <dgm:presLayoutVars>
          <dgm:bulletEnabled val="1"/>
        </dgm:presLayoutVars>
      </dgm:prSet>
      <dgm:spPr/>
    </dgm:pt>
    <dgm:pt modelId="{C07FE84F-735E-5641-898B-2E62CE387784}" type="pres">
      <dgm:prSet presAssocID="{AC243271-DD2B-E64C-B07B-7AE012847412}" presName="sibTrans" presStyleLbl="sibTrans1D1" presStyleIdx="3" presStyleCnt="11"/>
      <dgm:spPr/>
    </dgm:pt>
    <dgm:pt modelId="{BEAF6926-48A8-7F42-9ED1-02E1E61EC02E}" type="pres">
      <dgm:prSet presAssocID="{AC243271-DD2B-E64C-B07B-7AE012847412}" presName="connectorText" presStyleLbl="sibTrans1D1" presStyleIdx="3" presStyleCnt="11"/>
      <dgm:spPr/>
    </dgm:pt>
    <dgm:pt modelId="{5D2B9BDC-FDCA-C94A-A716-6EF752DDC507}" type="pres">
      <dgm:prSet presAssocID="{42D0F765-F305-4CAC-85B9-4E1FB4411871}" presName="node" presStyleLbl="node1" presStyleIdx="4" presStyleCnt="12">
        <dgm:presLayoutVars>
          <dgm:bulletEnabled val="1"/>
        </dgm:presLayoutVars>
      </dgm:prSet>
      <dgm:spPr/>
    </dgm:pt>
    <dgm:pt modelId="{4029009B-454D-954D-BE55-0C30FA2C91A1}" type="pres">
      <dgm:prSet presAssocID="{0ECC44FA-C651-417E-8168-D318A607E334}" presName="sibTrans" presStyleLbl="sibTrans1D1" presStyleIdx="4" presStyleCnt="11"/>
      <dgm:spPr/>
    </dgm:pt>
    <dgm:pt modelId="{F395F4A0-57A4-D544-B55A-430BD5C65968}" type="pres">
      <dgm:prSet presAssocID="{0ECC44FA-C651-417E-8168-D318A607E334}" presName="connectorText" presStyleLbl="sibTrans1D1" presStyleIdx="4" presStyleCnt="11"/>
      <dgm:spPr/>
    </dgm:pt>
    <dgm:pt modelId="{ECC841CF-D2C6-5C4E-880C-242897F3162E}" type="pres">
      <dgm:prSet presAssocID="{1660442A-3AEB-4B9F-A456-C6AF18FC0126}" presName="node" presStyleLbl="node1" presStyleIdx="5" presStyleCnt="12">
        <dgm:presLayoutVars>
          <dgm:bulletEnabled val="1"/>
        </dgm:presLayoutVars>
      </dgm:prSet>
      <dgm:spPr/>
    </dgm:pt>
    <dgm:pt modelId="{A350DAB5-8333-104A-8CCF-A6C0312EAC5F}" type="pres">
      <dgm:prSet presAssocID="{FA37EEFB-78FF-487B-BB81-BB4FFDD4B919}" presName="sibTrans" presStyleLbl="sibTrans1D1" presStyleIdx="5" presStyleCnt="11"/>
      <dgm:spPr/>
    </dgm:pt>
    <dgm:pt modelId="{60C78C07-5F1B-3B4A-86F9-575576EE755B}" type="pres">
      <dgm:prSet presAssocID="{FA37EEFB-78FF-487B-BB81-BB4FFDD4B919}" presName="connectorText" presStyleLbl="sibTrans1D1" presStyleIdx="5" presStyleCnt="11"/>
      <dgm:spPr/>
    </dgm:pt>
    <dgm:pt modelId="{CDBA8990-8045-8548-B5CC-0BE326F60618}" type="pres">
      <dgm:prSet presAssocID="{ED27A7EA-1970-4D99-B874-5BB4423513A7}" presName="node" presStyleLbl="node1" presStyleIdx="6" presStyleCnt="12">
        <dgm:presLayoutVars>
          <dgm:bulletEnabled val="1"/>
        </dgm:presLayoutVars>
      </dgm:prSet>
      <dgm:spPr/>
    </dgm:pt>
    <dgm:pt modelId="{AE2E98DC-B0C9-BA42-A8FB-396F4A3D137B}" type="pres">
      <dgm:prSet presAssocID="{99F8CC01-293B-42AC-823B-2452BBF7CB2A}" presName="sibTrans" presStyleLbl="sibTrans1D1" presStyleIdx="6" presStyleCnt="11"/>
      <dgm:spPr/>
    </dgm:pt>
    <dgm:pt modelId="{75D2FCD6-59B0-5649-BE23-6FE5B29828A3}" type="pres">
      <dgm:prSet presAssocID="{99F8CC01-293B-42AC-823B-2452BBF7CB2A}" presName="connectorText" presStyleLbl="sibTrans1D1" presStyleIdx="6" presStyleCnt="11"/>
      <dgm:spPr/>
    </dgm:pt>
    <dgm:pt modelId="{6912376E-12F1-9A48-9018-920D7B5602C4}" type="pres">
      <dgm:prSet presAssocID="{B1A5DD9E-0E06-45FF-80AD-394CDAEAF816}" presName="node" presStyleLbl="node1" presStyleIdx="7" presStyleCnt="12">
        <dgm:presLayoutVars>
          <dgm:bulletEnabled val="1"/>
        </dgm:presLayoutVars>
      </dgm:prSet>
      <dgm:spPr/>
    </dgm:pt>
    <dgm:pt modelId="{29CC325B-9A49-9344-903A-CE9450D9C811}" type="pres">
      <dgm:prSet presAssocID="{531CC37E-5871-45D1-A97F-9E36EFD13F39}" presName="sibTrans" presStyleLbl="sibTrans1D1" presStyleIdx="7" presStyleCnt="11"/>
      <dgm:spPr/>
    </dgm:pt>
    <dgm:pt modelId="{8F924BFB-1D0D-0D49-90CE-7F0AC7AC8656}" type="pres">
      <dgm:prSet presAssocID="{531CC37E-5871-45D1-A97F-9E36EFD13F39}" presName="connectorText" presStyleLbl="sibTrans1D1" presStyleIdx="7" presStyleCnt="11"/>
      <dgm:spPr/>
    </dgm:pt>
    <dgm:pt modelId="{73558E51-FF7B-1D48-A818-5F65D563EC50}" type="pres">
      <dgm:prSet presAssocID="{22687729-1094-4D07-AF04-9ADD26117A65}" presName="node" presStyleLbl="node1" presStyleIdx="8" presStyleCnt="12">
        <dgm:presLayoutVars>
          <dgm:bulletEnabled val="1"/>
        </dgm:presLayoutVars>
      </dgm:prSet>
      <dgm:spPr/>
    </dgm:pt>
    <dgm:pt modelId="{3B581335-8AAF-C44F-B06D-066FC665F724}" type="pres">
      <dgm:prSet presAssocID="{12F4FE62-635C-4215-A5EF-75C4F017DAF6}" presName="sibTrans" presStyleLbl="sibTrans1D1" presStyleIdx="8" presStyleCnt="11"/>
      <dgm:spPr/>
    </dgm:pt>
    <dgm:pt modelId="{E8BC05F2-3839-B94B-B806-0DA4443A1656}" type="pres">
      <dgm:prSet presAssocID="{12F4FE62-635C-4215-A5EF-75C4F017DAF6}" presName="connectorText" presStyleLbl="sibTrans1D1" presStyleIdx="8" presStyleCnt="11"/>
      <dgm:spPr/>
    </dgm:pt>
    <dgm:pt modelId="{291A1291-EC8D-E546-A30C-BBDAE129A8CF}" type="pres">
      <dgm:prSet presAssocID="{B6ED9348-B98B-8E46-8DAD-E6B00AEE03B8}" presName="node" presStyleLbl="node1" presStyleIdx="9" presStyleCnt="12">
        <dgm:presLayoutVars>
          <dgm:bulletEnabled val="1"/>
        </dgm:presLayoutVars>
      </dgm:prSet>
      <dgm:spPr/>
    </dgm:pt>
    <dgm:pt modelId="{1E1382B8-0985-494C-9AA4-02CF66A57DE7}" type="pres">
      <dgm:prSet presAssocID="{9B8D75BB-39FB-344F-B8DA-7DE3774B73D7}" presName="sibTrans" presStyleLbl="sibTrans1D1" presStyleIdx="9" presStyleCnt="11"/>
      <dgm:spPr/>
    </dgm:pt>
    <dgm:pt modelId="{53E12D48-6192-6640-B062-7C12859240D3}" type="pres">
      <dgm:prSet presAssocID="{9B8D75BB-39FB-344F-B8DA-7DE3774B73D7}" presName="connectorText" presStyleLbl="sibTrans1D1" presStyleIdx="9" presStyleCnt="11"/>
      <dgm:spPr/>
    </dgm:pt>
    <dgm:pt modelId="{B544DF23-0C48-C942-9103-CFD21F21D19D}" type="pres">
      <dgm:prSet presAssocID="{6E45D042-74FB-4866-B0C2-815B699C7730}" presName="node" presStyleLbl="node1" presStyleIdx="10" presStyleCnt="12">
        <dgm:presLayoutVars>
          <dgm:bulletEnabled val="1"/>
        </dgm:presLayoutVars>
      </dgm:prSet>
      <dgm:spPr/>
    </dgm:pt>
    <dgm:pt modelId="{16042B39-8192-1A4E-BBFE-621D7B5CAAD2}" type="pres">
      <dgm:prSet presAssocID="{85B0316F-EAA7-40ED-A512-074E56BAD300}" presName="sibTrans" presStyleLbl="sibTrans1D1" presStyleIdx="10" presStyleCnt="11"/>
      <dgm:spPr/>
    </dgm:pt>
    <dgm:pt modelId="{86DDEFCA-4EA4-3F4E-9EB1-DC759DB12E8C}" type="pres">
      <dgm:prSet presAssocID="{85B0316F-EAA7-40ED-A512-074E56BAD300}" presName="connectorText" presStyleLbl="sibTrans1D1" presStyleIdx="10" presStyleCnt="11"/>
      <dgm:spPr/>
    </dgm:pt>
    <dgm:pt modelId="{169E0E70-9A52-E24B-9A97-6986EB486E81}" type="pres">
      <dgm:prSet presAssocID="{8FBB448F-7356-436D-949F-EFF6D856D0DB}" presName="node" presStyleLbl="node1" presStyleIdx="11" presStyleCnt="12">
        <dgm:presLayoutVars>
          <dgm:bulletEnabled val="1"/>
        </dgm:presLayoutVars>
      </dgm:prSet>
      <dgm:spPr/>
    </dgm:pt>
  </dgm:ptLst>
  <dgm:cxnLst>
    <dgm:cxn modelId="{50AE8C0E-988D-1D49-B124-45CAC1505BEA}" type="presOf" srcId="{AC243271-DD2B-E64C-B07B-7AE012847412}" destId="{BEAF6926-48A8-7F42-9ED1-02E1E61EC02E}" srcOrd="1" destOrd="0" presId="urn:microsoft.com/office/officeart/2016/7/layout/RepeatingBendingProcessNew"/>
    <dgm:cxn modelId="{E4A1FB11-0BCA-BB40-87BE-FA1C7B1831C8}" type="presOf" srcId="{0ECC44FA-C651-417E-8168-D318A607E334}" destId="{4029009B-454D-954D-BE55-0C30FA2C91A1}" srcOrd="0" destOrd="0" presId="urn:microsoft.com/office/officeart/2016/7/layout/RepeatingBendingProcessNew"/>
    <dgm:cxn modelId="{F3E37212-8FF5-4C2D-8E72-FD32D6E39AC5}" srcId="{04CB0CFD-FCFB-48CA-A51A-D07F372E7B22}" destId="{B1A5DD9E-0E06-45FF-80AD-394CDAEAF816}" srcOrd="7" destOrd="0" parTransId="{4F6EE93D-B38F-4C33-8E41-4520F21898E5}" sibTransId="{531CC37E-5871-45D1-A97F-9E36EFD13F39}"/>
    <dgm:cxn modelId="{48AA2213-BD7C-0241-AFF9-87A18F03C6F0}" type="presOf" srcId="{5B61A185-2AA3-4FF5-A9EA-7A6C6551307F}" destId="{3747C799-85A7-534E-9613-7A170C3D8D4E}" srcOrd="0" destOrd="0" presId="urn:microsoft.com/office/officeart/2016/7/layout/RepeatingBendingProcessNew"/>
    <dgm:cxn modelId="{C6598F22-C396-FF4F-922D-D5960DC9FCA2}" type="presOf" srcId="{12F4FE62-635C-4215-A5EF-75C4F017DAF6}" destId="{3B581335-8AAF-C44F-B06D-066FC665F724}" srcOrd="0" destOrd="0" presId="urn:microsoft.com/office/officeart/2016/7/layout/RepeatingBendingProcessNew"/>
    <dgm:cxn modelId="{D172A424-CAE9-4961-A2CB-832431266A4A}" srcId="{04CB0CFD-FCFB-48CA-A51A-D07F372E7B22}" destId="{6E45D042-74FB-4866-B0C2-815B699C7730}" srcOrd="10" destOrd="0" parTransId="{48E0256E-01BF-4A9B-8CD4-0835F0A88EEC}" sibTransId="{85B0316F-EAA7-40ED-A512-074E56BAD300}"/>
    <dgm:cxn modelId="{4B19E22C-F4C3-AF45-9E68-52FA28138B74}" type="presOf" srcId="{85B0316F-EAA7-40ED-A512-074E56BAD300}" destId="{86DDEFCA-4EA4-3F4E-9EB1-DC759DB12E8C}" srcOrd="1" destOrd="0" presId="urn:microsoft.com/office/officeart/2016/7/layout/RepeatingBendingProcessNew"/>
    <dgm:cxn modelId="{1FDE292E-E1F7-5942-B29A-F13AEC580C66}" type="presOf" srcId="{12F4FE62-635C-4215-A5EF-75C4F017DAF6}" destId="{E8BC05F2-3839-B94B-B806-0DA4443A1656}" srcOrd="1" destOrd="0" presId="urn:microsoft.com/office/officeart/2016/7/layout/RepeatingBendingProcessNew"/>
    <dgm:cxn modelId="{5247FF34-50D0-C040-A507-38D8B3337BD8}" type="presOf" srcId="{57C2CCC5-7847-4215-B6ED-5E06C7903611}" destId="{01A091A7-C6D1-4C45-A851-1F903CA70E19}" srcOrd="1" destOrd="0" presId="urn:microsoft.com/office/officeart/2016/7/layout/RepeatingBendingProcessNew"/>
    <dgm:cxn modelId="{74949437-B4CF-7A4C-A583-9F0CA96DBA8D}" type="presOf" srcId="{B6ED9348-B98B-8E46-8DAD-E6B00AEE03B8}" destId="{291A1291-EC8D-E546-A30C-BBDAE129A8CF}" srcOrd="0" destOrd="0" presId="urn:microsoft.com/office/officeart/2016/7/layout/RepeatingBendingProcessNew"/>
    <dgm:cxn modelId="{3005C539-7308-6E43-B599-43AC948272B5}" type="presOf" srcId="{0ECC44FA-C651-417E-8168-D318A607E334}" destId="{F395F4A0-57A4-D544-B55A-430BD5C65968}" srcOrd="1" destOrd="0" presId="urn:microsoft.com/office/officeart/2016/7/layout/RepeatingBendingProcessNew"/>
    <dgm:cxn modelId="{44AADB61-8126-274A-AE1E-35F441E157CF}" type="presOf" srcId="{6E45D042-74FB-4866-B0C2-815B699C7730}" destId="{B544DF23-0C48-C942-9103-CFD21F21D19D}" srcOrd="0" destOrd="0" presId="urn:microsoft.com/office/officeart/2016/7/layout/RepeatingBendingProcessNew"/>
    <dgm:cxn modelId="{C477E764-1F18-4AD5-9292-5E07A73428C0}" srcId="{04CB0CFD-FCFB-48CA-A51A-D07F372E7B22}" destId="{ED27A7EA-1970-4D99-B874-5BB4423513A7}" srcOrd="6" destOrd="0" parTransId="{7703A1C7-AF76-45B5-B4DA-BA317CE8792D}" sibTransId="{99F8CC01-293B-42AC-823B-2452BBF7CB2A}"/>
    <dgm:cxn modelId="{CCB6676A-B302-1546-831B-B6F94CBF0CCC}" type="presOf" srcId="{AC243271-DD2B-E64C-B07B-7AE012847412}" destId="{C07FE84F-735E-5641-898B-2E62CE387784}" srcOrd="0" destOrd="0" presId="urn:microsoft.com/office/officeart/2016/7/layout/RepeatingBendingProcessNew"/>
    <dgm:cxn modelId="{7D272A4B-2333-3B41-AC53-C96BEA6C70C2}" type="presOf" srcId="{99F8CC01-293B-42AC-823B-2452BBF7CB2A}" destId="{75D2FCD6-59B0-5649-BE23-6FE5B29828A3}" srcOrd="1" destOrd="0" presId="urn:microsoft.com/office/officeart/2016/7/layout/RepeatingBendingProcessNew"/>
    <dgm:cxn modelId="{8DA07D6C-F94A-44BB-8A9A-7652E2D0576D}" srcId="{04CB0CFD-FCFB-48CA-A51A-D07F372E7B22}" destId="{70D609BA-57F9-41E9-92F0-14C3E6BBCFCF}" srcOrd="1" destOrd="0" parTransId="{E318E016-5EB9-40CD-99C1-7DDFB31B78E2}" sibTransId="{590B3B81-4B85-4250-AE64-0F15DC26628F}"/>
    <dgm:cxn modelId="{5411E472-84C5-5946-AB3E-0304BC0C8F24}" type="presOf" srcId="{B200F7D4-6327-4007-B122-CEC27DD9C88C}" destId="{E3B02E53-F42F-5E4A-B8D9-A8C2E069F444}" srcOrd="0" destOrd="0" presId="urn:microsoft.com/office/officeart/2016/7/layout/RepeatingBendingProcessNew"/>
    <dgm:cxn modelId="{12B5BC53-32E9-480B-8407-86067F11DC26}" srcId="{04CB0CFD-FCFB-48CA-A51A-D07F372E7B22}" destId="{42D0F765-F305-4CAC-85B9-4E1FB4411871}" srcOrd="4" destOrd="0" parTransId="{74677438-7AA1-4158-A9AD-5F9BE4C51D24}" sibTransId="{0ECC44FA-C651-417E-8168-D318A607E334}"/>
    <dgm:cxn modelId="{B5174854-8C7C-D14A-8205-FA80394FA56A}" type="presOf" srcId="{ED27A7EA-1970-4D99-B874-5BB4423513A7}" destId="{CDBA8990-8045-8548-B5CC-0BE326F60618}" srcOrd="0" destOrd="0" presId="urn:microsoft.com/office/officeart/2016/7/layout/RepeatingBendingProcessNew"/>
    <dgm:cxn modelId="{29A7E354-F7F9-D04F-B6D8-98B7B0EC1428}" type="presOf" srcId="{70D609BA-57F9-41E9-92F0-14C3E6BBCFCF}" destId="{19C0B084-54EE-2744-93EF-ACDCAB6C4EA9}" srcOrd="0" destOrd="0" presId="urn:microsoft.com/office/officeart/2016/7/layout/RepeatingBendingProcessNew"/>
    <dgm:cxn modelId="{9E3AB684-13CE-4545-B3E8-B46BC061CF9D}" srcId="{04CB0CFD-FCFB-48CA-A51A-D07F372E7B22}" destId="{B6ED9348-B98B-8E46-8DAD-E6B00AEE03B8}" srcOrd="9" destOrd="0" parTransId="{7B7E3470-8A1C-C244-8390-C5EB30AE3CDE}" sibTransId="{9B8D75BB-39FB-344F-B8DA-7DE3774B73D7}"/>
    <dgm:cxn modelId="{43D22185-3017-2545-855E-99B05ACF6A44}" type="presOf" srcId="{99F8CC01-293B-42AC-823B-2452BBF7CB2A}" destId="{AE2E98DC-B0C9-BA42-A8FB-396F4A3D137B}" srcOrd="0" destOrd="0" presId="urn:microsoft.com/office/officeart/2016/7/layout/RepeatingBendingProcessNew"/>
    <dgm:cxn modelId="{C08C2288-795F-CE42-B697-D90F4C9D9503}" type="presOf" srcId="{9B8D75BB-39FB-344F-B8DA-7DE3774B73D7}" destId="{53E12D48-6192-6640-B062-7C12859240D3}" srcOrd="1" destOrd="0" presId="urn:microsoft.com/office/officeart/2016/7/layout/RepeatingBendingProcessNew"/>
    <dgm:cxn modelId="{E7E3548A-CD24-0541-A6CF-71D4A28109A7}" type="presOf" srcId="{22687729-1094-4D07-AF04-9ADD26117A65}" destId="{73558E51-FF7B-1D48-A818-5F65D563EC50}" srcOrd="0" destOrd="0" presId="urn:microsoft.com/office/officeart/2016/7/layout/RepeatingBendingProcessNew"/>
    <dgm:cxn modelId="{30A1A796-539E-4011-BAB4-A627962DAD63}" srcId="{04CB0CFD-FCFB-48CA-A51A-D07F372E7B22}" destId="{1660442A-3AEB-4B9F-A456-C6AF18FC0126}" srcOrd="5" destOrd="0" parTransId="{0C5BBA29-9737-4E2C-84C6-CA4EFD6410FC}" sibTransId="{FA37EEFB-78FF-487B-BB81-BB4FFDD4B919}"/>
    <dgm:cxn modelId="{F042B798-4909-E640-9044-6D7FF8C758BB}" type="presOf" srcId="{FA37EEFB-78FF-487B-BB81-BB4FFDD4B919}" destId="{A350DAB5-8333-104A-8CCF-A6C0312EAC5F}" srcOrd="0" destOrd="0" presId="urn:microsoft.com/office/officeart/2016/7/layout/RepeatingBendingProcessNew"/>
    <dgm:cxn modelId="{5AD9459B-211C-CB48-91BD-DE24284555DF}" type="presOf" srcId="{D3E58FCC-8A1A-49B8-BD5A-E34969A4F757}" destId="{FA63B826-1780-A246-8A30-4CD70391E37C}" srcOrd="1" destOrd="0" presId="urn:microsoft.com/office/officeart/2016/7/layout/RepeatingBendingProcessNew"/>
    <dgm:cxn modelId="{21ECCF9B-3BA5-C44B-AB7B-84D2B25979CE}" srcId="{04CB0CFD-FCFB-48CA-A51A-D07F372E7B22}" destId="{E8875535-C363-5842-9DAA-CC4E96BDF87C}" srcOrd="3" destOrd="0" parTransId="{40C8BE50-E7EB-4941-A514-A3501DE35A4F}" sibTransId="{AC243271-DD2B-E64C-B07B-7AE012847412}"/>
    <dgm:cxn modelId="{52BD0EA5-77C5-4C40-9D4A-3F91AE39C1A6}" type="presOf" srcId="{590B3B81-4B85-4250-AE64-0F15DC26628F}" destId="{EF2C95E3-49A6-EA42-A4D8-E5DCA2225E0A}" srcOrd="1" destOrd="0" presId="urn:microsoft.com/office/officeart/2016/7/layout/RepeatingBendingProcessNew"/>
    <dgm:cxn modelId="{92B40DA6-0F05-4144-84E0-6E0DE53F4414}" type="presOf" srcId="{E8875535-C363-5842-9DAA-CC4E96BDF87C}" destId="{0F5AA05B-026A-564C-9950-73288EBECCD2}" srcOrd="0" destOrd="0" presId="urn:microsoft.com/office/officeart/2016/7/layout/RepeatingBendingProcessNew"/>
    <dgm:cxn modelId="{CCB971A7-60A2-3B45-90C0-285C2D7E84A3}" type="presOf" srcId="{531CC37E-5871-45D1-A97F-9E36EFD13F39}" destId="{29CC325B-9A49-9344-903A-CE9450D9C811}" srcOrd="0" destOrd="0" presId="urn:microsoft.com/office/officeart/2016/7/layout/RepeatingBendingProcessNew"/>
    <dgm:cxn modelId="{E9D2FABE-C76A-414D-A46A-FA53BF94AFFF}" type="presOf" srcId="{B1A5DD9E-0E06-45FF-80AD-394CDAEAF816}" destId="{6912376E-12F1-9A48-9018-920D7B5602C4}" srcOrd="0" destOrd="0" presId="urn:microsoft.com/office/officeart/2016/7/layout/RepeatingBendingProcessNew"/>
    <dgm:cxn modelId="{F6D7BEBF-422C-ED4F-A047-0AC14C454426}" type="presOf" srcId="{57C2CCC5-7847-4215-B6ED-5E06C7903611}" destId="{DE29E0E7-F53B-A149-80F4-F8D43BD87C41}" srcOrd="0" destOrd="0" presId="urn:microsoft.com/office/officeart/2016/7/layout/RepeatingBendingProcessNew"/>
    <dgm:cxn modelId="{8E8A78C2-3201-4E52-95B9-80B45777A7B8}" srcId="{04CB0CFD-FCFB-48CA-A51A-D07F372E7B22}" destId="{B200F7D4-6327-4007-B122-CEC27DD9C88C}" srcOrd="2" destOrd="0" parTransId="{5AF11BA3-BE4B-4B2E-8440-4831F1049315}" sibTransId="{57C2CCC5-7847-4215-B6ED-5E06C7903611}"/>
    <dgm:cxn modelId="{079074C4-EAB2-7948-9D1A-074E4C5EE4DA}" type="presOf" srcId="{9B8D75BB-39FB-344F-B8DA-7DE3774B73D7}" destId="{1E1382B8-0985-494C-9AA4-02CF66A57DE7}" srcOrd="0" destOrd="0" presId="urn:microsoft.com/office/officeart/2016/7/layout/RepeatingBendingProcessNew"/>
    <dgm:cxn modelId="{F3123AC6-ABA2-4BB7-BE63-A79ED4CF459A}" srcId="{04CB0CFD-FCFB-48CA-A51A-D07F372E7B22}" destId="{5B61A185-2AA3-4FF5-A9EA-7A6C6551307F}" srcOrd="0" destOrd="0" parTransId="{FC65EF9B-AB9F-4B32-9496-BB98A0ACFEE6}" sibTransId="{D3E58FCC-8A1A-49B8-BD5A-E34969A4F757}"/>
    <dgm:cxn modelId="{23D940CD-FFFB-E24F-88FE-C9B5A85D1ED4}" type="presOf" srcId="{FA37EEFB-78FF-487B-BB81-BB4FFDD4B919}" destId="{60C78C07-5F1B-3B4A-86F9-575576EE755B}" srcOrd="1" destOrd="0" presId="urn:microsoft.com/office/officeart/2016/7/layout/RepeatingBendingProcessNew"/>
    <dgm:cxn modelId="{11DA67CD-48F0-4249-844D-444FD2D87B25}" type="presOf" srcId="{1660442A-3AEB-4B9F-A456-C6AF18FC0126}" destId="{ECC841CF-D2C6-5C4E-880C-242897F3162E}" srcOrd="0" destOrd="0" presId="urn:microsoft.com/office/officeart/2016/7/layout/RepeatingBendingProcessNew"/>
    <dgm:cxn modelId="{0E7B08D0-1C35-0C4E-BED8-79C76A886F9F}" type="presOf" srcId="{D3E58FCC-8A1A-49B8-BD5A-E34969A4F757}" destId="{62E569D6-FDBC-764A-91DF-516AD6227A8B}" srcOrd="0" destOrd="0" presId="urn:microsoft.com/office/officeart/2016/7/layout/RepeatingBendingProcessNew"/>
    <dgm:cxn modelId="{894887D3-2D7B-8F4A-BFBE-74F880AA9EFB}" type="presOf" srcId="{8FBB448F-7356-436D-949F-EFF6D856D0DB}" destId="{169E0E70-9A52-E24B-9A97-6986EB486E81}" srcOrd="0" destOrd="0" presId="urn:microsoft.com/office/officeart/2016/7/layout/RepeatingBendingProcessNew"/>
    <dgm:cxn modelId="{6D608ED3-8DE8-4CF4-963B-B6AB4D555E0A}" srcId="{04CB0CFD-FCFB-48CA-A51A-D07F372E7B22}" destId="{8FBB448F-7356-436D-949F-EFF6D856D0DB}" srcOrd="11" destOrd="0" parTransId="{4EEC0476-A567-4106-9C26-AB847E7AD1F8}" sibTransId="{C0D90AAA-E0B3-41B5-8317-0A4C1E55B792}"/>
    <dgm:cxn modelId="{A27A70D6-7093-46BE-BD09-8C6BCA2C2316}" srcId="{04CB0CFD-FCFB-48CA-A51A-D07F372E7B22}" destId="{22687729-1094-4D07-AF04-9ADD26117A65}" srcOrd="8" destOrd="0" parTransId="{DCC96DA5-F891-4B02-8835-2F43E611F5DC}" sibTransId="{12F4FE62-635C-4215-A5EF-75C4F017DAF6}"/>
    <dgm:cxn modelId="{3A3323E1-7D2B-844A-9481-F83E16D72200}" type="presOf" srcId="{04CB0CFD-FCFB-48CA-A51A-D07F372E7B22}" destId="{B9C69B0C-D38C-5D4A-9BE4-147C1F414C61}" srcOrd="0" destOrd="0" presId="urn:microsoft.com/office/officeart/2016/7/layout/RepeatingBendingProcessNew"/>
    <dgm:cxn modelId="{DF5760E4-7638-2C43-B4F8-F00DCD488AB6}" type="presOf" srcId="{590B3B81-4B85-4250-AE64-0F15DC26628F}" destId="{C5ECD3D7-B296-2C44-8A9C-D10CFF9E95CA}" srcOrd="0" destOrd="0" presId="urn:microsoft.com/office/officeart/2016/7/layout/RepeatingBendingProcessNew"/>
    <dgm:cxn modelId="{F168CBF0-3AFF-C94D-B1AC-3A42C38C9ABA}" type="presOf" srcId="{42D0F765-F305-4CAC-85B9-4E1FB4411871}" destId="{5D2B9BDC-FDCA-C94A-A716-6EF752DDC507}" srcOrd="0" destOrd="0" presId="urn:microsoft.com/office/officeart/2016/7/layout/RepeatingBendingProcessNew"/>
    <dgm:cxn modelId="{D7152FF3-50AB-AA47-A4C7-2A2F1C2673A6}" type="presOf" srcId="{85B0316F-EAA7-40ED-A512-074E56BAD300}" destId="{16042B39-8192-1A4E-BBFE-621D7B5CAAD2}" srcOrd="0" destOrd="0" presId="urn:microsoft.com/office/officeart/2016/7/layout/RepeatingBendingProcessNew"/>
    <dgm:cxn modelId="{29E17CF6-4C71-F84E-9F26-03145931B1F2}" type="presOf" srcId="{531CC37E-5871-45D1-A97F-9E36EFD13F39}" destId="{8F924BFB-1D0D-0D49-90CE-7F0AC7AC8656}" srcOrd="1" destOrd="0" presId="urn:microsoft.com/office/officeart/2016/7/layout/RepeatingBendingProcessNew"/>
    <dgm:cxn modelId="{371AD4C1-CE29-B14D-AB84-BD30D0AE9311}" type="presParOf" srcId="{B9C69B0C-D38C-5D4A-9BE4-147C1F414C61}" destId="{3747C799-85A7-534E-9613-7A170C3D8D4E}" srcOrd="0" destOrd="0" presId="urn:microsoft.com/office/officeart/2016/7/layout/RepeatingBendingProcessNew"/>
    <dgm:cxn modelId="{6FEC0D55-3792-1240-BC35-EF64C0494D14}" type="presParOf" srcId="{B9C69B0C-D38C-5D4A-9BE4-147C1F414C61}" destId="{62E569D6-FDBC-764A-91DF-516AD6227A8B}" srcOrd="1" destOrd="0" presId="urn:microsoft.com/office/officeart/2016/7/layout/RepeatingBendingProcessNew"/>
    <dgm:cxn modelId="{C2FCE1E9-EE3A-9C4C-BB1F-2624F21B7949}" type="presParOf" srcId="{62E569D6-FDBC-764A-91DF-516AD6227A8B}" destId="{FA63B826-1780-A246-8A30-4CD70391E37C}" srcOrd="0" destOrd="0" presId="urn:microsoft.com/office/officeart/2016/7/layout/RepeatingBendingProcessNew"/>
    <dgm:cxn modelId="{3B635EBD-F061-5340-9B9C-64D9430FC34C}" type="presParOf" srcId="{B9C69B0C-D38C-5D4A-9BE4-147C1F414C61}" destId="{19C0B084-54EE-2744-93EF-ACDCAB6C4EA9}" srcOrd="2" destOrd="0" presId="urn:microsoft.com/office/officeart/2016/7/layout/RepeatingBendingProcessNew"/>
    <dgm:cxn modelId="{2A956A59-2063-FA4D-BBBF-CA47BE0F3CB6}" type="presParOf" srcId="{B9C69B0C-D38C-5D4A-9BE4-147C1F414C61}" destId="{C5ECD3D7-B296-2C44-8A9C-D10CFF9E95CA}" srcOrd="3" destOrd="0" presId="urn:microsoft.com/office/officeart/2016/7/layout/RepeatingBendingProcessNew"/>
    <dgm:cxn modelId="{0AD28FFC-4C7E-954D-BA76-3CAD9B024F59}" type="presParOf" srcId="{C5ECD3D7-B296-2C44-8A9C-D10CFF9E95CA}" destId="{EF2C95E3-49A6-EA42-A4D8-E5DCA2225E0A}" srcOrd="0" destOrd="0" presId="urn:microsoft.com/office/officeart/2016/7/layout/RepeatingBendingProcessNew"/>
    <dgm:cxn modelId="{79075D4C-1B16-BC4F-9026-877C3A689958}" type="presParOf" srcId="{B9C69B0C-D38C-5D4A-9BE4-147C1F414C61}" destId="{E3B02E53-F42F-5E4A-B8D9-A8C2E069F444}" srcOrd="4" destOrd="0" presId="urn:microsoft.com/office/officeart/2016/7/layout/RepeatingBendingProcessNew"/>
    <dgm:cxn modelId="{E7736C86-00D4-7442-BC4D-277F9F9A3553}" type="presParOf" srcId="{B9C69B0C-D38C-5D4A-9BE4-147C1F414C61}" destId="{DE29E0E7-F53B-A149-80F4-F8D43BD87C41}" srcOrd="5" destOrd="0" presId="urn:microsoft.com/office/officeart/2016/7/layout/RepeatingBendingProcessNew"/>
    <dgm:cxn modelId="{EC8C6361-4726-204C-B9FF-06861B4C17B4}" type="presParOf" srcId="{DE29E0E7-F53B-A149-80F4-F8D43BD87C41}" destId="{01A091A7-C6D1-4C45-A851-1F903CA70E19}" srcOrd="0" destOrd="0" presId="urn:microsoft.com/office/officeart/2016/7/layout/RepeatingBendingProcessNew"/>
    <dgm:cxn modelId="{D195E751-BB0E-3B44-B975-935312CA608C}" type="presParOf" srcId="{B9C69B0C-D38C-5D4A-9BE4-147C1F414C61}" destId="{0F5AA05B-026A-564C-9950-73288EBECCD2}" srcOrd="6" destOrd="0" presId="urn:microsoft.com/office/officeart/2016/7/layout/RepeatingBendingProcessNew"/>
    <dgm:cxn modelId="{B692E956-1D33-754C-B059-96B46A64D124}" type="presParOf" srcId="{B9C69B0C-D38C-5D4A-9BE4-147C1F414C61}" destId="{C07FE84F-735E-5641-898B-2E62CE387784}" srcOrd="7" destOrd="0" presId="urn:microsoft.com/office/officeart/2016/7/layout/RepeatingBendingProcessNew"/>
    <dgm:cxn modelId="{582097CE-3978-6340-A4FB-8913C9C58592}" type="presParOf" srcId="{C07FE84F-735E-5641-898B-2E62CE387784}" destId="{BEAF6926-48A8-7F42-9ED1-02E1E61EC02E}" srcOrd="0" destOrd="0" presId="urn:microsoft.com/office/officeart/2016/7/layout/RepeatingBendingProcessNew"/>
    <dgm:cxn modelId="{3C67B177-7E9A-3D48-9738-94F06FDFDD54}" type="presParOf" srcId="{B9C69B0C-D38C-5D4A-9BE4-147C1F414C61}" destId="{5D2B9BDC-FDCA-C94A-A716-6EF752DDC507}" srcOrd="8" destOrd="0" presId="urn:microsoft.com/office/officeart/2016/7/layout/RepeatingBendingProcessNew"/>
    <dgm:cxn modelId="{C4EA9928-0F39-2149-BDAA-306631836D05}" type="presParOf" srcId="{B9C69B0C-D38C-5D4A-9BE4-147C1F414C61}" destId="{4029009B-454D-954D-BE55-0C30FA2C91A1}" srcOrd="9" destOrd="0" presId="urn:microsoft.com/office/officeart/2016/7/layout/RepeatingBendingProcessNew"/>
    <dgm:cxn modelId="{F711DBA7-1DEE-1543-8945-23C30446C301}" type="presParOf" srcId="{4029009B-454D-954D-BE55-0C30FA2C91A1}" destId="{F395F4A0-57A4-D544-B55A-430BD5C65968}" srcOrd="0" destOrd="0" presId="urn:microsoft.com/office/officeart/2016/7/layout/RepeatingBendingProcessNew"/>
    <dgm:cxn modelId="{46B1E039-CF61-7346-97E4-BCF98C20D1C0}" type="presParOf" srcId="{B9C69B0C-D38C-5D4A-9BE4-147C1F414C61}" destId="{ECC841CF-D2C6-5C4E-880C-242897F3162E}" srcOrd="10" destOrd="0" presId="urn:microsoft.com/office/officeart/2016/7/layout/RepeatingBendingProcessNew"/>
    <dgm:cxn modelId="{905C2727-D5D0-C84C-8D8C-C9DBE347FFA5}" type="presParOf" srcId="{B9C69B0C-D38C-5D4A-9BE4-147C1F414C61}" destId="{A350DAB5-8333-104A-8CCF-A6C0312EAC5F}" srcOrd="11" destOrd="0" presId="urn:microsoft.com/office/officeart/2016/7/layout/RepeatingBendingProcessNew"/>
    <dgm:cxn modelId="{519A50F0-6F1C-AD4F-94A6-DC37B3DC46E6}" type="presParOf" srcId="{A350DAB5-8333-104A-8CCF-A6C0312EAC5F}" destId="{60C78C07-5F1B-3B4A-86F9-575576EE755B}" srcOrd="0" destOrd="0" presId="urn:microsoft.com/office/officeart/2016/7/layout/RepeatingBendingProcessNew"/>
    <dgm:cxn modelId="{05543D2A-2A9E-3F4F-BA47-488769B75391}" type="presParOf" srcId="{B9C69B0C-D38C-5D4A-9BE4-147C1F414C61}" destId="{CDBA8990-8045-8548-B5CC-0BE326F60618}" srcOrd="12" destOrd="0" presId="urn:microsoft.com/office/officeart/2016/7/layout/RepeatingBendingProcessNew"/>
    <dgm:cxn modelId="{6B2E1B98-B59F-8F4D-9663-608B92EC3495}" type="presParOf" srcId="{B9C69B0C-D38C-5D4A-9BE4-147C1F414C61}" destId="{AE2E98DC-B0C9-BA42-A8FB-396F4A3D137B}" srcOrd="13" destOrd="0" presId="urn:microsoft.com/office/officeart/2016/7/layout/RepeatingBendingProcessNew"/>
    <dgm:cxn modelId="{ACBA61C9-8662-5645-AF3E-D3CE7155FD85}" type="presParOf" srcId="{AE2E98DC-B0C9-BA42-A8FB-396F4A3D137B}" destId="{75D2FCD6-59B0-5649-BE23-6FE5B29828A3}" srcOrd="0" destOrd="0" presId="urn:microsoft.com/office/officeart/2016/7/layout/RepeatingBendingProcessNew"/>
    <dgm:cxn modelId="{B1D99DA5-BA60-4E47-97C9-CE48111341B8}" type="presParOf" srcId="{B9C69B0C-D38C-5D4A-9BE4-147C1F414C61}" destId="{6912376E-12F1-9A48-9018-920D7B5602C4}" srcOrd="14" destOrd="0" presId="urn:microsoft.com/office/officeart/2016/7/layout/RepeatingBendingProcessNew"/>
    <dgm:cxn modelId="{ED2F6833-ACDE-264E-A53D-1261177480FB}" type="presParOf" srcId="{B9C69B0C-D38C-5D4A-9BE4-147C1F414C61}" destId="{29CC325B-9A49-9344-903A-CE9450D9C811}" srcOrd="15" destOrd="0" presId="urn:microsoft.com/office/officeart/2016/7/layout/RepeatingBendingProcessNew"/>
    <dgm:cxn modelId="{43A7990A-A697-BF43-8427-9E89904DAD0B}" type="presParOf" srcId="{29CC325B-9A49-9344-903A-CE9450D9C811}" destId="{8F924BFB-1D0D-0D49-90CE-7F0AC7AC8656}" srcOrd="0" destOrd="0" presId="urn:microsoft.com/office/officeart/2016/7/layout/RepeatingBendingProcessNew"/>
    <dgm:cxn modelId="{6CD8E7A1-E5FC-AA43-B109-52C16BA797B0}" type="presParOf" srcId="{B9C69B0C-D38C-5D4A-9BE4-147C1F414C61}" destId="{73558E51-FF7B-1D48-A818-5F65D563EC50}" srcOrd="16" destOrd="0" presId="urn:microsoft.com/office/officeart/2016/7/layout/RepeatingBendingProcessNew"/>
    <dgm:cxn modelId="{0B8C8D7F-7AE2-2347-8930-E6E7825EA291}" type="presParOf" srcId="{B9C69B0C-D38C-5D4A-9BE4-147C1F414C61}" destId="{3B581335-8AAF-C44F-B06D-066FC665F724}" srcOrd="17" destOrd="0" presId="urn:microsoft.com/office/officeart/2016/7/layout/RepeatingBendingProcessNew"/>
    <dgm:cxn modelId="{88CF20B7-7B94-5E4C-8568-ADDEEDCB48C3}" type="presParOf" srcId="{3B581335-8AAF-C44F-B06D-066FC665F724}" destId="{E8BC05F2-3839-B94B-B806-0DA4443A1656}" srcOrd="0" destOrd="0" presId="urn:microsoft.com/office/officeart/2016/7/layout/RepeatingBendingProcessNew"/>
    <dgm:cxn modelId="{DBD1C039-A4F5-2C44-B368-CFF4FDD52754}" type="presParOf" srcId="{B9C69B0C-D38C-5D4A-9BE4-147C1F414C61}" destId="{291A1291-EC8D-E546-A30C-BBDAE129A8CF}" srcOrd="18" destOrd="0" presId="urn:microsoft.com/office/officeart/2016/7/layout/RepeatingBendingProcessNew"/>
    <dgm:cxn modelId="{5B9FB34A-6ACB-DD40-B0AD-1EF4D85E09E9}" type="presParOf" srcId="{B9C69B0C-D38C-5D4A-9BE4-147C1F414C61}" destId="{1E1382B8-0985-494C-9AA4-02CF66A57DE7}" srcOrd="19" destOrd="0" presId="urn:microsoft.com/office/officeart/2016/7/layout/RepeatingBendingProcessNew"/>
    <dgm:cxn modelId="{2FABA81E-6833-1446-AE9E-84045533E1EE}" type="presParOf" srcId="{1E1382B8-0985-494C-9AA4-02CF66A57DE7}" destId="{53E12D48-6192-6640-B062-7C12859240D3}" srcOrd="0" destOrd="0" presId="urn:microsoft.com/office/officeart/2016/7/layout/RepeatingBendingProcessNew"/>
    <dgm:cxn modelId="{6272C8D9-7599-6646-9298-8D060416B3F7}" type="presParOf" srcId="{B9C69B0C-D38C-5D4A-9BE4-147C1F414C61}" destId="{B544DF23-0C48-C942-9103-CFD21F21D19D}" srcOrd="20" destOrd="0" presId="urn:microsoft.com/office/officeart/2016/7/layout/RepeatingBendingProcessNew"/>
    <dgm:cxn modelId="{4DAF1108-E0EE-5A42-80E4-255E9A076C65}" type="presParOf" srcId="{B9C69B0C-D38C-5D4A-9BE4-147C1F414C61}" destId="{16042B39-8192-1A4E-BBFE-621D7B5CAAD2}" srcOrd="21" destOrd="0" presId="urn:microsoft.com/office/officeart/2016/7/layout/RepeatingBendingProcessNew"/>
    <dgm:cxn modelId="{0203B17F-4CB2-9A4C-8D22-B76C4A11379D}" type="presParOf" srcId="{16042B39-8192-1A4E-BBFE-621D7B5CAAD2}" destId="{86DDEFCA-4EA4-3F4E-9EB1-DC759DB12E8C}" srcOrd="0" destOrd="0" presId="urn:microsoft.com/office/officeart/2016/7/layout/RepeatingBendingProcessNew"/>
    <dgm:cxn modelId="{E9838BC0-C213-3A43-85D7-664E8212CAD9}" type="presParOf" srcId="{B9C69B0C-D38C-5D4A-9BE4-147C1F414C61}" destId="{169E0E70-9A52-E24B-9A97-6986EB486E81}"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55A26A-A01E-F74F-9625-058A38327EC5}"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EBFB9996-FEEF-744F-9147-15CEBC242CB4}">
      <dgm:prSet/>
      <dgm:spPr/>
      <dgm:t>
        <a:bodyPr/>
        <a:lstStyle/>
        <a:p>
          <a:r>
            <a:rPr lang="en-US" dirty="0"/>
            <a:t>Increased risk of</a:t>
          </a:r>
        </a:p>
      </dgm:t>
    </dgm:pt>
    <dgm:pt modelId="{A68A1EEE-0F18-FD47-8F28-55A90B066CA7}" type="parTrans" cxnId="{BA27F551-A13B-BD40-937D-FF7B5B720A82}">
      <dgm:prSet/>
      <dgm:spPr/>
      <dgm:t>
        <a:bodyPr/>
        <a:lstStyle/>
        <a:p>
          <a:endParaRPr lang="en-US"/>
        </a:p>
      </dgm:t>
    </dgm:pt>
    <dgm:pt modelId="{09968E00-9EBA-C84C-901D-14EED030F443}" type="sibTrans" cxnId="{BA27F551-A13B-BD40-937D-FF7B5B720A82}">
      <dgm:prSet/>
      <dgm:spPr/>
      <dgm:t>
        <a:bodyPr/>
        <a:lstStyle/>
        <a:p>
          <a:endParaRPr lang="en-US"/>
        </a:p>
      </dgm:t>
    </dgm:pt>
    <dgm:pt modelId="{83C27042-F1CA-5243-A480-090397574AFB}">
      <dgm:prSet/>
      <dgm:spPr/>
      <dgm:t>
        <a:bodyPr/>
        <a:lstStyle/>
        <a:p>
          <a:r>
            <a:rPr lang="en-US" dirty="0"/>
            <a:t>among</a:t>
          </a:r>
        </a:p>
      </dgm:t>
    </dgm:pt>
    <dgm:pt modelId="{C03FB715-1DF5-3E43-B557-0AE761DB4F4A}" type="parTrans" cxnId="{FFAD69B7-BFE1-7649-8A41-C9DF9A601FDE}">
      <dgm:prSet/>
      <dgm:spPr/>
      <dgm:t>
        <a:bodyPr/>
        <a:lstStyle/>
        <a:p>
          <a:endParaRPr lang="en-US"/>
        </a:p>
      </dgm:t>
    </dgm:pt>
    <dgm:pt modelId="{6F0967AA-83C3-3345-95FD-595F247D5CB9}" type="sibTrans" cxnId="{FFAD69B7-BFE1-7649-8A41-C9DF9A601FDE}">
      <dgm:prSet/>
      <dgm:spPr/>
      <dgm:t>
        <a:bodyPr/>
        <a:lstStyle/>
        <a:p>
          <a:endParaRPr lang="en-US"/>
        </a:p>
      </dgm:t>
    </dgm:pt>
    <dgm:pt modelId="{3256CDE1-56B4-314B-AA54-DFA3CD6FF0CD}">
      <dgm:prSet/>
      <dgm:spPr/>
      <dgm:t>
        <a:bodyPr/>
        <a:lstStyle/>
        <a:p>
          <a:r>
            <a:rPr lang="en-US" dirty="0"/>
            <a:t>related to</a:t>
          </a:r>
        </a:p>
      </dgm:t>
    </dgm:pt>
    <dgm:pt modelId="{41E7EC04-8838-574B-9AE4-27F3F0049A41}" type="parTrans" cxnId="{E95D43DD-3E9C-8647-B346-DA663B36D259}">
      <dgm:prSet/>
      <dgm:spPr/>
      <dgm:t>
        <a:bodyPr/>
        <a:lstStyle/>
        <a:p>
          <a:endParaRPr lang="en-US"/>
        </a:p>
      </dgm:t>
    </dgm:pt>
    <dgm:pt modelId="{FFF4AD21-67D2-284F-8F71-5282AD1DA643}" type="sibTrans" cxnId="{E95D43DD-3E9C-8647-B346-DA663B36D259}">
      <dgm:prSet/>
      <dgm:spPr/>
      <dgm:t>
        <a:bodyPr/>
        <a:lstStyle/>
        <a:p>
          <a:endParaRPr lang="en-US"/>
        </a:p>
      </dgm:t>
    </dgm:pt>
    <dgm:pt modelId="{6529F158-14D1-4E47-899D-B9B23098A325}">
      <dgm:prSet/>
      <dgm:spPr/>
      <dgm:t>
        <a:bodyPr/>
        <a:lstStyle/>
        <a:p>
          <a:r>
            <a:rPr lang="en-US" dirty="0"/>
            <a:t>as demonstrated in</a:t>
          </a:r>
        </a:p>
      </dgm:t>
    </dgm:pt>
    <dgm:pt modelId="{40CAAD22-D4BD-4346-9885-96E59335D3F8}" type="parTrans" cxnId="{878970C6-CEC4-5A4B-8A3A-05CA0E005F0C}">
      <dgm:prSet/>
      <dgm:spPr/>
      <dgm:t>
        <a:bodyPr/>
        <a:lstStyle/>
        <a:p>
          <a:endParaRPr lang="en-US"/>
        </a:p>
      </dgm:t>
    </dgm:pt>
    <dgm:pt modelId="{30456E56-7CDA-1D43-A302-DC0E861F10B3}" type="sibTrans" cxnId="{878970C6-CEC4-5A4B-8A3A-05CA0E005F0C}">
      <dgm:prSet/>
      <dgm:spPr/>
      <dgm:t>
        <a:bodyPr/>
        <a:lstStyle/>
        <a:p>
          <a:endParaRPr lang="en-US"/>
        </a:p>
      </dgm:t>
    </dgm:pt>
    <dgm:pt modelId="{D5C5D036-7C02-EF49-AEE7-B8BF85FB00AE}">
      <dgm:prSet/>
      <dgm:spPr/>
      <dgm:t>
        <a:bodyPr/>
        <a:lstStyle/>
        <a:p>
          <a:r>
            <a:rPr lang="en-US" i="1" dirty="0"/>
            <a:t>(disability, disease, etc.)</a:t>
          </a:r>
        </a:p>
      </dgm:t>
    </dgm:pt>
    <dgm:pt modelId="{8CB36455-75BF-4A43-BFFD-E8E85938EEDC}" type="parTrans" cxnId="{F442D2B0-A250-EC46-935F-C6E11A48B8BB}">
      <dgm:prSet/>
      <dgm:spPr/>
      <dgm:t>
        <a:bodyPr/>
        <a:lstStyle/>
        <a:p>
          <a:endParaRPr lang="en-US"/>
        </a:p>
      </dgm:t>
    </dgm:pt>
    <dgm:pt modelId="{DB209544-1962-544F-85BC-1E3A9FD3B8A4}" type="sibTrans" cxnId="{F442D2B0-A250-EC46-935F-C6E11A48B8BB}">
      <dgm:prSet/>
      <dgm:spPr/>
      <dgm:t>
        <a:bodyPr/>
        <a:lstStyle/>
        <a:p>
          <a:endParaRPr lang="en-US"/>
        </a:p>
      </dgm:t>
    </dgm:pt>
    <dgm:pt modelId="{309EDB79-67AB-0F45-8759-DA049A670A63}">
      <dgm:prSet/>
      <dgm:spPr/>
      <dgm:t>
        <a:bodyPr/>
        <a:lstStyle/>
        <a:p>
          <a:r>
            <a:rPr lang="en-US" i="1" u="none" dirty="0"/>
            <a:t>(community or population)</a:t>
          </a:r>
        </a:p>
      </dgm:t>
    </dgm:pt>
    <dgm:pt modelId="{2E697F4C-32FA-3144-8645-27D590BD8F6F}" type="parTrans" cxnId="{1DD3C093-B439-CA40-8AE6-2B1A478F2B59}">
      <dgm:prSet/>
      <dgm:spPr/>
      <dgm:t>
        <a:bodyPr/>
        <a:lstStyle/>
        <a:p>
          <a:endParaRPr lang="en-US"/>
        </a:p>
      </dgm:t>
    </dgm:pt>
    <dgm:pt modelId="{A914B2A6-A719-5148-8FF1-865FAC3295F9}" type="sibTrans" cxnId="{1DD3C093-B439-CA40-8AE6-2B1A478F2B59}">
      <dgm:prSet/>
      <dgm:spPr/>
      <dgm:t>
        <a:bodyPr/>
        <a:lstStyle/>
        <a:p>
          <a:endParaRPr lang="en-US"/>
        </a:p>
      </dgm:t>
    </dgm:pt>
    <dgm:pt modelId="{77ED1BB0-F8FE-A340-9739-22D482C1529C}">
      <dgm:prSet/>
      <dgm:spPr/>
      <dgm:t>
        <a:bodyPr/>
        <a:lstStyle/>
        <a:p>
          <a:r>
            <a:rPr lang="en-US" i="1" u="none" dirty="0"/>
            <a:t>(etiological statement, what causes the problem)</a:t>
          </a:r>
        </a:p>
      </dgm:t>
    </dgm:pt>
    <dgm:pt modelId="{53E429B9-7324-C446-816F-2A99C7D02EDD}" type="parTrans" cxnId="{D67BA0D1-020F-1B45-B257-F3CB6B86DA19}">
      <dgm:prSet/>
      <dgm:spPr/>
      <dgm:t>
        <a:bodyPr/>
        <a:lstStyle/>
        <a:p>
          <a:endParaRPr lang="en-US"/>
        </a:p>
      </dgm:t>
    </dgm:pt>
    <dgm:pt modelId="{E3003A37-CA96-2E4B-9313-32EB630AF261}" type="sibTrans" cxnId="{D67BA0D1-020F-1B45-B257-F3CB6B86DA19}">
      <dgm:prSet/>
      <dgm:spPr/>
      <dgm:t>
        <a:bodyPr/>
        <a:lstStyle/>
        <a:p>
          <a:endParaRPr lang="en-US"/>
        </a:p>
      </dgm:t>
    </dgm:pt>
    <dgm:pt modelId="{FB892E90-8972-1741-8055-56089F325659}">
      <dgm:prSet/>
      <dgm:spPr/>
      <dgm:t>
        <a:bodyPr/>
        <a:lstStyle/>
        <a:p>
          <a:r>
            <a:rPr lang="en-US" i="1" u="none" dirty="0"/>
            <a:t>(health indicators, such as rates of vaccination, life expectancy)</a:t>
          </a:r>
        </a:p>
      </dgm:t>
    </dgm:pt>
    <dgm:pt modelId="{BA92E73D-E505-0C47-A2C5-E038D9DDB686}" type="parTrans" cxnId="{05C95F27-F321-284E-932F-B3DD81288844}">
      <dgm:prSet/>
      <dgm:spPr/>
      <dgm:t>
        <a:bodyPr/>
        <a:lstStyle/>
        <a:p>
          <a:endParaRPr lang="en-US"/>
        </a:p>
      </dgm:t>
    </dgm:pt>
    <dgm:pt modelId="{2164D387-1504-5C4F-B028-0202D3B4E3D5}" type="sibTrans" cxnId="{05C95F27-F321-284E-932F-B3DD81288844}">
      <dgm:prSet/>
      <dgm:spPr/>
      <dgm:t>
        <a:bodyPr/>
        <a:lstStyle/>
        <a:p>
          <a:endParaRPr lang="en-US"/>
        </a:p>
      </dgm:t>
    </dgm:pt>
    <dgm:pt modelId="{0688D17D-6C24-4E4E-B866-E685DC9EAACA}" type="pres">
      <dgm:prSet presAssocID="{4855A26A-A01E-F74F-9625-058A38327EC5}" presName="Name0" presStyleCnt="0">
        <dgm:presLayoutVars>
          <dgm:dir/>
          <dgm:animLvl val="lvl"/>
          <dgm:resizeHandles val="exact"/>
        </dgm:presLayoutVars>
      </dgm:prSet>
      <dgm:spPr/>
    </dgm:pt>
    <dgm:pt modelId="{31555985-B574-AD4A-8F13-58E771665A43}" type="pres">
      <dgm:prSet presAssocID="{6529F158-14D1-4E47-899D-B9B23098A325}" presName="boxAndChildren" presStyleCnt="0"/>
      <dgm:spPr/>
    </dgm:pt>
    <dgm:pt modelId="{72853989-9F17-E447-A3D0-E7A7F12DFBF6}" type="pres">
      <dgm:prSet presAssocID="{6529F158-14D1-4E47-899D-B9B23098A325}" presName="parentTextBox" presStyleLbl="alignNode1" presStyleIdx="0" presStyleCnt="4"/>
      <dgm:spPr/>
    </dgm:pt>
    <dgm:pt modelId="{3DB658F8-598A-F040-AB5E-7996680783D3}" type="pres">
      <dgm:prSet presAssocID="{6529F158-14D1-4E47-899D-B9B23098A325}" presName="descendantBox" presStyleLbl="bgAccFollowNode1" presStyleIdx="0" presStyleCnt="4"/>
      <dgm:spPr/>
    </dgm:pt>
    <dgm:pt modelId="{7BC1B471-05D2-F643-9B0A-BCB706E90621}" type="pres">
      <dgm:prSet presAssocID="{FFF4AD21-67D2-284F-8F71-5282AD1DA643}" presName="sp" presStyleCnt="0"/>
      <dgm:spPr/>
    </dgm:pt>
    <dgm:pt modelId="{1C85656F-2EC5-6C45-8185-718028CCD3E0}" type="pres">
      <dgm:prSet presAssocID="{3256CDE1-56B4-314B-AA54-DFA3CD6FF0CD}" presName="arrowAndChildren" presStyleCnt="0"/>
      <dgm:spPr/>
    </dgm:pt>
    <dgm:pt modelId="{729AE84D-3CD2-184F-8010-30726B9B101C}" type="pres">
      <dgm:prSet presAssocID="{3256CDE1-56B4-314B-AA54-DFA3CD6FF0CD}" presName="parentTextArrow" presStyleLbl="node1" presStyleIdx="0" presStyleCnt="0"/>
      <dgm:spPr/>
    </dgm:pt>
    <dgm:pt modelId="{FDF09645-C28E-BC41-B06A-25446B56E96E}" type="pres">
      <dgm:prSet presAssocID="{3256CDE1-56B4-314B-AA54-DFA3CD6FF0CD}" presName="arrow" presStyleLbl="alignNode1" presStyleIdx="1" presStyleCnt="4"/>
      <dgm:spPr/>
    </dgm:pt>
    <dgm:pt modelId="{1F68741C-F9E6-8C40-B3BC-72331C1646B6}" type="pres">
      <dgm:prSet presAssocID="{3256CDE1-56B4-314B-AA54-DFA3CD6FF0CD}" presName="descendantArrow" presStyleLbl="bgAccFollowNode1" presStyleIdx="1" presStyleCnt="4"/>
      <dgm:spPr/>
    </dgm:pt>
    <dgm:pt modelId="{A6515AC6-86A6-DB49-B3DF-1B281E783F81}" type="pres">
      <dgm:prSet presAssocID="{6F0967AA-83C3-3345-95FD-595F247D5CB9}" presName="sp" presStyleCnt="0"/>
      <dgm:spPr/>
    </dgm:pt>
    <dgm:pt modelId="{AECA586B-D8DB-CF43-9939-4D1ED5F28AB5}" type="pres">
      <dgm:prSet presAssocID="{83C27042-F1CA-5243-A480-090397574AFB}" presName="arrowAndChildren" presStyleCnt="0"/>
      <dgm:spPr/>
    </dgm:pt>
    <dgm:pt modelId="{095DE5A5-CE57-9B47-B4C2-1D23BBD30070}" type="pres">
      <dgm:prSet presAssocID="{83C27042-F1CA-5243-A480-090397574AFB}" presName="parentTextArrow" presStyleLbl="node1" presStyleIdx="0" presStyleCnt="0"/>
      <dgm:spPr/>
    </dgm:pt>
    <dgm:pt modelId="{F6C6FE4F-E825-B14E-9515-94BA6114D61A}" type="pres">
      <dgm:prSet presAssocID="{83C27042-F1CA-5243-A480-090397574AFB}" presName="arrow" presStyleLbl="alignNode1" presStyleIdx="2" presStyleCnt="4"/>
      <dgm:spPr/>
    </dgm:pt>
    <dgm:pt modelId="{207DCA6F-217E-3748-8FAA-D75069C113D9}" type="pres">
      <dgm:prSet presAssocID="{83C27042-F1CA-5243-A480-090397574AFB}" presName="descendantArrow" presStyleLbl="bgAccFollowNode1" presStyleIdx="2" presStyleCnt="4"/>
      <dgm:spPr/>
    </dgm:pt>
    <dgm:pt modelId="{28F4AC1A-68C9-4043-B2BF-C5707B968F06}" type="pres">
      <dgm:prSet presAssocID="{09968E00-9EBA-C84C-901D-14EED030F443}" presName="sp" presStyleCnt="0"/>
      <dgm:spPr/>
    </dgm:pt>
    <dgm:pt modelId="{B1A8F3B9-624D-9542-AC12-F00D3B88F77F}" type="pres">
      <dgm:prSet presAssocID="{EBFB9996-FEEF-744F-9147-15CEBC242CB4}" presName="arrowAndChildren" presStyleCnt="0"/>
      <dgm:spPr/>
    </dgm:pt>
    <dgm:pt modelId="{2F399073-681D-9C4A-A733-DBA59BC317BA}" type="pres">
      <dgm:prSet presAssocID="{EBFB9996-FEEF-744F-9147-15CEBC242CB4}" presName="parentTextArrow" presStyleLbl="node1" presStyleIdx="0" presStyleCnt="0"/>
      <dgm:spPr/>
    </dgm:pt>
    <dgm:pt modelId="{46C1DED2-6108-DF4F-9685-14BFBA41E1EA}" type="pres">
      <dgm:prSet presAssocID="{EBFB9996-FEEF-744F-9147-15CEBC242CB4}" presName="arrow" presStyleLbl="alignNode1" presStyleIdx="3" presStyleCnt="4"/>
      <dgm:spPr/>
    </dgm:pt>
    <dgm:pt modelId="{B30EBAF2-A689-3746-AA8A-F46E3B6F7B77}" type="pres">
      <dgm:prSet presAssocID="{EBFB9996-FEEF-744F-9147-15CEBC242CB4}" presName="descendantArrow" presStyleLbl="bgAccFollowNode1" presStyleIdx="3" presStyleCnt="4"/>
      <dgm:spPr/>
    </dgm:pt>
  </dgm:ptLst>
  <dgm:cxnLst>
    <dgm:cxn modelId="{7FC4440D-8DF4-3A46-BD00-3489C7475ADA}" type="presOf" srcId="{309EDB79-67AB-0F45-8759-DA049A670A63}" destId="{207DCA6F-217E-3748-8FAA-D75069C113D9}" srcOrd="0" destOrd="0" presId="urn:microsoft.com/office/officeart/2016/7/layout/VerticalDownArrowProcess"/>
    <dgm:cxn modelId="{C4CE1C1A-C2D9-DA43-87F6-975D188828A0}" type="presOf" srcId="{77ED1BB0-F8FE-A340-9739-22D482C1529C}" destId="{1F68741C-F9E6-8C40-B3BC-72331C1646B6}" srcOrd="0" destOrd="0" presId="urn:microsoft.com/office/officeart/2016/7/layout/VerticalDownArrowProcess"/>
    <dgm:cxn modelId="{05C95F27-F321-284E-932F-B3DD81288844}" srcId="{6529F158-14D1-4E47-899D-B9B23098A325}" destId="{FB892E90-8972-1741-8055-56089F325659}" srcOrd="0" destOrd="0" parTransId="{BA92E73D-E505-0C47-A2C5-E038D9DDB686}" sibTransId="{2164D387-1504-5C4F-B028-0202D3B4E3D5}"/>
    <dgm:cxn modelId="{A7FA1D29-DE20-7B45-8AD2-72CFD6566D5E}" type="presOf" srcId="{4855A26A-A01E-F74F-9625-058A38327EC5}" destId="{0688D17D-6C24-4E4E-B866-E685DC9EAACA}" srcOrd="0" destOrd="0" presId="urn:microsoft.com/office/officeart/2016/7/layout/VerticalDownArrowProcess"/>
    <dgm:cxn modelId="{B2D30E5D-0E1B-CD47-A2DE-1B9328BBBD0C}" type="presOf" srcId="{EBFB9996-FEEF-744F-9147-15CEBC242CB4}" destId="{2F399073-681D-9C4A-A733-DBA59BC317BA}" srcOrd="0" destOrd="0" presId="urn:microsoft.com/office/officeart/2016/7/layout/VerticalDownArrowProcess"/>
    <dgm:cxn modelId="{D7450C4E-E9DE-7047-9D80-F6230D42EAA5}" type="presOf" srcId="{3256CDE1-56B4-314B-AA54-DFA3CD6FF0CD}" destId="{FDF09645-C28E-BC41-B06A-25446B56E96E}" srcOrd="1" destOrd="0" presId="urn:microsoft.com/office/officeart/2016/7/layout/VerticalDownArrowProcess"/>
    <dgm:cxn modelId="{9E7C366F-FB07-774B-B13B-03D819160160}" type="presOf" srcId="{83C27042-F1CA-5243-A480-090397574AFB}" destId="{095DE5A5-CE57-9B47-B4C2-1D23BBD30070}" srcOrd="0" destOrd="0" presId="urn:microsoft.com/office/officeart/2016/7/layout/VerticalDownArrowProcess"/>
    <dgm:cxn modelId="{BA27F551-A13B-BD40-937D-FF7B5B720A82}" srcId="{4855A26A-A01E-F74F-9625-058A38327EC5}" destId="{EBFB9996-FEEF-744F-9147-15CEBC242CB4}" srcOrd="0" destOrd="0" parTransId="{A68A1EEE-0F18-FD47-8F28-55A90B066CA7}" sibTransId="{09968E00-9EBA-C84C-901D-14EED030F443}"/>
    <dgm:cxn modelId="{75437D58-6F10-A84A-A8D9-84C7785686EC}" type="presOf" srcId="{FB892E90-8972-1741-8055-56089F325659}" destId="{3DB658F8-598A-F040-AB5E-7996680783D3}" srcOrd="0" destOrd="0" presId="urn:microsoft.com/office/officeart/2016/7/layout/VerticalDownArrowProcess"/>
    <dgm:cxn modelId="{9594B678-604D-7A47-A8E8-66A8D5CF71A0}" type="presOf" srcId="{EBFB9996-FEEF-744F-9147-15CEBC242CB4}" destId="{46C1DED2-6108-DF4F-9685-14BFBA41E1EA}" srcOrd="1" destOrd="0" presId="urn:microsoft.com/office/officeart/2016/7/layout/VerticalDownArrowProcess"/>
    <dgm:cxn modelId="{38D1EA7D-D1C4-D342-9232-282C13B982DD}" type="presOf" srcId="{6529F158-14D1-4E47-899D-B9B23098A325}" destId="{72853989-9F17-E447-A3D0-E7A7F12DFBF6}" srcOrd="0" destOrd="0" presId="urn:microsoft.com/office/officeart/2016/7/layout/VerticalDownArrowProcess"/>
    <dgm:cxn modelId="{9262C37E-4A00-5242-8F31-153D0B0A4610}" type="presOf" srcId="{83C27042-F1CA-5243-A480-090397574AFB}" destId="{F6C6FE4F-E825-B14E-9515-94BA6114D61A}" srcOrd="1" destOrd="0" presId="urn:microsoft.com/office/officeart/2016/7/layout/VerticalDownArrowProcess"/>
    <dgm:cxn modelId="{1DD3C093-B439-CA40-8AE6-2B1A478F2B59}" srcId="{83C27042-F1CA-5243-A480-090397574AFB}" destId="{309EDB79-67AB-0F45-8759-DA049A670A63}" srcOrd="0" destOrd="0" parTransId="{2E697F4C-32FA-3144-8645-27D590BD8F6F}" sibTransId="{A914B2A6-A719-5148-8FF1-865FAC3295F9}"/>
    <dgm:cxn modelId="{75E3EB99-A292-FC43-AA78-E6A0183BF885}" type="presOf" srcId="{3256CDE1-56B4-314B-AA54-DFA3CD6FF0CD}" destId="{729AE84D-3CD2-184F-8010-30726B9B101C}" srcOrd="0" destOrd="0" presId="urn:microsoft.com/office/officeart/2016/7/layout/VerticalDownArrowProcess"/>
    <dgm:cxn modelId="{F442D2B0-A250-EC46-935F-C6E11A48B8BB}" srcId="{EBFB9996-FEEF-744F-9147-15CEBC242CB4}" destId="{D5C5D036-7C02-EF49-AEE7-B8BF85FB00AE}" srcOrd="0" destOrd="0" parTransId="{8CB36455-75BF-4A43-BFFD-E8E85938EEDC}" sibTransId="{DB209544-1962-544F-85BC-1E3A9FD3B8A4}"/>
    <dgm:cxn modelId="{FFAD69B7-BFE1-7649-8A41-C9DF9A601FDE}" srcId="{4855A26A-A01E-F74F-9625-058A38327EC5}" destId="{83C27042-F1CA-5243-A480-090397574AFB}" srcOrd="1" destOrd="0" parTransId="{C03FB715-1DF5-3E43-B557-0AE761DB4F4A}" sibTransId="{6F0967AA-83C3-3345-95FD-595F247D5CB9}"/>
    <dgm:cxn modelId="{878970C6-CEC4-5A4B-8A3A-05CA0E005F0C}" srcId="{4855A26A-A01E-F74F-9625-058A38327EC5}" destId="{6529F158-14D1-4E47-899D-B9B23098A325}" srcOrd="3" destOrd="0" parTransId="{40CAAD22-D4BD-4346-9885-96E59335D3F8}" sibTransId="{30456E56-7CDA-1D43-A302-DC0E861F10B3}"/>
    <dgm:cxn modelId="{4369B5C6-7B10-F246-8062-69029FCF7D5A}" type="presOf" srcId="{D5C5D036-7C02-EF49-AEE7-B8BF85FB00AE}" destId="{B30EBAF2-A689-3746-AA8A-F46E3B6F7B77}" srcOrd="0" destOrd="0" presId="urn:microsoft.com/office/officeart/2016/7/layout/VerticalDownArrowProcess"/>
    <dgm:cxn modelId="{D67BA0D1-020F-1B45-B257-F3CB6B86DA19}" srcId="{3256CDE1-56B4-314B-AA54-DFA3CD6FF0CD}" destId="{77ED1BB0-F8FE-A340-9739-22D482C1529C}" srcOrd="0" destOrd="0" parTransId="{53E429B9-7324-C446-816F-2A99C7D02EDD}" sibTransId="{E3003A37-CA96-2E4B-9313-32EB630AF261}"/>
    <dgm:cxn modelId="{E95D43DD-3E9C-8647-B346-DA663B36D259}" srcId="{4855A26A-A01E-F74F-9625-058A38327EC5}" destId="{3256CDE1-56B4-314B-AA54-DFA3CD6FF0CD}" srcOrd="2" destOrd="0" parTransId="{41E7EC04-8838-574B-9AE4-27F3F0049A41}" sibTransId="{FFF4AD21-67D2-284F-8F71-5282AD1DA643}"/>
    <dgm:cxn modelId="{18B9567D-0CF3-E148-A6FB-1C1046E42EC8}" type="presParOf" srcId="{0688D17D-6C24-4E4E-B866-E685DC9EAACA}" destId="{31555985-B574-AD4A-8F13-58E771665A43}" srcOrd="0" destOrd="0" presId="urn:microsoft.com/office/officeart/2016/7/layout/VerticalDownArrowProcess"/>
    <dgm:cxn modelId="{87AFEE32-1D7E-A648-8BB2-E4953D57AC9F}" type="presParOf" srcId="{31555985-B574-AD4A-8F13-58E771665A43}" destId="{72853989-9F17-E447-A3D0-E7A7F12DFBF6}" srcOrd="0" destOrd="0" presId="urn:microsoft.com/office/officeart/2016/7/layout/VerticalDownArrowProcess"/>
    <dgm:cxn modelId="{66F29317-4E99-5049-AF29-45D34A15A13C}" type="presParOf" srcId="{31555985-B574-AD4A-8F13-58E771665A43}" destId="{3DB658F8-598A-F040-AB5E-7996680783D3}" srcOrd="1" destOrd="0" presId="urn:microsoft.com/office/officeart/2016/7/layout/VerticalDownArrowProcess"/>
    <dgm:cxn modelId="{AD9CCF33-9C4D-A74F-A27E-4B9784FDA249}" type="presParOf" srcId="{0688D17D-6C24-4E4E-B866-E685DC9EAACA}" destId="{7BC1B471-05D2-F643-9B0A-BCB706E90621}" srcOrd="1" destOrd="0" presId="urn:microsoft.com/office/officeart/2016/7/layout/VerticalDownArrowProcess"/>
    <dgm:cxn modelId="{1AA61EBE-30C9-1041-A8EF-313EB3B20DF9}" type="presParOf" srcId="{0688D17D-6C24-4E4E-B866-E685DC9EAACA}" destId="{1C85656F-2EC5-6C45-8185-718028CCD3E0}" srcOrd="2" destOrd="0" presId="urn:microsoft.com/office/officeart/2016/7/layout/VerticalDownArrowProcess"/>
    <dgm:cxn modelId="{E47BBFBF-30E1-D944-B774-FEF6265D93C4}" type="presParOf" srcId="{1C85656F-2EC5-6C45-8185-718028CCD3E0}" destId="{729AE84D-3CD2-184F-8010-30726B9B101C}" srcOrd="0" destOrd="0" presId="urn:microsoft.com/office/officeart/2016/7/layout/VerticalDownArrowProcess"/>
    <dgm:cxn modelId="{CC7BABF8-0AA9-0B4A-81BF-E57E083C286C}" type="presParOf" srcId="{1C85656F-2EC5-6C45-8185-718028CCD3E0}" destId="{FDF09645-C28E-BC41-B06A-25446B56E96E}" srcOrd="1" destOrd="0" presId="urn:microsoft.com/office/officeart/2016/7/layout/VerticalDownArrowProcess"/>
    <dgm:cxn modelId="{395E0666-3F82-F641-ADA2-11BC76E65E3E}" type="presParOf" srcId="{1C85656F-2EC5-6C45-8185-718028CCD3E0}" destId="{1F68741C-F9E6-8C40-B3BC-72331C1646B6}" srcOrd="2" destOrd="0" presId="urn:microsoft.com/office/officeart/2016/7/layout/VerticalDownArrowProcess"/>
    <dgm:cxn modelId="{12E3359F-1117-CB40-9503-0AAC6B3CCA69}" type="presParOf" srcId="{0688D17D-6C24-4E4E-B866-E685DC9EAACA}" destId="{A6515AC6-86A6-DB49-B3DF-1B281E783F81}" srcOrd="3" destOrd="0" presId="urn:microsoft.com/office/officeart/2016/7/layout/VerticalDownArrowProcess"/>
    <dgm:cxn modelId="{0C1277D2-E4C4-D143-ADDE-D6C645A0D54C}" type="presParOf" srcId="{0688D17D-6C24-4E4E-B866-E685DC9EAACA}" destId="{AECA586B-D8DB-CF43-9939-4D1ED5F28AB5}" srcOrd="4" destOrd="0" presId="urn:microsoft.com/office/officeart/2016/7/layout/VerticalDownArrowProcess"/>
    <dgm:cxn modelId="{0EAC4470-00D8-284C-9D7F-9A3A4A2D0F81}" type="presParOf" srcId="{AECA586B-D8DB-CF43-9939-4D1ED5F28AB5}" destId="{095DE5A5-CE57-9B47-B4C2-1D23BBD30070}" srcOrd="0" destOrd="0" presId="urn:microsoft.com/office/officeart/2016/7/layout/VerticalDownArrowProcess"/>
    <dgm:cxn modelId="{67F225E2-438E-0241-8447-9152017EA6A0}" type="presParOf" srcId="{AECA586B-D8DB-CF43-9939-4D1ED5F28AB5}" destId="{F6C6FE4F-E825-B14E-9515-94BA6114D61A}" srcOrd="1" destOrd="0" presId="urn:microsoft.com/office/officeart/2016/7/layout/VerticalDownArrowProcess"/>
    <dgm:cxn modelId="{4F9DB4E3-4572-A44C-A358-84257B667CDA}" type="presParOf" srcId="{AECA586B-D8DB-CF43-9939-4D1ED5F28AB5}" destId="{207DCA6F-217E-3748-8FAA-D75069C113D9}" srcOrd="2" destOrd="0" presId="urn:microsoft.com/office/officeart/2016/7/layout/VerticalDownArrowProcess"/>
    <dgm:cxn modelId="{4608EEAA-6948-834A-A9FA-280EB4C3FE8B}" type="presParOf" srcId="{0688D17D-6C24-4E4E-B866-E685DC9EAACA}" destId="{28F4AC1A-68C9-4043-B2BF-C5707B968F06}" srcOrd="5" destOrd="0" presId="urn:microsoft.com/office/officeart/2016/7/layout/VerticalDownArrowProcess"/>
    <dgm:cxn modelId="{6BAA33D9-BA12-A141-819C-8B88B4628A40}" type="presParOf" srcId="{0688D17D-6C24-4E4E-B866-E685DC9EAACA}" destId="{B1A8F3B9-624D-9542-AC12-F00D3B88F77F}" srcOrd="6" destOrd="0" presId="urn:microsoft.com/office/officeart/2016/7/layout/VerticalDownArrowProcess"/>
    <dgm:cxn modelId="{FBC8388A-680B-3949-BC0C-A27CDAF04A81}" type="presParOf" srcId="{B1A8F3B9-624D-9542-AC12-F00D3B88F77F}" destId="{2F399073-681D-9C4A-A733-DBA59BC317BA}" srcOrd="0" destOrd="0" presId="urn:microsoft.com/office/officeart/2016/7/layout/VerticalDownArrowProcess"/>
    <dgm:cxn modelId="{7CEE9A64-8CFD-CE48-835E-9A24D19C3741}" type="presParOf" srcId="{B1A8F3B9-624D-9542-AC12-F00D3B88F77F}" destId="{46C1DED2-6108-DF4F-9685-14BFBA41E1EA}" srcOrd="1" destOrd="0" presId="urn:microsoft.com/office/officeart/2016/7/layout/VerticalDownArrowProcess"/>
    <dgm:cxn modelId="{3AC273FA-C24C-F943-B4C6-B15D091427A6}" type="presParOf" srcId="{B1A8F3B9-624D-9542-AC12-F00D3B88F77F}" destId="{B30EBAF2-A689-3746-AA8A-F46E3B6F7B77}"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7DAEE1-FEC8-40E5-8F2C-09DE1FF5698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E639BD2-BD7F-4814-808B-0D786C213B99}">
      <dgm:prSet/>
      <dgm:spPr/>
      <dgm:t>
        <a:bodyPr/>
        <a:lstStyle/>
        <a:p>
          <a:r>
            <a:rPr lang="en-US" dirty="0">
              <a:solidFill>
                <a:schemeClr val="tx1"/>
              </a:solidFill>
            </a:rPr>
            <a:t>Risk of adult </a:t>
          </a:r>
          <a:r>
            <a:rPr lang="en-US" b="1" i="1" u="none" dirty="0">
              <a:solidFill>
                <a:schemeClr val="tx1"/>
              </a:solidFill>
            </a:rPr>
            <a:t>obesity/overweight status </a:t>
          </a:r>
          <a:r>
            <a:rPr lang="en-US" dirty="0">
              <a:solidFill>
                <a:schemeClr val="tx1"/>
              </a:solidFill>
            </a:rPr>
            <a:t>among </a:t>
          </a:r>
          <a:r>
            <a:rPr lang="en-US" b="1" i="1" dirty="0">
              <a:solidFill>
                <a:schemeClr val="tx1"/>
              </a:solidFill>
            </a:rPr>
            <a:t>residents of Baytown, TX </a:t>
          </a:r>
          <a:r>
            <a:rPr lang="en-US" dirty="0">
              <a:solidFill>
                <a:schemeClr val="tx1"/>
              </a:solidFill>
            </a:rPr>
            <a:t>related to </a:t>
          </a:r>
          <a:r>
            <a:rPr lang="en-US" b="1" i="1" dirty="0">
              <a:solidFill>
                <a:schemeClr val="tx1"/>
              </a:solidFill>
            </a:rPr>
            <a:t>a high prevalence of fast-food restaurants and knowledge deficit of portion control</a:t>
          </a:r>
          <a:r>
            <a:rPr lang="en-US" dirty="0">
              <a:solidFill>
                <a:schemeClr val="tx1"/>
              </a:solidFill>
            </a:rPr>
            <a:t> as evidenced by </a:t>
          </a:r>
          <a:r>
            <a:rPr lang="en-US" b="1" i="1" dirty="0">
              <a:solidFill>
                <a:schemeClr val="tx1"/>
              </a:solidFill>
            </a:rPr>
            <a:t>66% of adults in Houston being overweight/obese and 66% of Texas adults being overweight/obese</a:t>
          </a:r>
          <a:r>
            <a:rPr lang="en-US" dirty="0">
              <a:solidFill>
                <a:schemeClr val="tx1"/>
              </a:solidFill>
            </a:rPr>
            <a:t>.</a:t>
          </a:r>
        </a:p>
      </dgm:t>
    </dgm:pt>
    <dgm:pt modelId="{2B85F145-A37E-4248-9101-9BC1B83642CF}" type="parTrans" cxnId="{E164FD6C-19DF-4691-A02C-B988977C3EE6}">
      <dgm:prSet/>
      <dgm:spPr/>
      <dgm:t>
        <a:bodyPr/>
        <a:lstStyle/>
        <a:p>
          <a:endParaRPr lang="en-US"/>
        </a:p>
      </dgm:t>
    </dgm:pt>
    <dgm:pt modelId="{351C5C8B-85FF-4449-9450-B439134927AA}" type="sibTrans" cxnId="{E164FD6C-19DF-4691-A02C-B988977C3EE6}">
      <dgm:prSet/>
      <dgm:spPr/>
      <dgm:t>
        <a:bodyPr/>
        <a:lstStyle/>
        <a:p>
          <a:endParaRPr lang="en-US"/>
        </a:p>
      </dgm:t>
    </dgm:pt>
    <dgm:pt modelId="{8CACACA9-5EA2-409D-91A8-DCD5D0D4E795}">
      <dgm:prSet custT="1"/>
      <dgm:spPr/>
      <dgm:t>
        <a:bodyPr/>
        <a:lstStyle/>
        <a:p>
          <a:endParaRPr lang="en-US" sz="3600" dirty="0"/>
        </a:p>
        <a:p>
          <a:r>
            <a:rPr lang="en-US" sz="3600" dirty="0"/>
            <a:t>What other community health nursing diagnosis can you think of that is appropriate for Baytown?</a:t>
          </a:r>
        </a:p>
      </dgm:t>
    </dgm:pt>
    <dgm:pt modelId="{48B0999B-8474-4E72-8A29-8258D282DD5D}" type="parTrans" cxnId="{FA697092-9609-47C9-9F3E-F95A617AB051}">
      <dgm:prSet/>
      <dgm:spPr/>
      <dgm:t>
        <a:bodyPr/>
        <a:lstStyle/>
        <a:p>
          <a:endParaRPr lang="en-US"/>
        </a:p>
      </dgm:t>
    </dgm:pt>
    <dgm:pt modelId="{15B82DF7-7809-4C0C-B1F2-7F82CD9E5BEE}" type="sibTrans" cxnId="{FA697092-9609-47C9-9F3E-F95A617AB051}">
      <dgm:prSet/>
      <dgm:spPr/>
      <dgm:t>
        <a:bodyPr/>
        <a:lstStyle/>
        <a:p>
          <a:endParaRPr lang="en-US"/>
        </a:p>
      </dgm:t>
    </dgm:pt>
    <dgm:pt modelId="{C05DEF16-18B9-744A-BB12-3E66646D0C0F}" type="pres">
      <dgm:prSet presAssocID="{7A7DAEE1-FEC8-40E5-8F2C-09DE1FF56988}" presName="diagram" presStyleCnt="0">
        <dgm:presLayoutVars>
          <dgm:dir/>
          <dgm:resizeHandles val="exact"/>
        </dgm:presLayoutVars>
      </dgm:prSet>
      <dgm:spPr/>
    </dgm:pt>
    <dgm:pt modelId="{493EC1F8-A50D-E54D-AB99-5666B0B521DC}" type="pres">
      <dgm:prSet presAssocID="{3E639BD2-BD7F-4814-808B-0D786C213B99}" presName="node" presStyleLbl="node1" presStyleIdx="0" presStyleCnt="2">
        <dgm:presLayoutVars>
          <dgm:bulletEnabled val="1"/>
        </dgm:presLayoutVars>
      </dgm:prSet>
      <dgm:spPr/>
    </dgm:pt>
    <dgm:pt modelId="{C6933821-B902-7340-A20A-650590D7D83E}" type="pres">
      <dgm:prSet presAssocID="{351C5C8B-85FF-4449-9450-B439134927AA}" presName="sibTrans" presStyleCnt="0"/>
      <dgm:spPr/>
    </dgm:pt>
    <dgm:pt modelId="{ACF71388-DF49-F946-986D-21670799CCE1}" type="pres">
      <dgm:prSet presAssocID="{8CACACA9-5EA2-409D-91A8-DCD5D0D4E795}" presName="node" presStyleLbl="node1" presStyleIdx="1" presStyleCnt="2">
        <dgm:presLayoutVars>
          <dgm:bulletEnabled val="1"/>
        </dgm:presLayoutVars>
      </dgm:prSet>
      <dgm:spPr/>
    </dgm:pt>
  </dgm:ptLst>
  <dgm:cxnLst>
    <dgm:cxn modelId="{2364C310-E173-1647-8FFD-24819A183E66}" type="presOf" srcId="{8CACACA9-5EA2-409D-91A8-DCD5D0D4E795}" destId="{ACF71388-DF49-F946-986D-21670799CCE1}" srcOrd="0" destOrd="0" presId="urn:microsoft.com/office/officeart/2005/8/layout/default"/>
    <dgm:cxn modelId="{E164FD6C-19DF-4691-A02C-B988977C3EE6}" srcId="{7A7DAEE1-FEC8-40E5-8F2C-09DE1FF56988}" destId="{3E639BD2-BD7F-4814-808B-0D786C213B99}" srcOrd="0" destOrd="0" parTransId="{2B85F145-A37E-4248-9101-9BC1B83642CF}" sibTransId="{351C5C8B-85FF-4449-9450-B439134927AA}"/>
    <dgm:cxn modelId="{FA697092-9609-47C9-9F3E-F95A617AB051}" srcId="{7A7DAEE1-FEC8-40E5-8F2C-09DE1FF56988}" destId="{8CACACA9-5EA2-409D-91A8-DCD5D0D4E795}" srcOrd="1" destOrd="0" parTransId="{48B0999B-8474-4E72-8A29-8258D282DD5D}" sibTransId="{15B82DF7-7809-4C0C-B1F2-7F82CD9E5BEE}"/>
    <dgm:cxn modelId="{5C18FEC0-B388-4F4D-850F-E0006DCC2EDF}" type="presOf" srcId="{3E639BD2-BD7F-4814-808B-0D786C213B99}" destId="{493EC1F8-A50D-E54D-AB99-5666B0B521DC}" srcOrd="0" destOrd="0" presId="urn:microsoft.com/office/officeart/2005/8/layout/default"/>
    <dgm:cxn modelId="{136C9EE4-037A-0F41-89EA-A683DDEE5784}" type="presOf" srcId="{7A7DAEE1-FEC8-40E5-8F2C-09DE1FF56988}" destId="{C05DEF16-18B9-744A-BB12-3E66646D0C0F}" srcOrd="0" destOrd="0" presId="urn:microsoft.com/office/officeart/2005/8/layout/default"/>
    <dgm:cxn modelId="{F556EEAA-4585-974B-9452-42B4BEE5F270}" type="presParOf" srcId="{C05DEF16-18B9-744A-BB12-3E66646D0C0F}" destId="{493EC1F8-A50D-E54D-AB99-5666B0B521DC}" srcOrd="0" destOrd="0" presId="urn:microsoft.com/office/officeart/2005/8/layout/default"/>
    <dgm:cxn modelId="{D7BB0550-BF28-014E-881D-081C4116AE41}" type="presParOf" srcId="{C05DEF16-18B9-744A-BB12-3E66646D0C0F}" destId="{C6933821-B902-7340-A20A-650590D7D83E}" srcOrd="1" destOrd="0" presId="urn:microsoft.com/office/officeart/2005/8/layout/default"/>
    <dgm:cxn modelId="{DBD00823-57E0-6642-A2D2-866266E353CC}" type="presParOf" srcId="{C05DEF16-18B9-744A-BB12-3E66646D0C0F}" destId="{ACF71388-DF49-F946-986D-21670799CCE1}"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2C01E4-3A8B-404B-A94F-9DBB7D589F21}"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EAB609B4-92EF-B240-B69F-3CE8FC0B0DFA}">
      <dgm:prSet/>
      <dgm:spPr/>
      <dgm:t>
        <a:bodyPr/>
        <a:lstStyle/>
        <a:p>
          <a:r>
            <a:rPr lang="en-US" dirty="0"/>
            <a:t>Primary Prevention</a:t>
          </a:r>
        </a:p>
      </dgm:t>
    </dgm:pt>
    <dgm:pt modelId="{2B3E9444-380F-844E-9307-B111E6E52104}" type="parTrans" cxnId="{215C0F79-86D6-C84C-A18F-7AEBD45DF112}">
      <dgm:prSet/>
      <dgm:spPr/>
      <dgm:t>
        <a:bodyPr/>
        <a:lstStyle/>
        <a:p>
          <a:endParaRPr lang="en-US"/>
        </a:p>
      </dgm:t>
    </dgm:pt>
    <dgm:pt modelId="{20E5A812-11FD-8A42-9868-5080D6D82606}" type="sibTrans" cxnId="{215C0F79-86D6-C84C-A18F-7AEBD45DF112}">
      <dgm:prSet/>
      <dgm:spPr/>
      <dgm:t>
        <a:bodyPr/>
        <a:lstStyle/>
        <a:p>
          <a:endParaRPr lang="en-US"/>
        </a:p>
      </dgm:t>
    </dgm:pt>
    <dgm:pt modelId="{498EDF8B-62AF-7442-B6AE-D611B6A2C018}">
      <dgm:prSet/>
      <dgm:spPr/>
      <dgm:t>
        <a:bodyPr/>
        <a:lstStyle/>
        <a:p>
          <a:r>
            <a:rPr lang="en-US" dirty="0"/>
            <a:t>Secondary Prevention</a:t>
          </a:r>
        </a:p>
      </dgm:t>
    </dgm:pt>
    <dgm:pt modelId="{8934E822-FECF-2744-99A4-FA3037BBA5FA}" type="parTrans" cxnId="{2CFF328F-E06D-F24C-8713-D0A0AC3B2AB8}">
      <dgm:prSet/>
      <dgm:spPr/>
      <dgm:t>
        <a:bodyPr/>
        <a:lstStyle/>
        <a:p>
          <a:endParaRPr lang="en-US"/>
        </a:p>
      </dgm:t>
    </dgm:pt>
    <dgm:pt modelId="{9FFC6474-6CAA-0B42-9253-11091A5CF8C5}" type="sibTrans" cxnId="{2CFF328F-E06D-F24C-8713-D0A0AC3B2AB8}">
      <dgm:prSet/>
      <dgm:spPr/>
      <dgm:t>
        <a:bodyPr/>
        <a:lstStyle/>
        <a:p>
          <a:endParaRPr lang="en-US"/>
        </a:p>
      </dgm:t>
    </dgm:pt>
    <dgm:pt modelId="{4B2477F6-FC22-FD40-B1A1-C43F374C617B}">
      <dgm:prSet/>
      <dgm:spPr/>
      <dgm:t>
        <a:bodyPr/>
        <a:lstStyle/>
        <a:p>
          <a:r>
            <a:rPr lang="en-US" dirty="0"/>
            <a:t>Tertiary Prevention</a:t>
          </a:r>
        </a:p>
      </dgm:t>
    </dgm:pt>
    <dgm:pt modelId="{B9A63C1D-BA95-264C-B82C-EC48DE2C16A2}" type="parTrans" cxnId="{8323A0AE-5156-5047-A1BC-754E4F4A05F3}">
      <dgm:prSet/>
      <dgm:spPr/>
      <dgm:t>
        <a:bodyPr/>
        <a:lstStyle/>
        <a:p>
          <a:endParaRPr lang="en-US"/>
        </a:p>
      </dgm:t>
    </dgm:pt>
    <dgm:pt modelId="{E9F95D9C-52DD-6948-9A3A-6DAE25C33579}" type="sibTrans" cxnId="{8323A0AE-5156-5047-A1BC-754E4F4A05F3}">
      <dgm:prSet/>
      <dgm:spPr/>
      <dgm:t>
        <a:bodyPr/>
        <a:lstStyle/>
        <a:p>
          <a:endParaRPr lang="en-US"/>
        </a:p>
      </dgm:t>
    </dgm:pt>
    <dgm:pt modelId="{4025242D-912E-5341-8264-ACBBD822FB19}">
      <dgm:prSet/>
      <dgm:spPr/>
      <dgm:t>
        <a:bodyPr/>
        <a:lstStyle/>
        <a:p>
          <a:r>
            <a:rPr lang="en-US" dirty="0"/>
            <a:t>Intervening to decrease the risk for onset of disease, injury, disability or death </a:t>
          </a:r>
        </a:p>
        <a:p>
          <a:r>
            <a:rPr lang="en-US" dirty="0"/>
            <a:t>(example: immunizations)</a:t>
          </a:r>
        </a:p>
      </dgm:t>
    </dgm:pt>
    <dgm:pt modelId="{0A78BF1D-17EF-A541-B33E-2348FF2F5C8E}" type="parTrans" cxnId="{FC7D8106-14F6-CC44-A836-6CA13F3EB9C9}">
      <dgm:prSet/>
      <dgm:spPr/>
      <dgm:t>
        <a:bodyPr/>
        <a:lstStyle/>
        <a:p>
          <a:endParaRPr lang="en-US"/>
        </a:p>
      </dgm:t>
    </dgm:pt>
    <dgm:pt modelId="{F066B6AA-6F77-414B-A657-75D4CFB5B37C}" type="sibTrans" cxnId="{FC7D8106-14F6-CC44-A836-6CA13F3EB9C9}">
      <dgm:prSet/>
      <dgm:spPr/>
      <dgm:t>
        <a:bodyPr/>
        <a:lstStyle/>
        <a:p>
          <a:endParaRPr lang="en-US"/>
        </a:p>
      </dgm:t>
    </dgm:pt>
    <dgm:pt modelId="{DE525918-2D6B-2145-8D63-26ADF6BC7EEA}">
      <dgm:prSet/>
      <dgm:spPr/>
      <dgm:t>
        <a:bodyPr/>
        <a:lstStyle/>
        <a:p>
          <a:r>
            <a:rPr lang="en-US" dirty="0"/>
            <a:t> Early detection and treatment of disease or injury to prevent disability and death </a:t>
          </a:r>
        </a:p>
        <a:p>
          <a:r>
            <a:rPr lang="en-US" dirty="0"/>
            <a:t>(example: screening)</a:t>
          </a:r>
        </a:p>
      </dgm:t>
    </dgm:pt>
    <dgm:pt modelId="{33701C2C-77C2-7047-8607-5DD65B2F6530}" type="parTrans" cxnId="{FE2C691B-9167-9242-B864-48901E5FB559}">
      <dgm:prSet/>
      <dgm:spPr/>
      <dgm:t>
        <a:bodyPr/>
        <a:lstStyle/>
        <a:p>
          <a:endParaRPr lang="en-US"/>
        </a:p>
      </dgm:t>
    </dgm:pt>
    <dgm:pt modelId="{F7EFB9F1-31F1-B747-AE39-42DA2FA7EE1E}" type="sibTrans" cxnId="{FE2C691B-9167-9242-B864-48901E5FB559}">
      <dgm:prSet/>
      <dgm:spPr/>
      <dgm:t>
        <a:bodyPr/>
        <a:lstStyle/>
        <a:p>
          <a:endParaRPr lang="en-US"/>
        </a:p>
      </dgm:t>
    </dgm:pt>
    <dgm:pt modelId="{681D961B-3838-0046-9F2B-9149643CC05A}">
      <dgm:prSet/>
      <dgm:spPr/>
      <dgm:t>
        <a:bodyPr/>
        <a:lstStyle/>
        <a:p>
          <a:r>
            <a:rPr lang="en-US" dirty="0"/>
            <a:t>Treatment and rehabilitation to prevent disability </a:t>
          </a:r>
        </a:p>
        <a:p>
          <a:r>
            <a:rPr lang="en-US" dirty="0"/>
            <a:t>(example: medications, procedures, rehab)</a:t>
          </a:r>
        </a:p>
      </dgm:t>
    </dgm:pt>
    <dgm:pt modelId="{98903AE7-BC0D-AD4E-AB46-B689EB190BD2}" type="parTrans" cxnId="{149F351A-F497-844F-A67A-C53867A12953}">
      <dgm:prSet/>
      <dgm:spPr/>
      <dgm:t>
        <a:bodyPr/>
        <a:lstStyle/>
        <a:p>
          <a:endParaRPr lang="en-US"/>
        </a:p>
      </dgm:t>
    </dgm:pt>
    <dgm:pt modelId="{5A834074-383A-E648-B134-30685F0328E4}" type="sibTrans" cxnId="{149F351A-F497-844F-A67A-C53867A12953}">
      <dgm:prSet/>
      <dgm:spPr/>
      <dgm:t>
        <a:bodyPr/>
        <a:lstStyle/>
        <a:p>
          <a:endParaRPr lang="en-US"/>
        </a:p>
      </dgm:t>
    </dgm:pt>
    <dgm:pt modelId="{012D9B54-7F65-7B49-A974-C5450F9B965A}" type="pres">
      <dgm:prSet presAssocID="{8C2C01E4-3A8B-404B-A94F-9DBB7D589F21}" presName="Name0" presStyleCnt="0">
        <dgm:presLayoutVars>
          <dgm:dir/>
          <dgm:animLvl val="lvl"/>
          <dgm:resizeHandles val="exact"/>
        </dgm:presLayoutVars>
      </dgm:prSet>
      <dgm:spPr/>
    </dgm:pt>
    <dgm:pt modelId="{5AE317AE-617D-664D-BC44-E1D2946435E4}" type="pres">
      <dgm:prSet presAssocID="{4B2477F6-FC22-FD40-B1A1-C43F374C617B}" presName="boxAndChildren" presStyleCnt="0"/>
      <dgm:spPr/>
    </dgm:pt>
    <dgm:pt modelId="{E7991684-15E6-0642-B50C-934CF77C497D}" type="pres">
      <dgm:prSet presAssocID="{4B2477F6-FC22-FD40-B1A1-C43F374C617B}" presName="parentTextBox" presStyleLbl="alignNode1" presStyleIdx="0" presStyleCnt="3"/>
      <dgm:spPr/>
    </dgm:pt>
    <dgm:pt modelId="{F125BFBD-6AD6-FE47-BA8B-FFE8299E4027}" type="pres">
      <dgm:prSet presAssocID="{4B2477F6-FC22-FD40-B1A1-C43F374C617B}" presName="descendantBox" presStyleLbl="bgAccFollowNode1" presStyleIdx="0" presStyleCnt="3"/>
      <dgm:spPr/>
    </dgm:pt>
    <dgm:pt modelId="{7F5E1229-31D3-B844-92F3-28C7257723D4}" type="pres">
      <dgm:prSet presAssocID="{9FFC6474-6CAA-0B42-9253-11091A5CF8C5}" presName="sp" presStyleCnt="0"/>
      <dgm:spPr/>
    </dgm:pt>
    <dgm:pt modelId="{68CF3FAA-CE9D-7441-AEF5-3F8F53CFD369}" type="pres">
      <dgm:prSet presAssocID="{498EDF8B-62AF-7442-B6AE-D611B6A2C018}" presName="arrowAndChildren" presStyleCnt="0"/>
      <dgm:spPr/>
    </dgm:pt>
    <dgm:pt modelId="{EBC1877A-FE00-CB4E-B912-A1C6045DDBFF}" type="pres">
      <dgm:prSet presAssocID="{498EDF8B-62AF-7442-B6AE-D611B6A2C018}" presName="parentTextArrow" presStyleLbl="node1" presStyleIdx="0" presStyleCnt="0"/>
      <dgm:spPr/>
    </dgm:pt>
    <dgm:pt modelId="{96AB4E1F-B129-6C4F-85AA-6BCEB846A3D1}" type="pres">
      <dgm:prSet presAssocID="{498EDF8B-62AF-7442-B6AE-D611B6A2C018}" presName="arrow" presStyleLbl="alignNode1" presStyleIdx="1" presStyleCnt="3"/>
      <dgm:spPr/>
    </dgm:pt>
    <dgm:pt modelId="{7AD52832-ADCD-1049-B03E-E33E49BD7EFF}" type="pres">
      <dgm:prSet presAssocID="{498EDF8B-62AF-7442-B6AE-D611B6A2C018}" presName="descendantArrow" presStyleLbl="bgAccFollowNode1" presStyleIdx="1" presStyleCnt="3"/>
      <dgm:spPr/>
    </dgm:pt>
    <dgm:pt modelId="{46EF3A90-7B63-8544-8461-34FF0C8D6184}" type="pres">
      <dgm:prSet presAssocID="{20E5A812-11FD-8A42-9868-5080D6D82606}" presName="sp" presStyleCnt="0"/>
      <dgm:spPr/>
    </dgm:pt>
    <dgm:pt modelId="{379D672B-C18B-824C-BA6A-6FD5F18D3583}" type="pres">
      <dgm:prSet presAssocID="{EAB609B4-92EF-B240-B69F-3CE8FC0B0DFA}" presName="arrowAndChildren" presStyleCnt="0"/>
      <dgm:spPr/>
    </dgm:pt>
    <dgm:pt modelId="{025B698D-82D5-9042-9D22-8314EE07FE29}" type="pres">
      <dgm:prSet presAssocID="{EAB609B4-92EF-B240-B69F-3CE8FC0B0DFA}" presName="parentTextArrow" presStyleLbl="node1" presStyleIdx="0" presStyleCnt="0"/>
      <dgm:spPr/>
    </dgm:pt>
    <dgm:pt modelId="{1F4C292A-CA10-644C-941F-031B88A5D2B0}" type="pres">
      <dgm:prSet presAssocID="{EAB609B4-92EF-B240-B69F-3CE8FC0B0DFA}" presName="arrow" presStyleLbl="alignNode1" presStyleIdx="2" presStyleCnt="3"/>
      <dgm:spPr/>
    </dgm:pt>
    <dgm:pt modelId="{56B198B5-C141-3346-8B95-952164D35343}" type="pres">
      <dgm:prSet presAssocID="{EAB609B4-92EF-B240-B69F-3CE8FC0B0DFA}" presName="descendantArrow" presStyleLbl="bgAccFollowNode1" presStyleIdx="2" presStyleCnt="3"/>
      <dgm:spPr/>
    </dgm:pt>
  </dgm:ptLst>
  <dgm:cxnLst>
    <dgm:cxn modelId="{FC7D8106-14F6-CC44-A836-6CA13F3EB9C9}" srcId="{EAB609B4-92EF-B240-B69F-3CE8FC0B0DFA}" destId="{4025242D-912E-5341-8264-ACBBD822FB19}" srcOrd="0" destOrd="0" parTransId="{0A78BF1D-17EF-A541-B33E-2348FF2F5C8E}" sibTransId="{F066B6AA-6F77-414B-A657-75D4CFB5B37C}"/>
    <dgm:cxn modelId="{33094716-EDB9-F643-9F19-E8D8C19DE855}" type="presOf" srcId="{498EDF8B-62AF-7442-B6AE-D611B6A2C018}" destId="{96AB4E1F-B129-6C4F-85AA-6BCEB846A3D1}" srcOrd="1" destOrd="0" presId="urn:microsoft.com/office/officeart/2016/7/layout/VerticalDownArrowProcess"/>
    <dgm:cxn modelId="{149F351A-F497-844F-A67A-C53867A12953}" srcId="{4B2477F6-FC22-FD40-B1A1-C43F374C617B}" destId="{681D961B-3838-0046-9F2B-9149643CC05A}" srcOrd="0" destOrd="0" parTransId="{98903AE7-BC0D-AD4E-AB46-B689EB190BD2}" sibTransId="{5A834074-383A-E648-B134-30685F0328E4}"/>
    <dgm:cxn modelId="{FE2C691B-9167-9242-B864-48901E5FB559}" srcId="{498EDF8B-62AF-7442-B6AE-D611B6A2C018}" destId="{DE525918-2D6B-2145-8D63-26ADF6BC7EEA}" srcOrd="0" destOrd="0" parTransId="{33701C2C-77C2-7047-8607-5DD65B2F6530}" sibTransId="{F7EFB9F1-31F1-B747-AE39-42DA2FA7EE1E}"/>
    <dgm:cxn modelId="{0393722D-61FD-3940-821A-29B283578EB8}" type="presOf" srcId="{8C2C01E4-3A8B-404B-A94F-9DBB7D589F21}" destId="{012D9B54-7F65-7B49-A974-C5450F9B965A}" srcOrd="0" destOrd="0" presId="urn:microsoft.com/office/officeart/2016/7/layout/VerticalDownArrowProcess"/>
    <dgm:cxn modelId="{CA26DE5B-9C43-9241-B1CB-0E18B9A64DDD}" type="presOf" srcId="{EAB609B4-92EF-B240-B69F-3CE8FC0B0DFA}" destId="{1F4C292A-CA10-644C-941F-031B88A5D2B0}" srcOrd="1" destOrd="0" presId="urn:microsoft.com/office/officeart/2016/7/layout/VerticalDownArrowProcess"/>
    <dgm:cxn modelId="{215C0F79-86D6-C84C-A18F-7AEBD45DF112}" srcId="{8C2C01E4-3A8B-404B-A94F-9DBB7D589F21}" destId="{EAB609B4-92EF-B240-B69F-3CE8FC0B0DFA}" srcOrd="0" destOrd="0" parTransId="{2B3E9444-380F-844E-9307-B111E6E52104}" sibTransId="{20E5A812-11FD-8A42-9868-5080D6D82606}"/>
    <dgm:cxn modelId="{2CFF328F-E06D-F24C-8713-D0A0AC3B2AB8}" srcId="{8C2C01E4-3A8B-404B-A94F-9DBB7D589F21}" destId="{498EDF8B-62AF-7442-B6AE-D611B6A2C018}" srcOrd="1" destOrd="0" parTransId="{8934E822-FECF-2744-99A4-FA3037BBA5FA}" sibTransId="{9FFC6474-6CAA-0B42-9253-11091A5CF8C5}"/>
    <dgm:cxn modelId="{10BA07A7-DA1A-974A-B254-D67FA2356273}" type="presOf" srcId="{681D961B-3838-0046-9F2B-9149643CC05A}" destId="{F125BFBD-6AD6-FE47-BA8B-FFE8299E4027}" srcOrd="0" destOrd="0" presId="urn:microsoft.com/office/officeart/2016/7/layout/VerticalDownArrowProcess"/>
    <dgm:cxn modelId="{93107FAB-8897-2F4E-9F1B-E349A3EE0EDE}" type="presOf" srcId="{498EDF8B-62AF-7442-B6AE-D611B6A2C018}" destId="{EBC1877A-FE00-CB4E-B912-A1C6045DDBFF}" srcOrd="0" destOrd="0" presId="urn:microsoft.com/office/officeart/2016/7/layout/VerticalDownArrowProcess"/>
    <dgm:cxn modelId="{8323A0AE-5156-5047-A1BC-754E4F4A05F3}" srcId="{8C2C01E4-3A8B-404B-A94F-9DBB7D589F21}" destId="{4B2477F6-FC22-FD40-B1A1-C43F374C617B}" srcOrd="2" destOrd="0" parTransId="{B9A63C1D-BA95-264C-B82C-EC48DE2C16A2}" sibTransId="{E9F95D9C-52DD-6948-9A3A-6DAE25C33579}"/>
    <dgm:cxn modelId="{5E4C70B6-7D66-F04A-B0FE-04D26DDF1BE0}" type="presOf" srcId="{4B2477F6-FC22-FD40-B1A1-C43F374C617B}" destId="{E7991684-15E6-0642-B50C-934CF77C497D}" srcOrd="0" destOrd="0" presId="urn:microsoft.com/office/officeart/2016/7/layout/VerticalDownArrowProcess"/>
    <dgm:cxn modelId="{71E1E0BB-74F9-0C4C-8ABF-457F443C16B4}" type="presOf" srcId="{4025242D-912E-5341-8264-ACBBD822FB19}" destId="{56B198B5-C141-3346-8B95-952164D35343}" srcOrd="0" destOrd="0" presId="urn:microsoft.com/office/officeart/2016/7/layout/VerticalDownArrowProcess"/>
    <dgm:cxn modelId="{F981EAC4-ED4B-A447-AB95-BC036E322724}" type="presOf" srcId="{DE525918-2D6B-2145-8D63-26ADF6BC7EEA}" destId="{7AD52832-ADCD-1049-B03E-E33E49BD7EFF}" srcOrd="0" destOrd="0" presId="urn:microsoft.com/office/officeart/2016/7/layout/VerticalDownArrowProcess"/>
    <dgm:cxn modelId="{DD750FFB-50EA-614F-BFAB-537AE2B6D43D}" type="presOf" srcId="{EAB609B4-92EF-B240-B69F-3CE8FC0B0DFA}" destId="{025B698D-82D5-9042-9D22-8314EE07FE29}" srcOrd="0" destOrd="0" presId="urn:microsoft.com/office/officeart/2016/7/layout/VerticalDownArrowProcess"/>
    <dgm:cxn modelId="{D2122F1F-0ED6-5049-824D-FCC488EB5269}" type="presParOf" srcId="{012D9B54-7F65-7B49-A974-C5450F9B965A}" destId="{5AE317AE-617D-664D-BC44-E1D2946435E4}" srcOrd="0" destOrd="0" presId="urn:microsoft.com/office/officeart/2016/7/layout/VerticalDownArrowProcess"/>
    <dgm:cxn modelId="{0270D8B3-F20F-234D-B24B-A3C79FF28B91}" type="presParOf" srcId="{5AE317AE-617D-664D-BC44-E1D2946435E4}" destId="{E7991684-15E6-0642-B50C-934CF77C497D}" srcOrd="0" destOrd="0" presId="urn:microsoft.com/office/officeart/2016/7/layout/VerticalDownArrowProcess"/>
    <dgm:cxn modelId="{BD75CDAA-6AEF-5540-BD0F-89F96394F3DC}" type="presParOf" srcId="{5AE317AE-617D-664D-BC44-E1D2946435E4}" destId="{F125BFBD-6AD6-FE47-BA8B-FFE8299E4027}" srcOrd="1" destOrd="0" presId="urn:microsoft.com/office/officeart/2016/7/layout/VerticalDownArrowProcess"/>
    <dgm:cxn modelId="{0653EEB1-89F3-3244-8CFD-87DCF1409007}" type="presParOf" srcId="{012D9B54-7F65-7B49-A974-C5450F9B965A}" destId="{7F5E1229-31D3-B844-92F3-28C7257723D4}" srcOrd="1" destOrd="0" presId="urn:microsoft.com/office/officeart/2016/7/layout/VerticalDownArrowProcess"/>
    <dgm:cxn modelId="{BA8CBFAE-F99D-754D-8D42-E0ED2ED65F47}" type="presParOf" srcId="{012D9B54-7F65-7B49-A974-C5450F9B965A}" destId="{68CF3FAA-CE9D-7441-AEF5-3F8F53CFD369}" srcOrd="2" destOrd="0" presId="urn:microsoft.com/office/officeart/2016/7/layout/VerticalDownArrowProcess"/>
    <dgm:cxn modelId="{AAA7261B-CC02-994C-A0C8-D09E1E50B747}" type="presParOf" srcId="{68CF3FAA-CE9D-7441-AEF5-3F8F53CFD369}" destId="{EBC1877A-FE00-CB4E-B912-A1C6045DDBFF}" srcOrd="0" destOrd="0" presId="urn:microsoft.com/office/officeart/2016/7/layout/VerticalDownArrowProcess"/>
    <dgm:cxn modelId="{A2C35482-0E9C-754E-8358-FEC02F64735C}" type="presParOf" srcId="{68CF3FAA-CE9D-7441-AEF5-3F8F53CFD369}" destId="{96AB4E1F-B129-6C4F-85AA-6BCEB846A3D1}" srcOrd="1" destOrd="0" presId="urn:microsoft.com/office/officeart/2016/7/layout/VerticalDownArrowProcess"/>
    <dgm:cxn modelId="{6CEDB284-2EA8-624A-8FA5-7196CE0FC4EC}" type="presParOf" srcId="{68CF3FAA-CE9D-7441-AEF5-3F8F53CFD369}" destId="{7AD52832-ADCD-1049-B03E-E33E49BD7EFF}" srcOrd="2" destOrd="0" presId="urn:microsoft.com/office/officeart/2016/7/layout/VerticalDownArrowProcess"/>
    <dgm:cxn modelId="{FF7EFAA0-C235-7745-8D7C-57C4DDD2AFED}" type="presParOf" srcId="{012D9B54-7F65-7B49-A974-C5450F9B965A}" destId="{46EF3A90-7B63-8544-8461-34FF0C8D6184}" srcOrd="3" destOrd="0" presId="urn:microsoft.com/office/officeart/2016/7/layout/VerticalDownArrowProcess"/>
    <dgm:cxn modelId="{412A05A5-470E-EA4D-A5E4-E6FC33D33148}" type="presParOf" srcId="{012D9B54-7F65-7B49-A974-C5450F9B965A}" destId="{379D672B-C18B-824C-BA6A-6FD5F18D3583}" srcOrd="4" destOrd="0" presId="urn:microsoft.com/office/officeart/2016/7/layout/VerticalDownArrowProcess"/>
    <dgm:cxn modelId="{B5487A9D-66AB-2547-A058-144E332C8334}" type="presParOf" srcId="{379D672B-C18B-824C-BA6A-6FD5F18D3583}" destId="{025B698D-82D5-9042-9D22-8314EE07FE29}" srcOrd="0" destOrd="0" presId="urn:microsoft.com/office/officeart/2016/7/layout/VerticalDownArrowProcess"/>
    <dgm:cxn modelId="{DE09CB82-6A54-AC49-BEE4-F89D831308FA}" type="presParOf" srcId="{379D672B-C18B-824C-BA6A-6FD5F18D3583}" destId="{1F4C292A-CA10-644C-941F-031B88A5D2B0}" srcOrd="1" destOrd="0" presId="urn:microsoft.com/office/officeart/2016/7/layout/VerticalDownArrowProcess"/>
    <dgm:cxn modelId="{27ABE49A-528C-2949-8870-8A25D0B7F5D8}" type="presParOf" srcId="{379D672B-C18B-824C-BA6A-6FD5F18D3583}" destId="{56B198B5-C141-3346-8B95-952164D35343}"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0954B4-ABC9-47B4-AEDF-50562555DEA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9983DC4-A117-4314-BA9D-EBD5C423E140}">
      <dgm:prSet custT="1"/>
      <dgm:spPr/>
      <dgm:t>
        <a:bodyPr/>
        <a:lstStyle/>
        <a:p>
          <a:pPr>
            <a:defRPr cap="all"/>
          </a:pPr>
          <a:r>
            <a:rPr lang="en-US" sz="2400" dirty="0"/>
            <a:t>Four months after John’s injury and loss of job, he was evicted due to non-payment of rent. </a:t>
          </a:r>
        </a:p>
      </dgm:t>
    </dgm:pt>
    <dgm:pt modelId="{BC2D8A04-A830-4FAB-99E9-BFF3690FCD96}" type="parTrans" cxnId="{4215E93F-7C1E-416F-88D9-AFEE29E570F2}">
      <dgm:prSet/>
      <dgm:spPr/>
      <dgm:t>
        <a:bodyPr/>
        <a:lstStyle/>
        <a:p>
          <a:endParaRPr lang="en-US"/>
        </a:p>
      </dgm:t>
    </dgm:pt>
    <dgm:pt modelId="{5609066C-6CD2-4803-A103-7597615BDF92}" type="sibTrans" cxnId="{4215E93F-7C1E-416F-88D9-AFEE29E570F2}">
      <dgm:prSet/>
      <dgm:spPr/>
      <dgm:t>
        <a:bodyPr/>
        <a:lstStyle/>
        <a:p>
          <a:endParaRPr lang="en-US"/>
        </a:p>
      </dgm:t>
    </dgm:pt>
    <dgm:pt modelId="{C4026EF6-CC4F-4AEB-824D-BFDEBAF1B2B4}">
      <dgm:prSet custT="1"/>
      <dgm:spPr/>
      <dgm:t>
        <a:bodyPr/>
        <a:lstStyle/>
        <a:p>
          <a:pPr>
            <a:defRPr cap="all"/>
          </a:pPr>
          <a:r>
            <a:rPr lang="en-US" sz="2400" dirty="0"/>
            <a:t>He lived with his daughter Sophie at Star of Hope, a shelter for homeless families.</a:t>
          </a:r>
        </a:p>
      </dgm:t>
    </dgm:pt>
    <dgm:pt modelId="{CEC92EB2-FDE3-4370-8360-504243B8C3DC}" type="parTrans" cxnId="{F81F8862-7BDF-4FE2-8AF7-D0F2F61E2C03}">
      <dgm:prSet/>
      <dgm:spPr/>
      <dgm:t>
        <a:bodyPr/>
        <a:lstStyle/>
        <a:p>
          <a:endParaRPr lang="en-US"/>
        </a:p>
      </dgm:t>
    </dgm:pt>
    <dgm:pt modelId="{C6EDE989-5109-4A13-A6E9-6F3A12B09DDF}" type="sibTrans" cxnId="{F81F8862-7BDF-4FE2-8AF7-D0F2F61E2C03}">
      <dgm:prSet/>
      <dgm:spPr/>
      <dgm:t>
        <a:bodyPr/>
        <a:lstStyle/>
        <a:p>
          <a:endParaRPr lang="en-US"/>
        </a:p>
      </dgm:t>
    </dgm:pt>
    <dgm:pt modelId="{6CB183B5-66D5-4F18-88FA-56EFF44170A7}">
      <dgm:prSet custT="1"/>
      <dgm:spPr/>
      <dgm:t>
        <a:bodyPr/>
        <a:lstStyle/>
        <a:p>
          <a:pPr>
            <a:defRPr cap="all"/>
          </a:pPr>
          <a:r>
            <a:rPr lang="en-US" sz="2400" dirty="0"/>
            <a:t>While at Star of Hope, he started rehabilitation at the Sobering Center but missed many appointments.</a:t>
          </a:r>
        </a:p>
      </dgm:t>
    </dgm:pt>
    <dgm:pt modelId="{312D8496-7FED-4F47-9F98-CA47ADE70BCC}" type="parTrans" cxnId="{EB855470-EC78-4E7C-9A6F-55DC38878198}">
      <dgm:prSet/>
      <dgm:spPr/>
      <dgm:t>
        <a:bodyPr/>
        <a:lstStyle/>
        <a:p>
          <a:endParaRPr lang="en-US"/>
        </a:p>
      </dgm:t>
    </dgm:pt>
    <dgm:pt modelId="{C751A959-9C11-450A-BD79-1E9E5C1E517D}" type="sibTrans" cxnId="{EB855470-EC78-4E7C-9A6F-55DC38878198}">
      <dgm:prSet/>
      <dgm:spPr/>
      <dgm:t>
        <a:bodyPr/>
        <a:lstStyle/>
        <a:p>
          <a:endParaRPr lang="en-US"/>
        </a:p>
      </dgm:t>
    </dgm:pt>
    <dgm:pt modelId="{323A3D06-970D-674D-B287-4983D350FB02}" type="pres">
      <dgm:prSet presAssocID="{980954B4-ABC9-47B4-AEDF-50562555DEAD}" presName="linear" presStyleCnt="0">
        <dgm:presLayoutVars>
          <dgm:animLvl val="lvl"/>
          <dgm:resizeHandles val="exact"/>
        </dgm:presLayoutVars>
      </dgm:prSet>
      <dgm:spPr/>
    </dgm:pt>
    <dgm:pt modelId="{5588307A-59F8-3F4C-9954-F8713837333D}" type="pres">
      <dgm:prSet presAssocID="{C9983DC4-A117-4314-BA9D-EBD5C423E140}" presName="parentText" presStyleLbl="node1" presStyleIdx="0" presStyleCnt="3">
        <dgm:presLayoutVars>
          <dgm:chMax val="0"/>
          <dgm:bulletEnabled val="1"/>
        </dgm:presLayoutVars>
      </dgm:prSet>
      <dgm:spPr/>
    </dgm:pt>
    <dgm:pt modelId="{3773A7DD-A314-2A41-A282-E1FC282D724E}" type="pres">
      <dgm:prSet presAssocID="{5609066C-6CD2-4803-A103-7597615BDF92}" presName="spacer" presStyleCnt="0"/>
      <dgm:spPr/>
    </dgm:pt>
    <dgm:pt modelId="{A1DAEA26-DD5E-E14C-9310-291914B054D8}" type="pres">
      <dgm:prSet presAssocID="{C4026EF6-CC4F-4AEB-824D-BFDEBAF1B2B4}" presName="parentText" presStyleLbl="node1" presStyleIdx="1" presStyleCnt="3">
        <dgm:presLayoutVars>
          <dgm:chMax val="0"/>
          <dgm:bulletEnabled val="1"/>
        </dgm:presLayoutVars>
      </dgm:prSet>
      <dgm:spPr/>
    </dgm:pt>
    <dgm:pt modelId="{4BB92085-3934-2A4B-853C-19B02622C86C}" type="pres">
      <dgm:prSet presAssocID="{C6EDE989-5109-4A13-A6E9-6F3A12B09DDF}" presName="spacer" presStyleCnt="0"/>
      <dgm:spPr/>
    </dgm:pt>
    <dgm:pt modelId="{744165C7-D0E1-284E-AC2C-59080CD17165}" type="pres">
      <dgm:prSet presAssocID="{6CB183B5-66D5-4F18-88FA-56EFF44170A7}" presName="parentText" presStyleLbl="node1" presStyleIdx="2" presStyleCnt="3">
        <dgm:presLayoutVars>
          <dgm:chMax val="0"/>
          <dgm:bulletEnabled val="1"/>
        </dgm:presLayoutVars>
      </dgm:prSet>
      <dgm:spPr/>
    </dgm:pt>
  </dgm:ptLst>
  <dgm:cxnLst>
    <dgm:cxn modelId="{D40D8124-5A6A-7047-BC10-25C591A3955F}" type="presOf" srcId="{C4026EF6-CC4F-4AEB-824D-BFDEBAF1B2B4}" destId="{A1DAEA26-DD5E-E14C-9310-291914B054D8}" srcOrd="0" destOrd="0" presId="urn:microsoft.com/office/officeart/2005/8/layout/vList2"/>
    <dgm:cxn modelId="{12B4B829-3A6B-F746-87BA-C8AC8B18EF43}" type="presOf" srcId="{6CB183B5-66D5-4F18-88FA-56EFF44170A7}" destId="{744165C7-D0E1-284E-AC2C-59080CD17165}" srcOrd="0" destOrd="0" presId="urn:microsoft.com/office/officeart/2005/8/layout/vList2"/>
    <dgm:cxn modelId="{4215E93F-7C1E-416F-88D9-AFEE29E570F2}" srcId="{980954B4-ABC9-47B4-AEDF-50562555DEAD}" destId="{C9983DC4-A117-4314-BA9D-EBD5C423E140}" srcOrd="0" destOrd="0" parTransId="{BC2D8A04-A830-4FAB-99E9-BFF3690FCD96}" sibTransId="{5609066C-6CD2-4803-A103-7597615BDF92}"/>
    <dgm:cxn modelId="{F81F8862-7BDF-4FE2-8AF7-D0F2F61E2C03}" srcId="{980954B4-ABC9-47B4-AEDF-50562555DEAD}" destId="{C4026EF6-CC4F-4AEB-824D-BFDEBAF1B2B4}" srcOrd="1" destOrd="0" parTransId="{CEC92EB2-FDE3-4370-8360-504243B8C3DC}" sibTransId="{C6EDE989-5109-4A13-A6E9-6F3A12B09DDF}"/>
    <dgm:cxn modelId="{EB855470-EC78-4E7C-9A6F-55DC38878198}" srcId="{980954B4-ABC9-47B4-AEDF-50562555DEAD}" destId="{6CB183B5-66D5-4F18-88FA-56EFF44170A7}" srcOrd="2" destOrd="0" parTransId="{312D8496-7FED-4F47-9F98-CA47ADE70BCC}" sibTransId="{C751A959-9C11-450A-BD79-1E9E5C1E517D}"/>
    <dgm:cxn modelId="{B771427A-FC7D-AA49-B0CC-E7304CA77ACA}" type="presOf" srcId="{980954B4-ABC9-47B4-AEDF-50562555DEAD}" destId="{323A3D06-970D-674D-B287-4983D350FB02}" srcOrd="0" destOrd="0" presId="urn:microsoft.com/office/officeart/2005/8/layout/vList2"/>
    <dgm:cxn modelId="{14640FE4-F9A0-9B4A-B637-12F9318A8990}" type="presOf" srcId="{C9983DC4-A117-4314-BA9D-EBD5C423E140}" destId="{5588307A-59F8-3F4C-9954-F8713837333D}" srcOrd="0" destOrd="0" presId="urn:microsoft.com/office/officeart/2005/8/layout/vList2"/>
    <dgm:cxn modelId="{249C1819-F455-9741-AE5F-D50F7970AA5D}" type="presParOf" srcId="{323A3D06-970D-674D-B287-4983D350FB02}" destId="{5588307A-59F8-3F4C-9954-F8713837333D}" srcOrd="0" destOrd="0" presId="urn:microsoft.com/office/officeart/2005/8/layout/vList2"/>
    <dgm:cxn modelId="{6D83C8F2-E9D2-3A49-9E3E-9D3F79D2A693}" type="presParOf" srcId="{323A3D06-970D-674D-B287-4983D350FB02}" destId="{3773A7DD-A314-2A41-A282-E1FC282D724E}" srcOrd="1" destOrd="0" presId="urn:microsoft.com/office/officeart/2005/8/layout/vList2"/>
    <dgm:cxn modelId="{45BAE545-38F2-C342-BEE4-EFEECE95F35A}" type="presParOf" srcId="{323A3D06-970D-674D-B287-4983D350FB02}" destId="{A1DAEA26-DD5E-E14C-9310-291914B054D8}" srcOrd="2" destOrd="0" presId="urn:microsoft.com/office/officeart/2005/8/layout/vList2"/>
    <dgm:cxn modelId="{8FADB552-D3D6-1243-8C08-198B587AEC12}" type="presParOf" srcId="{323A3D06-970D-674D-B287-4983D350FB02}" destId="{4BB92085-3934-2A4B-853C-19B02622C86C}" srcOrd="3" destOrd="0" presId="urn:microsoft.com/office/officeart/2005/8/layout/vList2"/>
    <dgm:cxn modelId="{C7A9AACF-75CC-8547-9A28-8D57C656F641}" type="presParOf" srcId="{323A3D06-970D-674D-B287-4983D350FB02}" destId="{744165C7-D0E1-284E-AC2C-59080CD17165}"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0954B4-ABC9-47B4-AEDF-50562555DEA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894D5C5E-D1EC-495E-8E1C-5BAD1FE53AD5}">
      <dgm:prSet custT="1"/>
      <dgm:spPr/>
      <dgm:t>
        <a:bodyPr/>
        <a:lstStyle/>
        <a:p>
          <a:pPr>
            <a:defRPr cap="all"/>
          </a:pPr>
          <a:r>
            <a:rPr lang="en-US" sz="2400" dirty="0"/>
            <a:t>After three months, John was removed from the shelter for repeated alcohol and opioid use.</a:t>
          </a:r>
        </a:p>
      </dgm:t>
    </dgm:pt>
    <dgm:pt modelId="{D0217B5E-AFAC-44FC-92F5-606A0F2968BC}" type="parTrans" cxnId="{5881702C-C9AC-4812-B0BD-6322FD796A32}">
      <dgm:prSet/>
      <dgm:spPr/>
      <dgm:t>
        <a:bodyPr/>
        <a:lstStyle/>
        <a:p>
          <a:endParaRPr lang="en-US"/>
        </a:p>
      </dgm:t>
    </dgm:pt>
    <dgm:pt modelId="{3DD244C6-6253-41C5-A1C6-04382709BE17}" type="sibTrans" cxnId="{5881702C-C9AC-4812-B0BD-6322FD796A32}">
      <dgm:prSet/>
      <dgm:spPr/>
      <dgm:t>
        <a:bodyPr/>
        <a:lstStyle/>
        <a:p>
          <a:endParaRPr lang="en-US"/>
        </a:p>
      </dgm:t>
    </dgm:pt>
    <dgm:pt modelId="{5C19B676-9CF4-4269-94AB-2D9F855D9809}">
      <dgm:prSet custT="1"/>
      <dgm:spPr/>
      <dgm:t>
        <a:bodyPr/>
        <a:lstStyle/>
        <a:p>
          <a:pPr>
            <a:defRPr cap="all"/>
          </a:pPr>
          <a:r>
            <a:rPr lang="en-US" sz="2400" dirty="0"/>
            <a:t>Star of Hope, as a mandatory reporter, made contact with Child Protective Services as John’s drug use and his daughter’s disability were areas of concern. </a:t>
          </a:r>
        </a:p>
      </dgm:t>
    </dgm:pt>
    <dgm:pt modelId="{1D3389A1-3786-4E78-8D0F-E857F9DAA272}" type="parTrans" cxnId="{E148C005-51F3-4BC9-9BCE-4E95EA5A279F}">
      <dgm:prSet/>
      <dgm:spPr/>
      <dgm:t>
        <a:bodyPr/>
        <a:lstStyle/>
        <a:p>
          <a:endParaRPr lang="en-US"/>
        </a:p>
      </dgm:t>
    </dgm:pt>
    <dgm:pt modelId="{972CC98B-1278-4424-84C8-39B92AC8D408}" type="sibTrans" cxnId="{E148C005-51F3-4BC9-9BCE-4E95EA5A279F}">
      <dgm:prSet/>
      <dgm:spPr/>
      <dgm:t>
        <a:bodyPr/>
        <a:lstStyle/>
        <a:p>
          <a:endParaRPr lang="en-US"/>
        </a:p>
      </dgm:t>
    </dgm:pt>
    <dgm:pt modelId="{93A4239C-F2FC-8945-AADA-C778F098E3FA}">
      <dgm:prSet custT="1"/>
      <dgm:spPr/>
      <dgm:t>
        <a:bodyPr/>
        <a:lstStyle/>
        <a:p>
          <a:r>
            <a:rPr lang="en-US" sz="2400" dirty="0"/>
            <a:t>HE AND SOPHIE LIVED IN HIS VEHICLE FOR TWO WEEKS UNTIL HIS AUNT CLARA CONTACTED HIM AND OFFERED TO TAKE THEM IN UNTIL HE CAN “GET BACK ON HIS FEET”.</a:t>
          </a:r>
        </a:p>
      </dgm:t>
    </dgm:pt>
    <dgm:pt modelId="{7CE89C13-ABB9-C94B-A001-63A4D05C9C47}" type="parTrans" cxnId="{0B906399-53BE-A74A-B662-E1681ACEF60C}">
      <dgm:prSet/>
      <dgm:spPr/>
      <dgm:t>
        <a:bodyPr/>
        <a:lstStyle/>
        <a:p>
          <a:endParaRPr lang="en-US"/>
        </a:p>
      </dgm:t>
    </dgm:pt>
    <dgm:pt modelId="{9403CC39-E0EE-CA40-8175-63AA5DEBFC98}" type="sibTrans" cxnId="{0B906399-53BE-A74A-B662-E1681ACEF60C}">
      <dgm:prSet/>
      <dgm:spPr/>
      <dgm:t>
        <a:bodyPr/>
        <a:lstStyle/>
        <a:p>
          <a:endParaRPr lang="en-US"/>
        </a:p>
      </dgm:t>
    </dgm:pt>
    <dgm:pt modelId="{323A3D06-970D-674D-B287-4983D350FB02}" type="pres">
      <dgm:prSet presAssocID="{980954B4-ABC9-47B4-AEDF-50562555DEAD}" presName="linear" presStyleCnt="0">
        <dgm:presLayoutVars>
          <dgm:animLvl val="lvl"/>
          <dgm:resizeHandles val="exact"/>
        </dgm:presLayoutVars>
      </dgm:prSet>
      <dgm:spPr/>
    </dgm:pt>
    <dgm:pt modelId="{4BFCEDE6-59B7-DC41-AE54-E62CAEC9CF69}" type="pres">
      <dgm:prSet presAssocID="{894D5C5E-D1EC-495E-8E1C-5BAD1FE53AD5}" presName="parentText" presStyleLbl="node1" presStyleIdx="0" presStyleCnt="3">
        <dgm:presLayoutVars>
          <dgm:chMax val="0"/>
          <dgm:bulletEnabled val="1"/>
        </dgm:presLayoutVars>
      </dgm:prSet>
      <dgm:spPr/>
    </dgm:pt>
    <dgm:pt modelId="{FB2A302F-C465-C64F-87CD-A974C43F71C4}" type="pres">
      <dgm:prSet presAssocID="{3DD244C6-6253-41C5-A1C6-04382709BE17}" presName="spacer" presStyleCnt="0"/>
      <dgm:spPr/>
    </dgm:pt>
    <dgm:pt modelId="{2C325775-9435-A54E-B15A-BB636683FB8E}" type="pres">
      <dgm:prSet presAssocID="{5C19B676-9CF4-4269-94AB-2D9F855D9809}" presName="parentText" presStyleLbl="node1" presStyleIdx="1" presStyleCnt="3">
        <dgm:presLayoutVars>
          <dgm:chMax val="0"/>
          <dgm:bulletEnabled val="1"/>
        </dgm:presLayoutVars>
      </dgm:prSet>
      <dgm:spPr/>
    </dgm:pt>
    <dgm:pt modelId="{E4019DB7-64FC-864A-91A4-45B11931BD50}" type="pres">
      <dgm:prSet presAssocID="{972CC98B-1278-4424-84C8-39B92AC8D408}" presName="spacer" presStyleCnt="0"/>
      <dgm:spPr/>
    </dgm:pt>
    <dgm:pt modelId="{32E32EA3-78E2-BC42-B4BD-28F317DA701A}" type="pres">
      <dgm:prSet presAssocID="{93A4239C-F2FC-8945-AADA-C778F098E3FA}" presName="parentText" presStyleLbl="node1" presStyleIdx="2" presStyleCnt="3" custLinFactNeighborX="290" custLinFactNeighborY="8458">
        <dgm:presLayoutVars>
          <dgm:chMax val="0"/>
          <dgm:bulletEnabled val="1"/>
        </dgm:presLayoutVars>
      </dgm:prSet>
      <dgm:spPr/>
    </dgm:pt>
  </dgm:ptLst>
  <dgm:cxnLst>
    <dgm:cxn modelId="{E148C005-51F3-4BC9-9BCE-4E95EA5A279F}" srcId="{980954B4-ABC9-47B4-AEDF-50562555DEAD}" destId="{5C19B676-9CF4-4269-94AB-2D9F855D9809}" srcOrd="1" destOrd="0" parTransId="{1D3389A1-3786-4E78-8D0F-E857F9DAA272}" sibTransId="{972CC98B-1278-4424-84C8-39B92AC8D408}"/>
    <dgm:cxn modelId="{BBD98316-7598-2549-B4F3-20CCDC544ED3}" type="presOf" srcId="{93A4239C-F2FC-8945-AADA-C778F098E3FA}" destId="{32E32EA3-78E2-BC42-B4BD-28F317DA701A}" srcOrd="0" destOrd="0" presId="urn:microsoft.com/office/officeart/2005/8/layout/vList2"/>
    <dgm:cxn modelId="{5881702C-C9AC-4812-B0BD-6322FD796A32}" srcId="{980954B4-ABC9-47B4-AEDF-50562555DEAD}" destId="{894D5C5E-D1EC-495E-8E1C-5BAD1FE53AD5}" srcOrd="0" destOrd="0" parTransId="{D0217B5E-AFAC-44FC-92F5-606A0F2968BC}" sibTransId="{3DD244C6-6253-41C5-A1C6-04382709BE17}"/>
    <dgm:cxn modelId="{B771427A-FC7D-AA49-B0CC-E7304CA77ACA}" type="presOf" srcId="{980954B4-ABC9-47B4-AEDF-50562555DEAD}" destId="{323A3D06-970D-674D-B287-4983D350FB02}" srcOrd="0" destOrd="0" presId="urn:microsoft.com/office/officeart/2005/8/layout/vList2"/>
    <dgm:cxn modelId="{0B906399-53BE-A74A-B662-E1681ACEF60C}" srcId="{980954B4-ABC9-47B4-AEDF-50562555DEAD}" destId="{93A4239C-F2FC-8945-AADA-C778F098E3FA}" srcOrd="2" destOrd="0" parTransId="{7CE89C13-ABB9-C94B-A001-63A4D05C9C47}" sibTransId="{9403CC39-E0EE-CA40-8175-63AA5DEBFC98}"/>
    <dgm:cxn modelId="{5FEA71AB-124E-CF4A-A9BE-3A971391E2DB}" type="presOf" srcId="{894D5C5E-D1EC-495E-8E1C-5BAD1FE53AD5}" destId="{4BFCEDE6-59B7-DC41-AE54-E62CAEC9CF69}" srcOrd="0" destOrd="0" presId="urn:microsoft.com/office/officeart/2005/8/layout/vList2"/>
    <dgm:cxn modelId="{EB6786EE-47A3-3349-B521-F564B0CF67B1}" type="presOf" srcId="{5C19B676-9CF4-4269-94AB-2D9F855D9809}" destId="{2C325775-9435-A54E-B15A-BB636683FB8E}" srcOrd="0" destOrd="0" presId="urn:microsoft.com/office/officeart/2005/8/layout/vList2"/>
    <dgm:cxn modelId="{EB5E5F51-E174-8548-8B3E-5A4F24DB7E7E}" type="presParOf" srcId="{323A3D06-970D-674D-B287-4983D350FB02}" destId="{4BFCEDE6-59B7-DC41-AE54-E62CAEC9CF69}" srcOrd="0" destOrd="0" presId="urn:microsoft.com/office/officeart/2005/8/layout/vList2"/>
    <dgm:cxn modelId="{D6ACE6B4-70DF-C04F-8FA6-5613E1B70542}" type="presParOf" srcId="{323A3D06-970D-674D-B287-4983D350FB02}" destId="{FB2A302F-C465-C64F-87CD-A974C43F71C4}" srcOrd="1" destOrd="0" presId="urn:microsoft.com/office/officeart/2005/8/layout/vList2"/>
    <dgm:cxn modelId="{FD704235-C9B7-9046-B9C3-CEBD63D575E3}" type="presParOf" srcId="{323A3D06-970D-674D-B287-4983D350FB02}" destId="{2C325775-9435-A54E-B15A-BB636683FB8E}" srcOrd="2" destOrd="0" presId="urn:microsoft.com/office/officeart/2005/8/layout/vList2"/>
    <dgm:cxn modelId="{8A779CE4-8914-F444-8AE9-53444BAC0F1E}" type="presParOf" srcId="{323A3D06-970D-674D-B287-4983D350FB02}" destId="{E4019DB7-64FC-864A-91A4-45B11931BD50}" srcOrd="3" destOrd="0" presId="urn:microsoft.com/office/officeart/2005/8/layout/vList2"/>
    <dgm:cxn modelId="{B6B48064-9385-2447-8934-8C227864A754}" type="presParOf" srcId="{323A3D06-970D-674D-B287-4983D350FB02}" destId="{32E32EA3-78E2-BC42-B4BD-28F317DA701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BAF2A4-CDE1-3745-8B14-6E0573209A08}"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n-US"/>
        </a:p>
      </dgm:t>
    </dgm:pt>
    <dgm:pt modelId="{28180E1F-AA5A-D940-A158-4C358E8186A1}">
      <dgm:prSet custT="1"/>
      <dgm:spPr/>
      <dgm:t>
        <a:bodyPr/>
        <a:lstStyle/>
        <a:p>
          <a:r>
            <a:rPr lang="en-US" sz="2200" b="1" u="sng" dirty="0"/>
            <a:t>Situation</a:t>
          </a:r>
        </a:p>
        <a:p>
          <a:r>
            <a:rPr lang="en-US" sz="2200" dirty="0"/>
            <a:t>Who is the person and what is happening with them?</a:t>
          </a:r>
        </a:p>
      </dgm:t>
    </dgm:pt>
    <dgm:pt modelId="{9DA5C599-BB62-7645-9819-624053F257F5}" type="parTrans" cxnId="{907B01AE-6274-5246-AD7E-CEF4B9953B98}">
      <dgm:prSet/>
      <dgm:spPr/>
      <dgm:t>
        <a:bodyPr/>
        <a:lstStyle/>
        <a:p>
          <a:endParaRPr lang="en-US"/>
        </a:p>
      </dgm:t>
    </dgm:pt>
    <dgm:pt modelId="{3D4A00A8-C7F2-B54E-8109-9F1C28C9318C}" type="sibTrans" cxnId="{907B01AE-6274-5246-AD7E-CEF4B9953B98}">
      <dgm:prSet/>
      <dgm:spPr/>
      <dgm:t>
        <a:bodyPr/>
        <a:lstStyle/>
        <a:p>
          <a:endParaRPr lang="en-US"/>
        </a:p>
      </dgm:t>
    </dgm:pt>
    <dgm:pt modelId="{C6E04E60-2FA4-5E48-A9EB-072BAAB9EB60}">
      <dgm:prSet custT="1"/>
      <dgm:spPr/>
      <dgm:t>
        <a:bodyPr/>
        <a:lstStyle/>
        <a:p>
          <a:r>
            <a:rPr lang="en-US" sz="2200" b="1" u="sng" dirty="0"/>
            <a:t>Background</a:t>
          </a:r>
        </a:p>
        <a:p>
          <a:r>
            <a:rPr lang="en-US" sz="2200" dirty="0"/>
            <a:t>What is their clinical and social history?</a:t>
          </a:r>
        </a:p>
      </dgm:t>
    </dgm:pt>
    <dgm:pt modelId="{D8D1C1AB-A23F-544A-9977-4FD6C8308450}" type="parTrans" cxnId="{9514D146-8457-9440-B7DF-C339BF160499}">
      <dgm:prSet/>
      <dgm:spPr/>
      <dgm:t>
        <a:bodyPr/>
        <a:lstStyle/>
        <a:p>
          <a:endParaRPr lang="en-US"/>
        </a:p>
      </dgm:t>
    </dgm:pt>
    <dgm:pt modelId="{B577F719-EC50-114A-B7EB-A476070BABCC}" type="sibTrans" cxnId="{9514D146-8457-9440-B7DF-C339BF160499}">
      <dgm:prSet/>
      <dgm:spPr/>
      <dgm:t>
        <a:bodyPr/>
        <a:lstStyle/>
        <a:p>
          <a:endParaRPr lang="en-US"/>
        </a:p>
      </dgm:t>
    </dgm:pt>
    <dgm:pt modelId="{CB1B94EB-C4CB-994B-BD8A-B5319569A92D}">
      <dgm:prSet custT="1"/>
      <dgm:spPr/>
      <dgm:t>
        <a:bodyPr/>
        <a:lstStyle/>
        <a:p>
          <a:r>
            <a:rPr lang="en-US" sz="2200" b="1" u="sng" dirty="0"/>
            <a:t>Assessment</a:t>
          </a:r>
        </a:p>
        <a:p>
          <a:r>
            <a:rPr lang="en-US" sz="2200" dirty="0"/>
            <a:t>What is the problem?</a:t>
          </a:r>
        </a:p>
      </dgm:t>
    </dgm:pt>
    <dgm:pt modelId="{AFD99391-ABC3-0A43-BEEA-CF6A06405416}" type="parTrans" cxnId="{1B438B06-95EF-8545-8847-52369256EB19}">
      <dgm:prSet/>
      <dgm:spPr/>
      <dgm:t>
        <a:bodyPr/>
        <a:lstStyle/>
        <a:p>
          <a:endParaRPr lang="en-US"/>
        </a:p>
      </dgm:t>
    </dgm:pt>
    <dgm:pt modelId="{08929E4F-866B-5043-9453-5E3F0A7FF653}" type="sibTrans" cxnId="{1B438B06-95EF-8545-8847-52369256EB19}">
      <dgm:prSet/>
      <dgm:spPr/>
      <dgm:t>
        <a:bodyPr/>
        <a:lstStyle/>
        <a:p>
          <a:endParaRPr lang="en-US"/>
        </a:p>
      </dgm:t>
    </dgm:pt>
    <dgm:pt modelId="{A49273F2-BD35-8E44-8221-E2F8C9AD0475}">
      <dgm:prSet custT="1"/>
      <dgm:spPr/>
      <dgm:t>
        <a:bodyPr/>
        <a:lstStyle/>
        <a:p>
          <a:r>
            <a:rPr lang="en-US" sz="2200" b="1" u="sng" dirty="0"/>
            <a:t>Recommendation/Request</a:t>
          </a:r>
        </a:p>
        <a:p>
          <a:r>
            <a:rPr lang="en-US" sz="2200" dirty="0"/>
            <a:t>What would you do to correct the situation?</a:t>
          </a:r>
        </a:p>
      </dgm:t>
    </dgm:pt>
    <dgm:pt modelId="{37D79D49-5D10-1040-A792-E90C13C44A6B}" type="parTrans" cxnId="{083ACC06-5346-AE45-B5A8-D59FFEED7E6B}">
      <dgm:prSet/>
      <dgm:spPr/>
      <dgm:t>
        <a:bodyPr/>
        <a:lstStyle/>
        <a:p>
          <a:endParaRPr lang="en-US"/>
        </a:p>
      </dgm:t>
    </dgm:pt>
    <dgm:pt modelId="{A4641F20-198A-A74C-9A83-842F0878E124}" type="sibTrans" cxnId="{083ACC06-5346-AE45-B5A8-D59FFEED7E6B}">
      <dgm:prSet/>
      <dgm:spPr/>
      <dgm:t>
        <a:bodyPr/>
        <a:lstStyle/>
        <a:p>
          <a:endParaRPr lang="en-US"/>
        </a:p>
      </dgm:t>
    </dgm:pt>
    <dgm:pt modelId="{6E67AC3E-509F-E445-B435-C02E4ABD947F}" type="pres">
      <dgm:prSet presAssocID="{98BAF2A4-CDE1-3745-8B14-6E0573209A08}" presName="linearFlow" presStyleCnt="0">
        <dgm:presLayoutVars>
          <dgm:dir/>
          <dgm:resizeHandles val="exact"/>
        </dgm:presLayoutVars>
      </dgm:prSet>
      <dgm:spPr/>
    </dgm:pt>
    <dgm:pt modelId="{20D487DA-D3D3-BA43-88F1-9BC75E646EBB}" type="pres">
      <dgm:prSet presAssocID="{28180E1F-AA5A-D940-A158-4C358E8186A1}" presName="composite" presStyleCnt="0"/>
      <dgm:spPr/>
    </dgm:pt>
    <dgm:pt modelId="{D64E83D1-DB77-F942-8D00-8C7290E9F865}" type="pres">
      <dgm:prSet presAssocID="{28180E1F-AA5A-D940-A158-4C358E8186A1}" presName="imgShp" presStyleLbl="fgImgPlace1" presStyleIdx="0" presStyleCnt="4"/>
      <dgm:spPr/>
    </dgm:pt>
    <dgm:pt modelId="{F801F041-82AD-3048-B7D8-E0807A06834A}" type="pres">
      <dgm:prSet presAssocID="{28180E1F-AA5A-D940-A158-4C358E8186A1}" presName="txShp" presStyleLbl="node1" presStyleIdx="0" presStyleCnt="4" custScaleX="100722" custScaleY="99976">
        <dgm:presLayoutVars>
          <dgm:bulletEnabled val="1"/>
        </dgm:presLayoutVars>
      </dgm:prSet>
      <dgm:spPr/>
    </dgm:pt>
    <dgm:pt modelId="{6312D30B-2EC4-0548-82B1-E580606B6C3B}" type="pres">
      <dgm:prSet presAssocID="{3D4A00A8-C7F2-B54E-8109-9F1C28C9318C}" presName="spacing" presStyleCnt="0"/>
      <dgm:spPr/>
    </dgm:pt>
    <dgm:pt modelId="{2B3FE61A-3305-DC44-BA43-35897A76B3AA}" type="pres">
      <dgm:prSet presAssocID="{C6E04E60-2FA4-5E48-A9EB-072BAAB9EB60}" presName="composite" presStyleCnt="0"/>
      <dgm:spPr/>
    </dgm:pt>
    <dgm:pt modelId="{CA538275-F3DC-8A43-9F33-63D3A04FAE5B}" type="pres">
      <dgm:prSet presAssocID="{C6E04E60-2FA4-5E48-A9EB-072BAAB9EB60}" presName="imgShp" presStyleLbl="fgImgPlace1" presStyleIdx="1" presStyleCnt="4"/>
      <dgm:spPr/>
    </dgm:pt>
    <dgm:pt modelId="{CD7BE749-4616-1848-8CB1-7E085E35B297}" type="pres">
      <dgm:prSet presAssocID="{C6E04E60-2FA4-5E48-A9EB-072BAAB9EB60}" presName="txShp" presStyleLbl="node1" presStyleIdx="1" presStyleCnt="4">
        <dgm:presLayoutVars>
          <dgm:bulletEnabled val="1"/>
        </dgm:presLayoutVars>
      </dgm:prSet>
      <dgm:spPr/>
    </dgm:pt>
    <dgm:pt modelId="{EEA10B2C-7086-D84E-AD61-9F8924BC5317}" type="pres">
      <dgm:prSet presAssocID="{B577F719-EC50-114A-B7EB-A476070BABCC}" presName="spacing" presStyleCnt="0"/>
      <dgm:spPr/>
    </dgm:pt>
    <dgm:pt modelId="{3D8CF24A-15EC-DA45-B17E-01E3908528CB}" type="pres">
      <dgm:prSet presAssocID="{CB1B94EB-C4CB-994B-BD8A-B5319569A92D}" presName="composite" presStyleCnt="0"/>
      <dgm:spPr/>
    </dgm:pt>
    <dgm:pt modelId="{AEBF1813-D472-9D4C-BB53-887E0323F995}" type="pres">
      <dgm:prSet presAssocID="{CB1B94EB-C4CB-994B-BD8A-B5319569A92D}" presName="imgShp" presStyleLbl="fgImgPlace1" presStyleIdx="2" presStyleCnt="4"/>
      <dgm:spPr/>
    </dgm:pt>
    <dgm:pt modelId="{2A6D750B-65D9-4A44-BE08-41CB346BD1F0}" type="pres">
      <dgm:prSet presAssocID="{CB1B94EB-C4CB-994B-BD8A-B5319569A92D}" presName="txShp" presStyleLbl="node1" presStyleIdx="2" presStyleCnt="4">
        <dgm:presLayoutVars>
          <dgm:bulletEnabled val="1"/>
        </dgm:presLayoutVars>
      </dgm:prSet>
      <dgm:spPr/>
    </dgm:pt>
    <dgm:pt modelId="{3A0E09AE-136E-234D-9C01-C426AFF16D9D}" type="pres">
      <dgm:prSet presAssocID="{08929E4F-866B-5043-9453-5E3F0A7FF653}" presName="spacing" presStyleCnt="0"/>
      <dgm:spPr/>
    </dgm:pt>
    <dgm:pt modelId="{A12329A5-E7C5-D648-BA78-8D1E313B1A25}" type="pres">
      <dgm:prSet presAssocID="{A49273F2-BD35-8E44-8221-E2F8C9AD0475}" presName="composite" presStyleCnt="0"/>
      <dgm:spPr/>
    </dgm:pt>
    <dgm:pt modelId="{117F9553-F0D6-1F41-B8E2-80374D24356D}" type="pres">
      <dgm:prSet presAssocID="{A49273F2-BD35-8E44-8221-E2F8C9AD0475}" presName="imgShp" presStyleLbl="fgImgPlace1" presStyleIdx="3" presStyleCnt="4"/>
      <dgm:spPr/>
    </dgm:pt>
    <dgm:pt modelId="{27741CD5-3C91-3C48-BE20-9C6F93C351E1}" type="pres">
      <dgm:prSet presAssocID="{A49273F2-BD35-8E44-8221-E2F8C9AD0475}" presName="txShp" presStyleLbl="node1" presStyleIdx="3" presStyleCnt="4">
        <dgm:presLayoutVars>
          <dgm:bulletEnabled val="1"/>
        </dgm:presLayoutVars>
      </dgm:prSet>
      <dgm:spPr/>
    </dgm:pt>
  </dgm:ptLst>
  <dgm:cxnLst>
    <dgm:cxn modelId="{1B438B06-95EF-8545-8847-52369256EB19}" srcId="{98BAF2A4-CDE1-3745-8B14-6E0573209A08}" destId="{CB1B94EB-C4CB-994B-BD8A-B5319569A92D}" srcOrd="2" destOrd="0" parTransId="{AFD99391-ABC3-0A43-BEEA-CF6A06405416}" sibTransId="{08929E4F-866B-5043-9453-5E3F0A7FF653}"/>
    <dgm:cxn modelId="{083ACC06-5346-AE45-B5A8-D59FFEED7E6B}" srcId="{98BAF2A4-CDE1-3745-8B14-6E0573209A08}" destId="{A49273F2-BD35-8E44-8221-E2F8C9AD0475}" srcOrd="3" destOrd="0" parTransId="{37D79D49-5D10-1040-A792-E90C13C44A6B}" sibTransId="{A4641F20-198A-A74C-9A83-842F0878E124}"/>
    <dgm:cxn modelId="{27548623-C6EA-634A-AE76-F2473D2238B4}" type="presOf" srcId="{CB1B94EB-C4CB-994B-BD8A-B5319569A92D}" destId="{2A6D750B-65D9-4A44-BE08-41CB346BD1F0}" srcOrd="0" destOrd="0" presId="urn:microsoft.com/office/officeart/2005/8/layout/vList3"/>
    <dgm:cxn modelId="{FBA3A82B-567B-184B-B78A-EAC3A44B059C}" type="presOf" srcId="{98BAF2A4-CDE1-3745-8B14-6E0573209A08}" destId="{6E67AC3E-509F-E445-B435-C02E4ABD947F}" srcOrd="0" destOrd="0" presId="urn:microsoft.com/office/officeart/2005/8/layout/vList3"/>
    <dgm:cxn modelId="{9514D146-8457-9440-B7DF-C339BF160499}" srcId="{98BAF2A4-CDE1-3745-8B14-6E0573209A08}" destId="{C6E04E60-2FA4-5E48-A9EB-072BAAB9EB60}" srcOrd="1" destOrd="0" parTransId="{D8D1C1AB-A23F-544A-9977-4FD6C8308450}" sibTransId="{B577F719-EC50-114A-B7EB-A476070BABCC}"/>
    <dgm:cxn modelId="{E0C3A2A7-8819-2341-8A88-BA333A0A73A6}" type="presOf" srcId="{28180E1F-AA5A-D940-A158-4C358E8186A1}" destId="{F801F041-82AD-3048-B7D8-E0807A06834A}" srcOrd="0" destOrd="0" presId="urn:microsoft.com/office/officeart/2005/8/layout/vList3"/>
    <dgm:cxn modelId="{907B01AE-6274-5246-AD7E-CEF4B9953B98}" srcId="{98BAF2A4-CDE1-3745-8B14-6E0573209A08}" destId="{28180E1F-AA5A-D940-A158-4C358E8186A1}" srcOrd="0" destOrd="0" parTransId="{9DA5C599-BB62-7645-9819-624053F257F5}" sibTransId="{3D4A00A8-C7F2-B54E-8109-9F1C28C9318C}"/>
    <dgm:cxn modelId="{1B7C4EB0-5681-5443-B111-3B3EFE1AB897}" type="presOf" srcId="{A49273F2-BD35-8E44-8221-E2F8C9AD0475}" destId="{27741CD5-3C91-3C48-BE20-9C6F93C351E1}" srcOrd="0" destOrd="0" presId="urn:microsoft.com/office/officeart/2005/8/layout/vList3"/>
    <dgm:cxn modelId="{067E5BC3-AD56-DB40-B230-60FE5BF447C0}" type="presOf" srcId="{C6E04E60-2FA4-5E48-A9EB-072BAAB9EB60}" destId="{CD7BE749-4616-1848-8CB1-7E085E35B297}" srcOrd="0" destOrd="0" presId="urn:microsoft.com/office/officeart/2005/8/layout/vList3"/>
    <dgm:cxn modelId="{7D538AB7-349C-A241-A4AA-086406F47839}" type="presParOf" srcId="{6E67AC3E-509F-E445-B435-C02E4ABD947F}" destId="{20D487DA-D3D3-BA43-88F1-9BC75E646EBB}" srcOrd="0" destOrd="0" presId="urn:microsoft.com/office/officeart/2005/8/layout/vList3"/>
    <dgm:cxn modelId="{FC7AC386-1118-444B-B602-446FD29B22E0}" type="presParOf" srcId="{20D487DA-D3D3-BA43-88F1-9BC75E646EBB}" destId="{D64E83D1-DB77-F942-8D00-8C7290E9F865}" srcOrd="0" destOrd="0" presId="urn:microsoft.com/office/officeart/2005/8/layout/vList3"/>
    <dgm:cxn modelId="{AE06A3C7-8277-EA42-9B4B-9CF98FDFDB97}" type="presParOf" srcId="{20D487DA-D3D3-BA43-88F1-9BC75E646EBB}" destId="{F801F041-82AD-3048-B7D8-E0807A06834A}" srcOrd="1" destOrd="0" presId="urn:microsoft.com/office/officeart/2005/8/layout/vList3"/>
    <dgm:cxn modelId="{6954FECA-AD56-C949-8FD0-D78EB152682F}" type="presParOf" srcId="{6E67AC3E-509F-E445-B435-C02E4ABD947F}" destId="{6312D30B-2EC4-0548-82B1-E580606B6C3B}" srcOrd="1" destOrd="0" presId="urn:microsoft.com/office/officeart/2005/8/layout/vList3"/>
    <dgm:cxn modelId="{26FE4642-D0BB-4C47-BF49-E1EBA6EF874B}" type="presParOf" srcId="{6E67AC3E-509F-E445-B435-C02E4ABD947F}" destId="{2B3FE61A-3305-DC44-BA43-35897A76B3AA}" srcOrd="2" destOrd="0" presId="urn:microsoft.com/office/officeart/2005/8/layout/vList3"/>
    <dgm:cxn modelId="{850E67AE-CDF0-F748-805D-1243900423FC}" type="presParOf" srcId="{2B3FE61A-3305-DC44-BA43-35897A76B3AA}" destId="{CA538275-F3DC-8A43-9F33-63D3A04FAE5B}" srcOrd="0" destOrd="0" presId="urn:microsoft.com/office/officeart/2005/8/layout/vList3"/>
    <dgm:cxn modelId="{27F0AE13-42EC-A340-9FA1-ADA286362CC6}" type="presParOf" srcId="{2B3FE61A-3305-DC44-BA43-35897A76B3AA}" destId="{CD7BE749-4616-1848-8CB1-7E085E35B297}" srcOrd="1" destOrd="0" presId="urn:microsoft.com/office/officeart/2005/8/layout/vList3"/>
    <dgm:cxn modelId="{1F2DAC89-9351-BB44-BA9A-D7C8020032FE}" type="presParOf" srcId="{6E67AC3E-509F-E445-B435-C02E4ABD947F}" destId="{EEA10B2C-7086-D84E-AD61-9F8924BC5317}" srcOrd="3" destOrd="0" presId="urn:microsoft.com/office/officeart/2005/8/layout/vList3"/>
    <dgm:cxn modelId="{D2D5733B-CFDD-C645-9132-262A1C1419C7}" type="presParOf" srcId="{6E67AC3E-509F-E445-B435-C02E4ABD947F}" destId="{3D8CF24A-15EC-DA45-B17E-01E3908528CB}" srcOrd="4" destOrd="0" presId="urn:microsoft.com/office/officeart/2005/8/layout/vList3"/>
    <dgm:cxn modelId="{BBF3911B-1357-1A4D-9BB2-5D2C755A50B7}" type="presParOf" srcId="{3D8CF24A-15EC-DA45-B17E-01E3908528CB}" destId="{AEBF1813-D472-9D4C-BB53-887E0323F995}" srcOrd="0" destOrd="0" presId="urn:microsoft.com/office/officeart/2005/8/layout/vList3"/>
    <dgm:cxn modelId="{D583E936-52D3-9542-B7CF-92A890D752E6}" type="presParOf" srcId="{3D8CF24A-15EC-DA45-B17E-01E3908528CB}" destId="{2A6D750B-65D9-4A44-BE08-41CB346BD1F0}" srcOrd="1" destOrd="0" presId="urn:microsoft.com/office/officeart/2005/8/layout/vList3"/>
    <dgm:cxn modelId="{8CE3C53F-14E0-6F43-B812-0CD0F31A50A2}" type="presParOf" srcId="{6E67AC3E-509F-E445-B435-C02E4ABD947F}" destId="{3A0E09AE-136E-234D-9C01-C426AFF16D9D}" srcOrd="5" destOrd="0" presId="urn:microsoft.com/office/officeart/2005/8/layout/vList3"/>
    <dgm:cxn modelId="{FE835943-083D-B14D-A9C8-B800BDB196D8}" type="presParOf" srcId="{6E67AC3E-509F-E445-B435-C02E4ABD947F}" destId="{A12329A5-E7C5-D648-BA78-8D1E313B1A25}" srcOrd="6" destOrd="0" presId="urn:microsoft.com/office/officeart/2005/8/layout/vList3"/>
    <dgm:cxn modelId="{FBE8008B-253D-AB44-B551-FDFE72FBDF09}" type="presParOf" srcId="{A12329A5-E7C5-D648-BA78-8D1E313B1A25}" destId="{117F9553-F0D6-1F41-B8E2-80374D24356D}" srcOrd="0" destOrd="0" presId="urn:microsoft.com/office/officeart/2005/8/layout/vList3"/>
    <dgm:cxn modelId="{C9AF1E5C-8740-8445-97A7-64B208522D9B}" type="presParOf" srcId="{A12329A5-E7C5-D648-BA78-8D1E313B1A25}" destId="{27741CD5-3C91-3C48-BE20-9C6F93C351E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BAF2A4-CDE1-3745-8B14-6E0573209A08}" type="doc">
      <dgm:prSet loTypeId="urn:microsoft.com/office/officeart/2005/8/layout/hList2" loCatId="list" qsTypeId="urn:microsoft.com/office/officeart/2005/8/quickstyle/simple1" qsCatId="simple" csTypeId="urn:microsoft.com/office/officeart/2005/8/colors/accent6_1" csCatId="accent6" phldr="1"/>
      <dgm:spPr/>
      <dgm:t>
        <a:bodyPr/>
        <a:lstStyle/>
        <a:p>
          <a:endParaRPr lang="en-US"/>
        </a:p>
      </dgm:t>
    </dgm:pt>
    <dgm:pt modelId="{28180E1F-AA5A-D940-A158-4C358E8186A1}">
      <dgm:prSet custT="1"/>
      <dgm:spPr/>
      <dgm:t>
        <a:bodyPr/>
        <a:lstStyle/>
        <a:p>
          <a:r>
            <a:rPr lang="en-US" sz="2200" b="1" u="sng"/>
            <a:t>  </a:t>
          </a:r>
          <a:endParaRPr lang="en-US" sz="2200" dirty="0"/>
        </a:p>
      </dgm:t>
    </dgm:pt>
    <dgm:pt modelId="{9DA5C599-BB62-7645-9819-624053F257F5}" type="parTrans" cxnId="{907B01AE-6274-5246-AD7E-CEF4B9953B98}">
      <dgm:prSet/>
      <dgm:spPr/>
      <dgm:t>
        <a:bodyPr/>
        <a:lstStyle/>
        <a:p>
          <a:endParaRPr lang="en-US"/>
        </a:p>
      </dgm:t>
    </dgm:pt>
    <dgm:pt modelId="{3D4A00A8-C7F2-B54E-8109-9F1C28C9318C}" type="sibTrans" cxnId="{907B01AE-6274-5246-AD7E-CEF4B9953B98}">
      <dgm:prSet/>
      <dgm:spPr/>
      <dgm:t>
        <a:bodyPr/>
        <a:lstStyle/>
        <a:p>
          <a:endParaRPr lang="en-US"/>
        </a:p>
      </dgm:t>
    </dgm:pt>
    <dgm:pt modelId="{CB1B94EB-C4CB-994B-BD8A-B5319569A92D}">
      <dgm:prSet custT="1"/>
      <dgm:spPr/>
      <dgm:t>
        <a:bodyPr/>
        <a:lstStyle/>
        <a:p>
          <a:r>
            <a:rPr lang="en-US" sz="2200" b="1" u="sng" dirty="0"/>
            <a:t>  </a:t>
          </a:r>
          <a:endParaRPr lang="en-US" sz="2200" dirty="0"/>
        </a:p>
      </dgm:t>
    </dgm:pt>
    <dgm:pt modelId="{AFD99391-ABC3-0A43-BEEA-CF6A06405416}" type="parTrans" cxnId="{1B438B06-95EF-8545-8847-52369256EB19}">
      <dgm:prSet/>
      <dgm:spPr/>
      <dgm:t>
        <a:bodyPr/>
        <a:lstStyle/>
        <a:p>
          <a:endParaRPr lang="en-US"/>
        </a:p>
      </dgm:t>
    </dgm:pt>
    <dgm:pt modelId="{08929E4F-866B-5043-9453-5E3F0A7FF653}" type="sibTrans" cxnId="{1B438B06-95EF-8545-8847-52369256EB19}">
      <dgm:prSet/>
      <dgm:spPr/>
      <dgm:t>
        <a:bodyPr/>
        <a:lstStyle/>
        <a:p>
          <a:endParaRPr lang="en-US"/>
        </a:p>
      </dgm:t>
    </dgm:pt>
    <dgm:pt modelId="{A49273F2-BD35-8E44-8221-E2F8C9AD0475}">
      <dgm:prSet custT="1"/>
      <dgm:spPr/>
      <dgm:t>
        <a:bodyPr/>
        <a:lstStyle/>
        <a:p>
          <a:r>
            <a:rPr lang="en-US" sz="2200" b="1" u="sng" dirty="0"/>
            <a:t>  </a:t>
          </a:r>
          <a:endParaRPr lang="en-US" sz="2200" dirty="0"/>
        </a:p>
      </dgm:t>
    </dgm:pt>
    <dgm:pt modelId="{37D79D49-5D10-1040-A792-E90C13C44A6B}" type="parTrans" cxnId="{083ACC06-5346-AE45-B5A8-D59FFEED7E6B}">
      <dgm:prSet/>
      <dgm:spPr/>
      <dgm:t>
        <a:bodyPr/>
        <a:lstStyle/>
        <a:p>
          <a:endParaRPr lang="en-US"/>
        </a:p>
      </dgm:t>
    </dgm:pt>
    <dgm:pt modelId="{A4641F20-198A-A74C-9A83-842F0878E124}" type="sibTrans" cxnId="{083ACC06-5346-AE45-B5A8-D59FFEED7E6B}">
      <dgm:prSet/>
      <dgm:spPr/>
      <dgm:t>
        <a:bodyPr/>
        <a:lstStyle/>
        <a:p>
          <a:endParaRPr lang="en-US"/>
        </a:p>
      </dgm:t>
    </dgm:pt>
    <dgm:pt modelId="{C6E04E60-2FA4-5E48-A9EB-072BAAB9EB60}">
      <dgm:prSet custT="1"/>
      <dgm:spPr/>
      <dgm:t>
        <a:bodyPr/>
        <a:lstStyle/>
        <a:p>
          <a:r>
            <a:rPr lang="en-US" sz="2200" b="1" u="sng" dirty="0"/>
            <a:t>  </a:t>
          </a:r>
          <a:endParaRPr lang="en-US" sz="2200" dirty="0"/>
        </a:p>
      </dgm:t>
    </dgm:pt>
    <dgm:pt modelId="{B577F719-EC50-114A-B7EB-A476070BABCC}" type="sibTrans" cxnId="{9514D146-8457-9440-B7DF-C339BF160499}">
      <dgm:prSet/>
      <dgm:spPr/>
      <dgm:t>
        <a:bodyPr/>
        <a:lstStyle/>
        <a:p>
          <a:endParaRPr lang="en-US"/>
        </a:p>
      </dgm:t>
    </dgm:pt>
    <dgm:pt modelId="{D8D1C1AB-A23F-544A-9977-4FD6C8308450}" type="parTrans" cxnId="{9514D146-8457-9440-B7DF-C339BF160499}">
      <dgm:prSet/>
      <dgm:spPr/>
      <dgm:t>
        <a:bodyPr/>
        <a:lstStyle/>
        <a:p>
          <a:endParaRPr lang="en-US"/>
        </a:p>
      </dgm:t>
    </dgm:pt>
    <dgm:pt modelId="{79B4C855-2459-B44B-A76A-43D7DA9EC921}" type="pres">
      <dgm:prSet presAssocID="{98BAF2A4-CDE1-3745-8B14-6E0573209A08}" presName="linearFlow" presStyleCnt="0">
        <dgm:presLayoutVars>
          <dgm:dir/>
          <dgm:animLvl val="lvl"/>
          <dgm:resizeHandles/>
        </dgm:presLayoutVars>
      </dgm:prSet>
      <dgm:spPr/>
    </dgm:pt>
    <dgm:pt modelId="{D5A1BF9E-E608-4B4B-A8C7-CD0D581184EC}" type="pres">
      <dgm:prSet presAssocID="{28180E1F-AA5A-D940-A158-4C358E8186A1}" presName="compositeNode" presStyleCnt="0">
        <dgm:presLayoutVars>
          <dgm:bulletEnabled val="1"/>
        </dgm:presLayoutVars>
      </dgm:prSet>
      <dgm:spPr/>
    </dgm:pt>
    <dgm:pt modelId="{7B58927C-0C10-BB4A-94BD-CAC8AC76FF48}" type="pres">
      <dgm:prSet presAssocID="{28180E1F-AA5A-D940-A158-4C358E8186A1}" presName="image" presStyleLbl="fgImgPlace1" presStyleIdx="0" presStyleCnt="4" custScaleX="224525" custScaleY="204357" custLinFactX="28160" custLinFactNeighborX="100000"/>
      <dgm:spPr/>
    </dgm:pt>
    <dgm:pt modelId="{A3B7CF4E-E6CF-A046-8582-047BCDFD5339}" type="pres">
      <dgm:prSet presAssocID="{28180E1F-AA5A-D940-A158-4C358E8186A1}" presName="childNode" presStyleLbl="node1" presStyleIdx="0" presStyleCnt="4" custScaleX="146655" custScaleY="102175" custLinFactNeighborX="51460">
        <dgm:presLayoutVars>
          <dgm:bulletEnabled val="1"/>
        </dgm:presLayoutVars>
      </dgm:prSet>
      <dgm:spPr/>
    </dgm:pt>
    <dgm:pt modelId="{72665479-0460-EC40-B619-7DBEE31D173C}" type="pres">
      <dgm:prSet presAssocID="{28180E1F-AA5A-D940-A158-4C358E8186A1}" presName="parentNode" presStyleLbl="revTx" presStyleIdx="0" presStyleCnt="4" custLinFactX="363500" custLinFactNeighborX="400000" custLinFactNeighborY="-65882">
        <dgm:presLayoutVars>
          <dgm:chMax val="0"/>
          <dgm:bulletEnabled val="1"/>
        </dgm:presLayoutVars>
      </dgm:prSet>
      <dgm:spPr/>
    </dgm:pt>
    <dgm:pt modelId="{FD22527E-A73C-4344-B9EE-04D4BF839503}" type="pres">
      <dgm:prSet presAssocID="{3D4A00A8-C7F2-B54E-8109-9F1C28C9318C}" presName="sibTrans" presStyleCnt="0"/>
      <dgm:spPr/>
    </dgm:pt>
    <dgm:pt modelId="{10B1B7FA-BFCC-B741-865E-21F510A491EF}" type="pres">
      <dgm:prSet presAssocID="{C6E04E60-2FA4-5E48-A9EB-072BAAB9EB60}" presName="compositeNode" presStyleCnt="0">
        <dgm:presLayoutVars>
          <dgm:bulletEnabled val="1"/>
        </dgm:presLayoutVars>
      </dgm:prSet>
      <dgm:spPr/>
    </dgm:pt>
    <dgm:pt modelId="{601F9FF3-F716-2A46-9430-C9FC92861872}" type="pres">
      <dgm:prSet presAssocID="{C6E04E60-2FA4-5E48-A9EB-072BAAB9EB60}" presName="image" presStyleLbl="fgImgPlace1" presStyleIdx="1" presStyleCnt="4" custScaleX="224525" custScaleY="204357" custLinFactNeighborX="83540"/>
      <dgm:spPr/>
    </dgm:pt>
    <dgm:pt modelId="{8450014C-59A2-224B-A36E-1051AC8988B0}" type="pres">
      <dgm:prSet presAssocID="{C6E04E60-2FA4-5E48-A9EB-072BAAB9EB60}" presName="childNode" presStyleLbl="node1" presStyleIdx="1" presStyleCnt="4" custScaleX="146655" custScaleY="102175" custLinFactNeighborX="36534" custLinFactNeighborY="-1633">
        <dgm:presLayoutVars>
          <dgm:bulletEnabled val="1"/>
        </dgm:presLayoutVars>
      </dgm:prSet>
      <dgm:spPr/>
    </dgm:pt>
    <dgm:pt modelId="{91D3810A-B6B5-A942-8836-D92E2EEBD18F}" type="pres">
      <dgm:prSet presAssocID="{C6E04E60-2FA4-5E48-A9EB-072BAAB9EB60}" presName="parentNode" presStyleLbl="revTx" presStyleIdx="1" presStyleCnt="4">
        <dgm:presLayoutVars>
          <dgm:chMax val="0"/>
          <dgm:bulletEnabled val="1"/>
        </dgm:presLayoutVars>
      </dgm:prSet>
      <dgm:spPr/>
    </dgm:pt>
    <dgm:pt modelId="{BFA7D73D-4225-3743-838A-05FD3C3878B1}" type="pres">
      <dgm:prSet presAssocID="{B577F719-EC50-114A-B7EB-A476070BABCC}" presName="sibTrans" presStyleCnt="0"/>
      <dgm:spPr/>
    </dgm:pt>
    <dgm:pt modelId="{8A7405DB-D940-984C-A74E-7771ED6A7F9C}" type="pres">
      <dgm:prSet presAssocID="{CB1B94EB-C4CB-994B-BD8A-B5319569A92D}" presName="compositeNode" presStyleCnt="0">
        <dgm:presLayoutVars>
          <dgm:bulletEnabled val="1"/>
        </dgm:presLayoutVars>
      </dgm:prSet>
      <dgm:spPr/>
    </dgm:pt>
    <dgm:pt modelId="{7D7B668E-4D28-2846-8836-E7E734AD5D73}" type="pres">
      <dgm:prSet presAssocID="{CB1B94EB-C4CB-994B-BD8A-B5319569A92D}" presName="image" presStyleLbl="fgImgPlace1" presStyleIdx="2" presStyleCnt="4" custScaleX="204114" custScaleY="204357" custLinFactNeighborX="43552"/>
      <dgm:spPr/>
    </dgm:pt>
    <dgm:pt modelId="{124AFF10-661F-EC49-BAFB-5EB68D137A9F}" type="pres">
      <dgm:prSet presAssocID="{CB1B94EB-C4CB-994B-BD8A-B5319569A92D}" presName="childNode" presStyleLbl="node1" presStyleIdx="2" presStyleCnt="4" custScaleX="133323" custScaleY="102175" custLinFactNeighborX="17485">
        <dgm:presLayoutVars>
          <dgm:bulletEnabled val="1"/>
        </dgm:presLayoutVars>
      </dgm:prSet>
      <dgm:spPr/>
    </dgm:pt>
    <dgm:pt modelId="{D9F58E3E-A618-E241-9202-CCAE9993945E}" type="pres">
      <dgm:prSet presAssocID="{CB1B94EB-C4CB-994B-BD8A-B5319569A92D}" presName="parentNode" presStyleLbl="revTx" presStyleIdx="2" presStyleCnt="4">
        <dgm:presLayoutVars>
          <dgm:chMax val="0"/>
          <dgm:bulletEnabled val="1"/>
        </dgm:presLayoutVars>
      </dgm:prSet>
      <dgm:spPr/>
    </dgm:pt>
    <dgm:pt modelId="{9CCFEC62-FB13-6E44-BD80-1D55C136F2D1}" type="pres">
      <dgm:prSet presAssocID="{08929E4F-866B-5043-9453-5E3F0A7FF653}" presName="sibTrans" presStyleCnt="0"/>
      <dgm:spPr/>
    </dgm:pt>
    <dgm:pt modelId="{B6F8CD9B-3037-434D-BEEF-11CC1E231F6E}" type="pres">
      <dgm:prSet presAssocID="{A49273F2-BD35-8E44-8221-E2F8C9AD0475}" presName="compositeNode" presStyleCnt="0">
        <dgm:presLayoutVars>
          <dgm:bulletEnabled val="1"/>
        </dgm:presLayoutVars>
      </dgm:prSet>
      <dgm:spPr/>
    </dgm:pt>
    <dgm:pt modelId="{6C265B26-A772-BC4E-A439-7305579C3269}" type="pres">
      <dgm:prSet presAssocID="{A49273F2-BD35-8E44-8221-E2F8C9AD0475}" presName="image" presStyleLbl="fgImgPlace1" presStyleIdx="3" presStyleCnt="4" custScaleX="224525" custScaleY="204357"/>
      <dgm:spPr/>
    </dgm:pt>
    <dgm:pt modelId="{E5D2F181-72DA-D048-877C-D5D07110E3E7}" type="pres">
      <dgm:prSet presAssocID="{A49273F2-BD35-8E44-8221-E2F8C9AD0475}" presName="childNode" presStyleLbl="node1" presStyleIdx="3" presStyleCnt="4" custScaleX="146655" custScaleY="102175">
        <dgm:presLayoutVars>
          <dgm:bulletEnabled val="1"/>
        </dgm:presLayoutVars>
      </dgm:prSet>
      <dgm:spPr/>
    </dgm:pt>
    <dgm:pt modelId="{20F20911-201B-9C48-9ADB-72D5019D7C1F}" type="pres">
      <dgm:prSet presAssocID="{A49273F2-BD35-8E44-8221-E2F8C9AD0475}" presName="parentNode" presStyleLbl="revTx" presStyleIdx="3" presStyleCnt="4">
        <dgm:presLayoutVars>
          <dgm:chMax val="0"/>
          <dgm:bulletEnabled val="1"/>
        </dgm:presLayoutVars>
      </dgm:prSet>
      <dgm:spPr/>
    </dgm:pt>
  </dgm:ptLst>
  <dgm:cxnLst>
    <dgm:cxn modelId="{1B438B06-95EF-8545-8847-52369256EB19}" srcId="{98BAF2A4-CDE1-3745-8B14-6E0573209A08}" destId="{CB1B94EB-C4CB-994B-BD8A-B5319569A92D}" srcOrd="2" destOrd="0" parTransId="{AFD99391-ABC3-0A43-BEEA-CF6A06405416}" sibTransId="{08929E4F-866B-5043-9453-5E3F0A7FF653}"/>
    <dgm:cxn modelId="{083ACC06-5346-AE45-B5A8-D59FFEED7E6B}" srcId="{98BAF2A4-CDE1-3745-8B14-6E0573209A08}" destId="{A49273F2-BD35-8E44-8221-E2F8C9AD0475}" srcOrd="3" destOrd="0" parTransId="{37D79D49-5D10-1040-A792-E90C13C44A6B}" sibTransId="{A4641F20-198A-A74C-9A83-842F0878E124}"/>
    <dgm:cxn modelId="{6FB59E40-408A-294C-A7FB-87A2E75AE124}" type="presOf" srcId="{98BAF2A4-CDE1-3745-8B14-6E0573209A08}" destId="{79B4C855-2459-B44B-A76A-43D7DA9EC921}" srcOrd="0" destOrd="0" presId="urn:microsoft.com/office/officeart/2005/8/layout/hList2"/>
    <dgm:cxn modelId="{7341755B-D642-8C4B-86B7-4DE18283D011}" type="presOf" srcId="{C6E04E60-2FA4-5E48-A9EB-072BAAB9EB60}" destId="{91D3810A-B6B5-A942-8836-D92E2EEBD18F}" srcOrd="0" destOrd="0" presId="urn:microsoft.com/office/officeart/2005/8/layout/hList2"/>
    <dgm:cxn modelId="{9514D146-8457-9440-B7DF-C339BF160499}" srcId="{98BAF2A4-CDE1-3745-8B14-6E0573209A08}" destId="{C6E04E60-2FA4-5E48-A9EB-072BAAB9EB60}" srcOrd="1" destOrd="0" parTransId="{D8D1C1AB-A23F-544A-9977-4FD6C8308450}" sibTransId="{B577F719-EC50-114A-B7EB-A476070BABCC}"/>
    <dgm:cxn modelId="{043E2247-F08E-3543-B43C-1DAE4F478016}" type="presOf" srcId="{28180E1F-AA5A-D940-A158-4C358E8186A1}" destId="{72665479-0460-EC40-B619-7DBEE31D173C}" srcOrd="0" destOrd="0" presId="urn:microsoft.com/office/officeart/2005/8/layout/hList2"/>
    <dgm:cxn modelId="{E93F6A6A-B542-794A-8861-493EB46D34F7}" type="presOf" srcId="{CB1B94EB-C4CB-994B-BD8A-B5319569A92D}" destId="{D9F58E3E-A618-E241-9202-CCAE9993945E}" srcOrd="0" destOrd="0" presId="urn:microsoft.com/office/officeart/2005/8/layout/hList2"/>
    <dgm:cxn modelId="{6CAE0E8A-36B0-F147-8F13-3EED70C989FF}" type="presOf" srcId="{A49273F2-BD35-8E44-8221-E2F8C9AD0475}" destId="{20F20911-201B-9C48-9ADB-72D5019D7C1F}" srcOrd="0" destOrd="0" presId="urn:microsoft.com/office/officeart/2005/8/layout/hList2"/>
    <dgm:cxn modelId="{907B01AE-6274-5246-AD7E-CEF4B9953B98}" srcId="{98BAF2A4-CDE1-3745-8B14-6E0573209A08}" destId="{28180E1F-AA5A-D940-A158-4C358E8186A1}" srcOrd="0" destOrd="0" parTransId="{9DA5C599-BB62-7645-9819-624053F257F5}" sibTransId="{3D4A00A8-C7F2-B54E-8109-9F1C28C9318C}"/>
    <dgm:cxn modelId="{5A965E12-78B8-3946-A830-B8AA07098450}" type="presParOf" srcId="{79B4C855-2459-B44B-A76A-43D7DA9EC921}" destId="{D5A1BF9E-E608-4B4B-A8C7-CD0D581184EC}" srcOrd="0" destOrd="0" presId="urn:microsoft.com/office/officeart/2005/8/layout/hList2"/>
    <dgm:cxn modelId="{98B495F3-3341-0E4E-89D4-8F7F583B7ACA}" type="presParOf" srcId="{D5A1BF9E-E608-4B4B-A8C7-CD0D581184EC}" destId="{7B58927C-0C10-BB4A-94BD-CAC8AC76FF48}" srcOrd="0" destOrd="0" presId="urn:microsoft.com/office/officeart/2005/8/layout/hList2"/>
    <dgm:cxn modelId="{0F6714F8-7400-C845-B4E3-6142E152F0C8}" type="presParOf" srcId="{D5A1BF9E-E608-4B4B-A8C7-CD0D581184EC}" destId="{A3B7CF4E-E6CF-A046-8582-047BCDFD5339}" srcOrd="1" destOrd="0" presId="urn:microsoft.com/office/officeart/2005/8/layout/hList2"/>
    <dgm:cxn modelId="{6B165260-F416-A04B-846F-BE226F32860D}" type="presParOf" srcId="{D5A1BF9E-E608-4B4B-A8C7-CD0D581184EC}" destId="{72665479-0460-EC40-B619-7DBEE31D173C}" srcOrd="2" destOrd="0" presId="urn:microsoft.com/office/officeart/2005/8/layout/hList2"/>
    <dgm:cxn modelId="{7009AFBC-39E4-DB43-988B-25F36332A33C}" type="presParOf" srcId="{79B4C855-2459-B44B-A76A-43D7DA9EC921}" destId="{FD22527E-A73C-4344-B9EE-04D4BF839503}" srcOrd="1" destOrd="0" presId="urn:microsoft.com/office/officeart/2005/8/layout/hList2"/>
    <dgm:cxn modelId="{57E44DBB-AEE1-244B-88E4-5547414D2678}" type="presParOf" srcId="{79B4C855-2459-B44B-A76A-43D7DA9EC921}" destId="{10B1B7FA-BFCC-B741-865E-21F510A491EF}" srcOrd="2" destOrd="0" presId="urn:microsoft.com/office/officeart/2005/8/layout/hList2"/>
    <dgm:cxn modelId="{0BB8D137-2C68-E24B-8A04-15628E1E6AFA}" type="presParOf" srcId="{10B1B7FA-BFCC-B741-865E-21F510A491EF}" destId="{601F9FF3-F716-2A46-9430-C9FC92861872}" srcOrd="0" destOrd="0" presId="urn:microsoft.com/office/officeart/2005/8/layout/hList2"/>
    <dgm:cxn modelId="{E28C8E00-BF42-3542-8F7E-764DC177A11E}" type="presParOf" srcId="{10B1B7FA-BFCC-B741-865E-21F510A491EF}" destId="{8450014C-59A2-224B-A36E-1051AC8988B0}" srcOrd="1" destOrd="0" presId="urn:microsoft.com/office/officeart/2005/8/layout/hList2"/>
    <dgm:cxn modelId="{68ED065E-52F7-5940-9F33-C9D5A29572C7}" type="presParOf" srcId="{10B1B7FA-BFCC-B741-865E-21F510A491EF}" destId="{91D3810A-B6B5-A942-8836-D92E2EEBD18F}" srcOrd="2" destOrd="0" presId="urn:microsoft.com/office/officeart/2005/8/layout/hList2"/>
    <dgm:cxn modelId="{FB4D1708-E922-7D43-9A94-21104F5901B1}" type="presParOf" srcId="{79B4C855-2459-B44B-A76A-43D7DA9EC921}" destId="{BFA7D73D-4225-3743-838A-05FD3C3878B1}" srcOrd="3" destOrd="0" presId="urn:microsoft.com/office/officeart/2005/8/layout/hList2"/>
    <dgm:cxn modelId="{A5A928F0-2D6F-8148-836A-433209EA5F5F}" type="presParOf" srcId="{79B4C855-2459-B44B-A76A-43D7DA9EC921}" destId="{8A7405DB-D940-984C-A74E-7771ED6A7F9C}" srcOrd="4" destOrd="0" presId="urn:microsoft.com/office/officeart/2005/8/layout/hList2"/>
    <dgm:cxn modelId="{C3D2EC04-699E-BB4D-A3E8-C901B08FC30F}" type="presParOf" srcId="{8A7405DB-D940-984C-A74E-7771ED6A7F9C}" destId="{7D7B668E-4D28-2846-8836-E7E734AD5D73}" srcOrd="0" destOrd="0" presId="urn:microsoft.com/office/officeart/2005/8/layout/hList2"/>
    <dgm:cxn modelId="{8D0F365B-C43C-2845-8309-DC08EFDE06A6}" type="presParOf" srcId="{8A7405DB-D940-984C-A74E-7771ED6A7F9C}" destId="{124AFF10-661F-EC49-BAFB-5EB68D137A9F}" srcOrd="1" destOrd="0" presId="urn:microsoft.com/office/officeart/2005/8/layout/hList2"/>
    <dgm:cxn modelId="{E31C451C-3865-2F4D-9991-523AC7CEF5AF}" type="presParOf" srcId="{8A7405DB-D940-984C-A74E-7771ED6A7F9C}" destId="{D9F58E3E-A618-E241-9202-CCAE9993945E}" srcOrd="2" destOrd="0" presId="urn:microsoft.com/office/officeart/2005/8/layout/hList2"/>
    <dgm:cxn modelId="{F621A1FB-EB0A-A34F-9873-66EE334F710E}" type="presParOf" srcId="{79B4C855-2459-B44B-A76A-43D7DA9EC921}" destId="{9CCFEC62-FB13-6E44-BD80-1D55C136F2D1}" srcOrd="5" destOrd="0" presId="urn:microsoft.com/office/officeart/2005/8/layout/hList2"/>
    <dgm:cxn modelId="{74307339-3B21-1047-8D02-14DB15140FC9}" type="presParOf" srcId="{79B4C855-2459-B44B-A76A-43D7DA9EC921}" destId="{B6F8CD9B-3037-434D-BEEF-11CC1E231F6E}" srcOrd="6" destOrd="0" presId="urn:microsoft.com/office/officeart/2005/8/layout/hList2"/>
    <dgm:cxn modelId="{DF924FE1-2211-454C-BB46-87EE4E919054}" type="presParOf" srcId="{B6F8CD9B-3037-434D-BEEF-11CC1E231F6E}" destId="{6C265B26-A772-BC4E-A439-7305579C3269}" srcOrd="0" destOrd="0" presId="urn:microsoft.com/office/officeart/2005/8/layout/hList2"/>
    <dgm:cxn modelId="{6F1BBCF8-43E3-BA4F-B866-4434E0DE3766}" type="presParOf" srcId="{B6F8CD9B-3037-434D-BEEF-11CC1E231F6E}" destId="{E5D2F181-72DA-D048-877C-D5D07110E3E7}" srcOrd="1" destOrd="0" presId="urn:microsoft.com/office/officeart/2005/8/layout/hList2"/>
    <dgm:cxn modelId="{7336093E-5904-4D49-AD65-04C176BA900B}" type="presParOf" srcId="{B6F8CD9B-3037-434D-BEEF-11CC1E231F6E}" destId="{20F20911-201B-9C48-9ADB-72D5019D7C1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C0C1A3-7B71-2643-A67E-3F257B03663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58DE6722-6F3E-824D-A9AD-3F4A73E2199F}">
      <dgm:prSet/>
      <dgm:spPr/>
      <dgm:t>
        <a:bodyPr/>
        <a:lstStyle/>
        <a:p>
          <a:r>
            <a:rPr lang="en-US"/>
            <a:t>Let’s look at the World Health Organization (WHO) and how they define ”community”…</a:t>
          </a:r>
        </a:p>
      </dgm:t>
    </dgm:pt>
    <dgm:pt modelId="{74889D26-2003-454F-B5A8-65102476BFB0}" type="parTrans" cxnId="{C0B7404E-DB73-1C48-8C01-967778E489C1}">
      <dgm:prSet/>
      <dgm:spPr/>
      <dgm:t>
        <a:bodyPr/>
        <a:lstStyle/>
        <a:p>
          <a:endParaRPr lang="en-US"/>
        </a:p>
      </dgm:t>
    </dgm:pt>
    <dgm:pt modelId="{E44A89EC-516E-654E-90A5-4C0DC8AB5C2A}" type="sibTrans" cxnId="{C0B7404E-DB73-1C48-8C01-967778E489C1}">
      <dgm:prSet/>
      <dgm:spPr/>
      <dgm:t>
        <a:bodyPr/>
        <a:lstStyle/>
        <a:p>
          <a:endParaRPr lang="en-US"/>
        </a:p>
      </dgm:t>
    </dgm:pt>
    <dgm:pt modelId="{00A0AFB6-D4DC-BE48-AFFE-A9B068E76B85}">
      <dgm:prSet/>
      <dgm:spPr/>
      <dgm:t>
        <a:bodyPr/>
        <a:lstStyle/>
        <a:p>
          <a:r>
            <a:rPr lang="en-US"/>
            <a:t>"Communities" are groups of people that may or may not be spatially connected, but who share common interests, concerns or identities.  (WHO, 2020).</a:t>
          </a:r>
        </a:p>
      </dgm:t>
    </dgm:pt>
    <dgm:pt modelId="{30B031E4-E668-9D42-8C17-76BFC4E9DCA7}" type="parTrans" cxnId="{2C93D897-9155-B643-A7D2-F9BFDB8DEB8F}">
      <dgm:prSet/>
      <dgm:spPr/>
      <dgm:t>
        <a:bodyPr/>
        <a:lstStyle/>
        <a:p>
          <a:endParaRPr lang="en-US"/>
        </a:p>
      </dgm:t>
    </dgm:pt>
    <dgm:pt modelId="{F87E2A12-EE43-D940-AD6D-F0439F520016}" type="sibTrans" cxnId="{2C93D897-9155-B643-A7D2-F9BFDB8DEB8F}">
      <dgm:prSet/>
      <dgm:spPr/>
      <dgm:t>
        <a:bodyPr/>
        <a:lstStyle/>
        <a:p>
          <a:endParaRPr lang="en-US"/>
        </a:p>
      </dgm:t>
    </dgm:pt>
    <dgm:pt modelId="{48AB73DE-A7D0-7C40-8CF2-289EBF6AC873}">
      <dgm:prSet/>
      <dgm:spPr/>
      <dgm:t>
        <a:bodyPr/>
        <a:lstStyle/>
        <a:p>
          <a:r>
            <a:rPr lang="en-US" dirty="0"/>
            <a:t>The </a:t>
          </a:r>
          <a:r>
            <a:rPr lang="en-US" b="1" dirty="0"/>
            <a:t>windshield survey </a:t>
          </a:r>
          <a:r>
            <a:rPr lang="en-US" dirty="0"/>
            <a:t>helps answer the question, ”How do the communities we live within affect our lives and healthy wellbeing?”</a:t>
          </a:r>
        </a:p>
      </dgm:t>
    </dgm:pt>
    <dgm:pt modelId="{F8804561-B835-3E4D-996D-CF46E3A023DB}" type="parTrans" cxnId="{93CCA2B1-EFC6-1544-9831-86A1C4F858C4}">
      <dgm:prSet/>
      <dgm:spPr/>
      <dgm:t>
        <a:bodyPr/>
        <a:lstStyle/>
        <a:p>
          <a:endParaRPr lang="en-US"/>
        </a:p>
      </dgm:t>
    </dgm:pt>
    <dgm:pt modelId="{41883155-F7C5-A849-A7F8-A0A274CCDA47}" type="sibTrans" cxnId="{93CCA2B1-EFC6-1544-9831-86A1C4F858C4}">
      <dgm:prSet/>
      <dgm:spPr/>
      <dgm:t>
        <a:bodyPr/>
        <a:lstStyle/>
        <a:p>
          <a:endParaRPr lang="en-US"/>
        </a:p>
      </dgm:t>
    </dgm:pt>
    <dgm:pt modelId="{40055DD0-068D-BF4A-A4E7-E9C5B68FDCFC}" type="pres">
      <dgm:prSet presAssocID="{77C0C1A3-7B71-2643-A67E-3F257B036633}" presName="compositeShape" presStyleCnt="0">
        <dgm:presLayoutVars>
          <dgm:chMax val="7"/>
          <dgm:dir/>
          <dgm:resizeHandles val="exact"/>
        </dgm:presLayoutVars>
      </dgm:prSet>
      <dgm:spPr/>
    </dgm:pt>
    <dgm:pt modelId="{0D9DFA0C-3733-5F4F-AAD4-B761082422FE}" type="pres">
      <dgm:prSet presAssocID="{58DE6722-6F3E-824D-A9AD-3F4A73E2199F}" presName="circ1TxSh" presStyleLbl="vennNode1" presStyleIdx="0" presStyleCnt="1" custScaleX="118009"/>
      <dgm:spPr/>
    </dgm:pt>
  </dgm:ptLst>
  <dgm:cxnLst>
    <dgm:cxn modelId="{31D3853C-4A8B-1248-AEF7-75921AF5544F}" type="presOf" srcId="{77C0C1A3-7B71-2643-A67E-3F257B036633}" destId="{40055DD0-068D-BF4A-A4E7-E9C5B68FDCFC}" srcOrd="0" destOrd="0" presId="urn:microsoft.com/office/officeart/2005/8/layout/venn1"/>
    <dgm:cxn modelId="{C0B7404E-DB73-1C48-8C01-967778E489C1}" srcId="{77C0C1A3-7B71-2643-A67E-3F257B036633}" destId="{58DE6722-6F3E-824D-A9AD-3F4A73E2199F}" srcOrd="0" destOrd="0" parTransId="{74889D26-2003-454F-B5A8-65102476BFB0}" sibTransId="{E44A89EC-516E-654E-90A5-4C0DC8AB5C2A}"/>
    <dgm:cxn modelId="{A43F7976-6DFD-B14F-8A33-21355F249032}" type="presOf" srcId="{48AB73DE-A7D0-7C40-8CF2-289EBF6AC873}" destId="{0D9DFA0C-3733-5F4F-AAD4-B761082422FE}" srcOrd="0" destOrd="2" presId="urn:microsoft.com/office/officeart/2005/8/layout/venn1"/>
    <dgm:cxn modelId="{2C93D897-9155-B643-A7D2-F9BFDB8DEB8F}" srcId="{58DE6722-6F3E-824D-A9AD-3F4A73E2199F}" destId="{00A0AFB6-D4DC-BE48-AFFE-A9B068E76B85}" srcOrd="0" destOrd="0" parTransId="{30B031E4-E668-9D42-8C17-76BFC4E9DCA7}" sibTransId="{F87E2A12-EE43-D940-AD6D-F0439F520016}"/>
    <dgm:cxn modelId="{5C8C7BAB-0B47-5246-A400-0FEB0CA790FC}" type="presOf" srcId="{58DE6722-6F3E-824D-A9AD-3F4A73E2199F}" destId="{0D9DFA0C-3733-5F4F-AAD4-B761082422FE}" srcOrd="0" destOrd="0" presId="urn:microsoft.com/office/officeart/2005/8/layout/venn1"/>
    <dgm:cxn modelId="{93CCA2B1-EFC6-1544-9831-86A1C4F858C4}" srcId="{58DE6722-6F3E-824D-A9AD-3F4A73E2199F}" destId="{48AB73DE-A7D0-7C40-8CF2-289EBF6AC873}" srcOrd="1" destOrd="0" parTransId="{F8804561-B835-3E4D-996D-CF46E3A023DB}" sibTransId="{41883155-F7C5-A849-A7F8-A0A274CCDA47}"/>
    <dgm:cxn modelId="{6DD3E3B8-323C-FA48-8E76-15AF7D98D5EF}" type="presOf" srcId="{00A0AFB6-D4DC-BE48-AFFE-A9B068E76B85}" destId="{0D9DFA0C-3733-5F4F-AAD4-B761082422FE}" srcOrd="0" destOrd="1" presId="urn:microsoft.com/office/officeart/2005/8/layout/venn1"/>
    <dgm:cxn modelId="{C7B4E561-0D3A-554E-85CE-EEED2DE6D1EC}" type="presParOf" srcId="{40055DD0-068D-BF4A-A4E7-E9C5B68FDCFC}" destId="{0D9DFA0C-3733-5F4F-AAD4-B761082422FE}"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D848DC-2552-7543-992D-E636CBDF8317}" type="doc">
      <dgm:prSet loTypeId="urn:microsoft.com/office/officeart/2005/8/layout/matrix3" loCatId="list" qsTypeId="urn:microsoft.com/office/officeart/2005/8/quickstyle/simple1" qsCatId="simple" csTypeId="urn:microsoft.com/office/officeart/2005/8/colors/accent1_2" csCatId="accent1" phldr="1"/>
      <dgm:spPr/>
      <dgm:t>
        <a:bodyPr/>
        <a:lstStyle/>
        <a:p>
          <a:endParaRPr lang="en-US"/>
        </a:p>
      </dgm:t>
    </dgm:pt>
    <dgm:pt modelId="{EC2B7213-4EA2-A44E-83C0-95180D68D11A}">
      <dgm:prSet custT="1"/>
      <dgm:spPr/>
      <dgm:t>
        <a:bodyPr/>
        <a:lstStyle/>
        <a:p>
          <a:r>
            <a:rPr lang="en-US" sz="2000" dirty="0"/>
            <a:t>Four major hospitals</a:t>
          </a:r>
          <a:endParaRPr lang="en-US" sz="1500" dirty="0"/>
        </a:p>
      </dgm:t>
    </dgm:pt>
    <dgm:pt modelId="{66E5BEBD-7C7B-4342-8D53-425FAC7EB6E8}" type="parTrans" cxnId="{6FA5D12C-E9BF-B348-ABB4-16C598BB5E4A}">
      <dgm:prSet/>
      <dgm:spPr/>
      <dgm:t>
        <a:bodyPr/>
        <a:lstStyle/>
        <a:p>
          <a:endParaRPr lang="en-US"/>
        </a:p>
      </dgm:t>
    </dgm:pt>
    <dgm:pt modelId="{49803458-84AD-D04F-84A4-851AD01BB42D}" type="sibTrans" cxnId="{6FA5D12C-E9BF-B348-ABB4-16C598BB5E4A}">
      <dgm:prSet/>
      <dgm:spPr/>
      <dgm:t>
        <a:bodyPr/>
        <a:lstStyle/>
        <a:p>
          <a:endParaRPr lang="en-US"/>
        </a:p>
      </dgm:t>
    </dgm:pt>
    <dgm:pt modelId="{0F791906-329F-8642-A8B1-302FC6A5E7F6}">
      <dgm:prSet custT="1"/>
      <dgm:spPr/>
      <dgm:t>
        <a:bodyPr/>
        <a:lstStyle/>
        <a:p>
          <a:r>
            <a:rPr lang="en-US" sz="2000" dirty="0"/>
            <a:t>Most medical specialties</a:t>
          </a:r>
        </a:p>
      </dgm:t>
    </dgm:pt>
    <dgm:pt modelId="{CA542884-D321-4249-9659-57511305A44B}" type="parTrans" cxnId="{C08434FE-8965-C44F-AB9B-577573F5C626}">
      <dgm:prSet/>
      <dgm:spPr/>
      <dgm:t>
        <a:bodyPr/>
        <a:lstStyle/>
        <a:p>
          <a:endParaRPr lang="en-US"/>
        </a:p>
      </dgm:t>
    </dgm:pt>
    <dgm:pt modelId="{958751CF-77B8-E348-B9B4-03A241188241}" type="sibTrans" cxnId="{C08434FE-8965-C44F-AB9B-577573F5C626}">
      <dgm:prSet/>
      <dgm:spPr/>
      <dgm:t>
        <a:bodyPr/>
        <a:lstStyle/>
        <a:p>
          <a:endParaRPr lang="en-US"/>
        </a:p>
      </dgm:t>
    </dgm:pt>
    <dgm:pt modelId="{0330E8E9-D2DA-FD40-99EE-2974D02FBA64}">
      <dgm:prSet custT="1"/>
      <dgm:spPr/>
      <dgm:t>
        <a:bodyPr/>
        <a:lstStyle/>
        <a:p>
          <a:r>
            <a:rPr lang="en-US" sz="2000" dirty="0"/>
            <a:t>Home health and hospice available</a:t>
          </a:r>
        </a:p>
      </dgm:t>
    </dgm:pt>
    <dgm:pt modelId="{8924AC2B-3E96-C24F-86FF-B7B3816AD4A2}" type="parTrans" cxnId="{0A5A0DE8-AE41-A142-AD11-597F5529B38A}">
      <dgm:prSet/>
      <dgm:spPr/>
      <dgm:t>
        <a:bodyPr/>
        <a:lstStyle/>
        <a:p>
          <a:endParaRPr lang="en-US"/>
        </a:p>
      </dgm:t>
    </dgm:pt>
    <dgm:pt modelId="{B678A2E9-A89F-2D47-9FE2-4F42D4942591}" type="sibTrans" cxnId="{0A5A0DE8-AE41-A142-AD11-597F5529B38A}">
      <dgm:prSet/>
      <dgm:spPr/>
      <dgm:t>
        <a:bodyPr/>
        <a:lstStyle/>
        <a:p>
          <a:endParaRPr lang="en-US"/>
        </a:p>
      </dgm:t>
    </dgm:pt>
    <dgm:pt modelId="{B68E3712-6207-2B49-B610-FE6B8AD82B99}">
      <dgm:prSet custT="1"/>
      <dgm:spPr/>
      <dgm:t>
        <a:bodyPr/>
        <a:lstStyle/>
        <a:p>
          <a:r>
            <a:rPr lang="en-US" sz="2000" dirty="0"/>
            <a:t>35 miles from the Texas Medical Center</a:t>
          </a:r>
        </a:p>
      </dgm:t>
    </dgm:pt>
    <dgm:pt modelId="{378AE5E8-9A39-624B-93A6-95D91BE8865A}" type="parTrans" cxnId="{E45C68E9-D06F-A94B-9FDD-DD55B5D5994E}">
      <dgm:prSet/>
      <dgm:spPr/>
      <dgm:t>
        <a:bodyPr/>
        <a:lstStyle/>
        <a:p>
          <a:endParaRPr lang="en-US"/>
        </a:p>
      </dgm:t>
    </dgm:pt>
    <dgm:pt modelId="{D1110B40-E351-DF4D-922C-BD007520B644}" type="sibTrans" cxnId="{E45C68E9-D06F-A94B-9FDD-DD55B5D5994E}">
      <dgm:prSet/>
      <dgm:spPr/>
      <dgm:t>
        <a:bodyPr/>
        <a:lstStyle/>
        <a:p>
          <a:endParaRPr lang="en-US"/>
        </a:p>
      </dgm:t>
    </dgm:pt>
    <dgm:pt modelId="{79D382F0-1167-3E4F-8651-C4683F254718}" type="pres">
      <dgm:prSet presAssocID="{52D848DC-2552-7543-992D-E636CBDF8317}" presName="matrix" presStyleCnt="0">
        <dgm:presLayoutVars>
          <dgm:chMax val="1"/>
          <dgm:dir/>
          <dgm:resizeHandles val="exact"/>
        </dgm:presLayoutVars>
      </dgm:prSet>
      <dgm:spPr/>
    </dgm:pt>
    <dgm:pt modelId="{3AD72FA4-FDFA-204E-B989-7682317EEF68}" type="pres">
      <dgm:prSet presAssocID="{52D848DC-2552-7543-992D-E636CBDF8317}" presName="diamond" presStyleLbl="bgShp" presStyleIdx="0" presStyleCnt="1"/>
      <dgm:spPr/>
    </dgm:pt>
    <dgm:pt modelId="{C97DCF89-94B1-9340-95E9-0B4BB7CC0517}" type="pres">
      <dgm:prSet presAssocID="{52D848DC-2552-7543-992D-E636CBDF8317}" presName="quad1" presStyleLbl="node1" presStyleIdx="0" presStyleCnt="4">
        <dgm:presLayoutVars>
          <dgm:chMax val="0"/>
          <dgm:chPref val="0"/>
          <dgm:bulletEnabled val="1"/>
        </dgm:presLayoutVars>
      </dgm:prSet>
      <dgm:spPr/>
    </dgm:pt>
    <dgm:pt modelId="{B42028E7-62D6-3149-907C-FE7AD58F54B0}" type="pres">
      <dgm:prSet presAssocID="{52D848DC-2552-7543-992D-E636CBDF8317}" presName="quad2" presStyleLbl="node1" presStyleIdx="1" presStyleCnt="4">
        <dgm:presLayoutVars>
          <dgm:chMax val="0"/>
          <dgm:chPref val="0"/>
          <dgm:bulletEnabled val="1"/>
        </dgm:presLayoutVars>
      </dgm:prSet>
      <dgm:spPr/>
    </dgm:pt>
    <dgm:pt modelId="{FC3CD9A0-BFF8-8F49-B48F-0887EC6CBEB7}" type="pres">
      <dgm:prSet presAssocID="{52D848DC-2552-7543-992D-E636CBDF8317}" presName="quad3" presStyleLbl="node1" presStyleIdx="2" presStyleCnt="4">
        <dgm:presLayoutVars>
          <dgm:chMax val="0"/>
          <dgm:chPref val="0"/>
          <dgm:bulletEnabled val="1"/>
        </dgm:presLayoutVars>
      </dgm:prSet>
      <dgm:spPr/>
    </dgm:pt>
    <dgm:pt modelId="{35C349C1-48C7-3D41-B046-4DA8A58DBC82}" type="pres">
      <dgm:prSet presAssocID="{52D848DC-2552-7543-992D-E636CBDF8317}" presName="quad4" presStyleLbl="node1" presStyleIdx="3" presStyleCnt="4">
        <dgm:presLayoutVars>
          <dgm:chMax val="0"/>
          <dgm:chPref val="0"/>
          <dgm:bulletEnabled val="1"/>
        </dgm:presLayoutVars>
      </dgm:prSet>
      <dgm:spPr/>
    </dgm:pt>
  </dgm:ptLst>
  <dgm:cxnLst>
    <dgm:cxn modelId="{4A0CA124-9152-C548-A5E2-777CEE069842}" type="presOf" srcId="{52D848DC-2552-7543-992D-E636CBDF8317}" destId="{79D382F0-1167-3E4F-8651-C4683F254718}" srcOrd="0" destOrd="0" presId="urn:microsoft.com/office/officeart/2005/8/layout/matrix3"/>
    <dgm:cxn modelId="{6FA5D12C-E9BF-B348-ABB4-16C598BB5E4A}" srcId="{52D848DC-2552-7543-992D-E636CBDF8317}" destId="{EC2B7213-4EA2-A44E-83C0-95180D68D11A}" srcOrd="0" destOrd="0" parTransId="{66E5BEBD-7C7B-4342-8D53-425FAC7EB6E8}" sibTransId="{49803458-84AD-D04F-84A4-851AD01BB42D}"/>
    <dgm:cxn modelId="{CCB19C32-B03F-C547-B71C-BBD47C7627D9}" type="presOf" srcId="{0F791906-329F-8642-A8B1-302FC6A5E7F6}" destId="{B42028E7-62D6-3149-907C-FE7AD58F54B0}" srcOrd="0" destOrd="0" presId="urn:microsoft.com/office/officeart/2005/8/layout/matrix3"/>
    <dgm:cxn modelId="{B6A6C7D8-C92B-B440-8C6F-A477BE5D9E63}" type="presOf" srcId="{EC2B7213-4EA2-A44E-83C0-95180D68D11A}" destId="{C97DCF89-94B1-9340-95E9-0B4BB7CC0517}" srcOrd="0" destOrd="0" presId="urn:microsoft.com/office/officeart/2005/8/layout/matrix3"/>
    <dgm:cxn modelId="{0A5A0DE8-AE41-A142-AD11-597F5529B38A}" srcId="{52D848DC-2552-7543-992D-E636CBDF8317}" destId="{0330E8E9-D2DA-FD40-99EE-2974D02FBA64}" srcOrd="2" destOrd="0" parTransId="{8924AC2B-3E96-C24F-86FF-B7B3816AD4A2}" sibTransId="{B678A2E9-A89F-2D47-9FE2-4F42D4942591}"/>
    <dgm:cxn modelId="{E45C68E9-D06F-A94B-9FDD-DD55B5D5994E}" srcId="{52D848DC-2552-7543-992D-E636CBDF8317}" destId="{B68E3712-6207-2B49-B610-FE6B8AD82B99}" srcOrd="3" destOrd="0" parTransId="{378AE5E8-9A39-624B-93A6-95D91BE8865A}" sibTransId="{D1110B40-E351-DF4D-922C-BD007520B644}"/>
    <dgm:cxn modelId="{434D7BE9-A439-EE45-95A3-903425B2D5E0}" type="presOf" srcId="{B68E3712-6207-2B49-B610-FE6B8AD82B99}" destId="{35C349C1-48C7-3D41-B046-4DA8A58DBC82}" srcOrd="0" destOrd="0" presId="urn:microsoft.com/office/officeart/2005/8/layout/matrix3"/>
    <dgm:cxn modelId="{2633F9F4-99DA-5A47-BCAB-2B45D53BEDF2}" type="presOf" srcId="{0330E8E9-D2DA-FD40-99EE-2974D02FBA64}" destId="{FC3CD9A0-BFF8-8F49-B48F-0887EC6CBEB7}" srcOrd="0" destOrd="0" presId="urn:microsoft.com/office/officeart/2005/8/layout/matrix3"/>
    <dgm:cxn modelId="{C08434FE-8965-C44F-AB9B-577573F5C626}" srcId="{52D848DC-2552-7543-992D-E636CBDF8317}" destId="{0F791906-329F-8642-A8B1-302FC6A5E7F6}" srcOrd="1" destOrd="0" parTransId="{CA542884-D321-4249-9659-57511305A44B}" sibTransId="{958751CF-77B8-E348-B9B4-03A241188241}"/>
    <dgm:cxn modelId="{978588D8-3599-7D46-9D79-D089AFFFDC36}" type="presParOf" srcId="{79D382F0-1167-3E4F-8651-C4683F254718}" destId="{3AD72FA4-FDFA-204E-B989-7682317EEF68}" srcOrd="0" destOrd="0" presId="urn:microsoft.com/office/officeart/2005/8/layout/matrix3"/>
    <dgm:cxn modelId="{0171EEE2-AD45-2E47-8417-56EDE6FCD64B}" type="presParOf" srcId="{79D382F0-1167-3E4F-8651-C4683F254718}" destId="{C97DCF89-94B1-9340-95E9-0B4BB7CC0517}" srcOrd="1" destOrd="0" presId="urn:microsoft.com/office/officeart/2005/8/layout/matrix3"/>
    <dgm:cxn modelId="{446AC10B-FB39-BF46-A4F3-4F5848448102}" type="presParOf" srcId="{79D382F0-1167-3E4F-8651-C4683F254718}" destId="{B42028E7-62D6-3149-907C-FE7AD58F54B0}" srcOrd="2" destOrd="0" presId="urn:microsoft.com/office/officeart/2005/8/layout/matrix3"/>
    <dgm:cxn modelId="{B0CE9013-D48E-EC4F-8B88-23FB96738B69}" type="presParOf" srcId="{79D382F0-1167-3E4F-8651-C4683F254718}" destId="{FC3CD9A0-BFF8-8F49-B48F-0887EC6CBEB7}" srcOrd="3" destOrd="0" presId="urn:microsoft.com/office/officeart/2005/8/layout/matrix3"/>
    <dgm:cxn modelId="{FCBEF7BB-52E6-E04A-8908-1ED8287283BA}" type="presParOf" srcId="{79D382F0-1167-3E4F-8651-C4683F254718}" destId="{35C349C1-48C7-3D41-B046-4DA8A58DBC82}" srcOrd="4" destOrd="0" presId="urn:microsoft.com/office/officeart/2005/8/layout/matrix3"/>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12AB9B-2CBB-CC4F-944F-4F2DD20E79DF}"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597FAD4C-21EA-4643-95CC-5837EE895DF3}">
      <dgm:prSet custT="1"/>
      <dgm:spPr>
        <a:ln w="34925">
          <a:solidFill>
            <a:schemeClr val="bg1"/>
          </a:solidFill>
        </a:ln>
      </dgm:spPr>
      <dgm:t>
        <a:bodyPr/>
        <a:lstStyle/>
        <a:p>
          <a:endParaRPr lang="en-US" sz="1800" dirty="0"/>
        </a:p>
        <a:p>
          <a:r>
            <a:rPr lang="en-US" sz="1800" dirty="0"/>
            <a:t>What is the difference between accessibility and availability? </a:t>
          </a:r>
        </a:p>
      </dgm:t>
    </dgm:pt>
    <dgm:pt modelId="{BA595DAE-928F-6648-AA16-A4EF71DB21F8}" type="parTrans" cxnId="{EC215162-D421-174E-A3AF-953D2DC46998}">
      <dgm:prSet/>
      <dgm:spPr/>
      <dgm:t>
        <a:bodyPr/>
        <a:lstStyle/>
        <a:p>
          <a:endParaRPr lang="en-US"/>
        </a:p>
      </dgm:t>
    </dgm:pt>
    <dgm:pt modelId="{337A14FE-DD04-0549-89BD-71820CC2F071}" type="sibTrans" cxnId="{EC215162-D421-174E-A3AF-953D2DC46998}">
      <dgm:prSet/>
      <dgm:spPr/>
      <dgm:t>
        <a:bodyPr/>
        <a:lstStyle/>
        <a:p>
          <a:endParaRPr lang="en-US"/>
        </a:p>
      </dgm:t>
    </dgm:pt>
    <dgm:pt modelId="{460050B6-4086-6148-AC23-56EDCAD9D78B}">
      <dgm:prSet custT="1"/>
      <dgm:spPr>
        <a:ln w="34925">
          <a:solidFill>
            <a:schemeClr val="bg1"/>
          </a:solidFill>
        </a:ln>
      </dgm:spPr>
      <dgm:t>
        <a:bodyPr/>
        <a:lstStyle/>
        <a:p>
          <a:endParaRPr lang="en-US" sz="1800" dirty="0"/>
        </a:p>
        <a:p>
          <a:r>
            <a:rPr lang="en-US" sz="1600" dirty="0"/>
            <a:t>How would greater insurance coverage impact the infant mortality rate in Texas? </a:t>
          </a:r>
        </a:p>
      </dgm:t>
    </dgm:pt>
    <dgm:pt modelId="{E66119D4-CCB8-104B-9106-617AE0A5528E}" type="parTrans" cxnId="{3C224DCF-D506-9841-BC39-234E26812AB8}">
      <dgm:prSet/>
      <dgm:spPr/>
      <dgm:t>
        <a:bodyPr/>
        <a:lstStyle/>
        <a:p>
          <a:endParaRPr lang="en-US"/>
        </a:p>
      </dgm:t>
    </dgm:pt>
    <dgm:pt modelId="{4721F0D1-28FB-544C-AC54-048A3888453A}" type="sibTrans" cxnId="{3C224DCF-D506-9841-BC39-234E26812AB8}">
      <dgm:prSet/>
      <dgm:spPr/>
      <dgm:t>
        <a:bodyPr/>
        <a:lstStyle/>
        <a:p>
          <a:endParaRPr lang="en-US"/>
        </a:p>
      </dgm:t>
    </dgm:pt>
    <dgm:pt modelId="{E5053CFF-3259-F948-8B4D-55D756B7216A}">
      <dgm:prSet custT="1"/>
      <dgm:spPr>
        <a:ln w="34925">
          <a:solidFill>
            <a:schemeClr val="bg1"/>
          </a:solidFill>
        </a:ln>
      </dgm:spPr>
      <dgm:t>
        <a:bodyPr/>
        <a:lstStyle/>
        <a:p>
          <a:endParaRPr lang="en-US" sz="1800" dirty="0"/>
        </a:p>
        <a:p>
          <a:r>
            <a:rPr lang="en-US" sz="1800" dirty="0"/>
            <a:t>What is Medicaid and what is its role in health care? </a:t>
          </a:r>
        </a:p>
      </dgm:t>
    </dgm:pt>
    <dgm:pt modelId="{AB97F12C-CD98-DE42-A21C-86BF1C6626B4}" type="parTrans" cxnId="{F6FBAC0D-72FF-E542-977D-69E2FE247C4D}">
      <dgm:prSet/>
      <dgm:spPr/>
      <dgm:t>
        <a:bodyPr/>
        <a:lstStyle/>
        <a:p>
          <a:endParaRPr lang="en-US"/>
        </a:p>
      </dgm:t>
    </dgm:pt>
    <dgm:pt modelId="{3124EC83-7283-3343-B762-7A0D653F2B99}" type="sibTrans" cxnId="{F6FBAC0D-72FF-E542-977D-69E2FE247C4D}">
      <dgm:prSet/>
      <dgm:spPr/>
      <dgm:t>
        <a:bodyPr/>
        <a:lstStyle/>
        <a:p>
          <a:endParaRPr lang="en-US"/>
        </a:p>
      </dgm:t>
    </dgm:pt>
    <dgm:pt modelId="{FABB0858-D0D0-E34A-BC90-90BF706CAB80}">
      <dgm:prSet custT="1"/>
      <dgm:spPr>
        <a:ln w="34925">
          <a:solidFill>
            <a:schemeClr val="bg1"/>
          </a:solidFill>
        </a:ln>
      </dgm:spPr>
      <dgm:t>
        <a:bodyPr/>
        <a:lstStyle/>
        <a:p>
          <a:endParaRPr lang="en-US" sz="1600" dirty="0"/>
        </a:p>
        <a:p>
          <a:r>
            <a:rPr lang="en-US" sz="1600" dirty="0"/>
            <a:t>What are the top causes of death in Texas? How does this compare with  the US?</a:t>
          </a:r>
        </a:p>
      </dgm:t>
    </dgm:pt>
    <dgm:pt modelId="{0132F578-A9CB-C149-9815-D45DB27EE23C}" type="parTrans" cxnId="{AB2C7377-4E20-E54A-B9FE-44F8B3473DDB}">
      <dgm:prSet/>
      <dgm:spPr/>
      <dgm:t>
        <a:bodyPr/>
        <a:lstStyle/>
        <a:p>
          <a:endParaRPr lang="en-US"/>
        </a:p>
      </dgm:t>
    </dgm:pt>
    <dgm:pt modelId="{E2F4C02B-2D36-9247-8297-8E9B4230F9DB}" type="sibTrans" cxnId="{AB2C7377-4E20-E54A-B9FE-44F8B3473DDB}">
      <dgm:prSet/>
      <dgm:spPr/>
      <dgm:t>
        <a:bodyPr/>
        <a:lstStyle/>
        <a:p>
          <a:endParaRPr lang="en-US"/>
        </a:p>
      </dgm:t>
    </dgm:pt>
    <dgm:pt modelId="{E7719A98-77B0-7543-BD23-FF4F00D97DF3}">
      <dgm:prSet custT="1"/>
      <dgm:spPr>
        <a:ln w="34925">
          <a:solidFill>
            <a:schemeClr val="bg1"/>
          </a:solidFill>
        </a:ln>
      </dgm:spPr>
      <dgm:t>
        <a:bodyPr/>
        <a:lstStyle/>
        <a:p>
          <a:endParaRPr lang="en-US" sz="1800" dirty="0"/>
        </a:p>
        <a:p>
          <a:r>
            <a:rPr lang="en-US" sz="1800" dirty="0"/>
            <a:t>How would greater health coverage impact the causes of death in Texas?  </a:t>
          </a:r>
        </a:p>
      </dgm:t>
    </dgm:pt>
    <dgm:pt modelId="{CB89A64A-9EC7-524A-9AA0-3ACC736187BC}" type="parTrans" cxnId="{BEF9AD25-F1F8-CD48-9ADD-392B37790F16}">
      <dgm:prSet/>
      <dgm:spPr/>
      <dgm:t>
        <a:bodyPr/>
        <a:lstStyle/>
        <a:p>
          <a:endParaRPr lang="en-US"/>
        </a:p>
      </dgm:t>
    </dgm:pt>
    <dgm:pt modelId="{49F48F0A-9200-584A-A1AC-9DFDFACB9098}" type="sibTrans" cxnId="{BEF9AD25-F1F8-CD48-9ADD-392B37790F16}">
      <dgm:prSet/>
      <dgm:spPr/>
      <dgm:t>
        <a:bodyPr/>
        <a:lstStyle/>
        <a:p>
          <a:endParaRPr lang="en-US"/>
        </a:p>
      </dgm:t>
    </dgm:pt>
    <dgm:pt modelId="{3050208C-CA9A-5843-A3CB-E8A61B15A1A6}">
      <dgm:prSet custT="1"/>
      <dgm:spPr>
        <a:ln w="34925">
          <a:solidFill>
            <a:schemeClr val="bg1"/>
          </a:solidFill>
        </a:ln>
      </dgm:spPr>
      <dgm:t>
        <a:bodyPr/>
        <a:lstStyle/>
        <a:p>
          <a:endParaRPr lang="en-US" sz="1800" dirty="0"/>
        </a:p>
        <a:p>
          <a:r>
            <a:rPr lang="en-US" sz="1800" dirty="0"/>
            <a:t>What is the infant mortality rate in TX? </a:t>
          </a:r>
        </a:p>
      </dgm:t>
    </dgm:pt>
    <dgm:pt modelId="{556BD116-213E-3C47-8006-F7B1B67D0035}" type="parTrans" cxnId="{F8EFD304-FCAE-2F48-8876-51849FCA63AE}">
      <dgm:prSet/>
      <dgm:spPr/>
      <dgm:t>
        <a:bodyPr/>
        <a:lstStyle/>
        <a:p>
          <a:endParaRPr lang="en-US"/>
        </a:p>
      </dgm:t>
    </dgm:pt>
    <dgm:pt modelId="{87357DF9-C53B-EC41-9C16-7BF8B7758785}" type="sibTrans" cxnId="{F8EFD304-FCAE-2F48-8876-51849FCA63AE}">
      <dgm:prSet/>
      <dgm:spPr/>
      <dgm:t>
        <a:bodyPr/>
        <a:lstStyle/>
        <a:p>
          <a:endParaRPr lang="en-US"/>
        </a:p>
      </dgm:t>
    </dgm:pt>
    <dgm:pt modelId="{31A3237B-6AB8-B847-9872-D7B77DEE15A9}">
      <dgm:prSet custT="1"/>
      <dgm:spPr>
        <a:ln w="34925">
          <a:solidFill>
            <a:schemeClr val="bg1"/>
          </a:solidFill>
        </a:ln>
      </dgm:spPr>
      <dgm:t>
        <a:bodyPr/>
        <a:lstStyle/>
        <a:p>
          <a:endParaRPr lang="en-US" sz="1800" dirty="0"/>
        </a:p>
        <a:p>
          <a:r>
            <a:rPr lang="en-US" sz="1800" dirty="0"/>
            <a:t>How does the rate of uninsured in Texas impact the health of Texans? </a:t>
          </a:r>
        </a:p>
      </dgm:t>
    </dgm:pt>
    <dgm:pt modelId="{81A918E1-62F3-7340-BA27-A330F1C165A2}" type="parTrans" cxnId="{E8914CC2-1983-A14D-841D-E2FF14143067}">
      <dgm:prSet/>
      <dgm:spPr/>
      <dgm:t>
        <a:bodyPr/>
        <a:lstStyle/>
        <a:p>
          <a:endParaRPr lang="en-US"/>
        </a:p>
      </dgm:t>
    </dgm:pt>
    <dgm:pt modelId="{B631A2B4-CC15-B940-AC5A-58721DD6AB52}" type="sibTrans" cxnId="{E8914CC2-1983-A14D-841D-E2FF14143067}">
      <dgm:prSet/>
      <dgm:spPr/>
      <dgm:t>
        <a:bodyPr/>
        <a:lstStyle/>
        <a:p>
          <a:endParaRPr lang="en-US"/>
        </a:p>
      </dgm:t>
    </dgm:pt>
    <dgm:pt modelId="{CF7D5008-4560-E547-B197-1502703BB099}">
      <dgm:prSet custT="1"/>
      <dgm:spPr>
        <a:ln w="34925">
          <a:solidFill>
            <a:schemeClr val="bg1"/>
          </a:solidFill>
        </a:ln>
      </dgm:spPr>
      <dgm:t>
        <a:bodyPr/>
        <a:lstStyle/>
        <a:p>
          <a:endParaRPr lang="en-US" sz="1800" dirty="0"/>
        </a:p>
        <a:p>
          <a:r>
            <a:rPr lang="en-US" sz="1800" dirty="0"/>
            <a:t>How do deaths from overdose in Texas compare to the national rate?</a:t>
          </a:r>
        </a:p>
      </dgm:t>
    </dgm:pt>
    <dgm:pt modelId="{BC36EAFB-EB38-114C-89A1-7088AA67A7BB}" type="parTrans" cxnId="{EA235922-DF59-A64B-B4F6-88ECCA45AF0D}">
      <dgm:prSet/>
      <dgm:spPr/>
      <dgm:t>
        <a:bodyPr/>
        <a:lstStyle/>
        <a:p>
          <a:endParaRPr lang="en-US"/>
        </a:p>
      </dgm:t>
    </dgm:pt>
    <dgm:pt modelId="{1552220B-1EF5-2E4A-86F3-C243C233C24C}" type="sibTrans" cxnId="{EA235922-DF59-A64B-B4F6-88ECCA45AF0D}">
      <dgm:prSet/>
      <dgm:spPr/>
      <dgm:t>
        <a:bodyPr/>
        <a:lstStyle/>
        <a:p>
          <a:endParaRPr lang="en-US"/>
        </a:p>
      </dgm:t>
    </dgm:pt>
    <dgm:pt modelId="{94B9D5B2-42B9-0946-BF11-B626C58B234A}" type="pres">
      <dgm:prSet presAssocID="{2D12AB9B-2CBB-CC4F-944F-4F2DD20E79DF}" presName="diagram" presStyleCnt="0">
        <dgm:presLayoutVars>
          <dgm:dir/>
          <dgm:resizeHandles val="exact"/>
        </dgm:presLayoutVars>
      </dgm:prSet>
      <dgm:spPr/>
    </dgm:pt>
    <dgm:pt modelId="{63C2055F-C6FD-3D45-B24C-EEA62AA169B1}" type="pres">
      <dgm:prSet presAssocID="{597FAD4C-21EA-4643-95CC-5837EE895DF3}" presName="node" presStyleLbl="node1" presStyleIdx="0" presStyleCnt="8" custScaleX="776550" custScaleY="618851">
        <dgm:presLayoutVars>
          <dgm:bulletEnabled val="1"/>
        </dgm:presLayoutVars>
      </dgm:prSet>
      <dgm:spPr/>
    </dgm:pt>
    <dgm:pt modelId="{0C1B45C3-D9E4-F94C-ADCB-43261ABD7E4D}" type="pres">
      <dgm:prSet presAssocID="{337A14FE-DD04-0549-89BD-71820CC2F071}" presName="sibTrans" presStyleCnt="0"/>
      <dgm:spPr/>
    </dgm:pt>
    <dgm:pt modelId="{74B5C19A-E7E5-904E-B423-95830D77A2AA}" type="pres">
      <dgm:prSet presAssocID="{460050B6-4086-6148-AC23-56EDCAD9D78B}" presName="node" presStyleLbl="node1" presStyleIdx="1" presStyleCnt="8" custScaleX="750410" custScaleY="618851">
        <dgm:presLayoutVars>
          <dgm:bulletEnabled val="1"/>
        </dgm:presLayoutVars>
      </dgm:prSet>
      <dgm:spPr/>
    </dgm:pt>
    <dgm:pt modelId="{E8C947F7-C148-CB49-A480-51889B243AF7}" type="pres">
      <dgm:prSet presAssocID="{4721F0D1-28FB-544C-AC54-048A3888453A}" presName="sibTrans" presStyleCnt="0"/>
      <dgm:spPr/>
    </dgm:pt>
    <dgm:pt modelId="{F642AEC1-03F7-9845-9C16-A45AC01B60FD}" type="pres">
      <dgm:prSet presAssocID="{31A3237B-6AB8-B847-9872-D7B77DEE15A9}" presName="node" presStyleLbl="node1" presStyleIdx="2" presStyleCnt="8" custScaleX="776550" custScaleY="618851">
        <dgm:presLayoutVars>
          <dgm:bulletEnabled val="1"/>
        </dgm:presLayoutVars>
      </dgm:prSet>
      <dgm:spPr/>
    </dgm:pt>
    <dgm:pt modelId="{DDE9DA83-6AF7-1B4C-81EF-ED0A10F998EE}" type="pres">
      <dgm:prSet presAssocID="{B631A2B4-CC15-B940-AC5A-58721DD6AB52}" presName="sibTrans" presStyleCnt="0"/>
      <dgm:spPr/>
    </dgm:pt>
    <dgm:pt modelId="{773A21A5-64CF-1D46-B848-55FB3ECAF867}" type="pres">
      <dgm:prSet presAssocID="{CF7D5008-4560-E547-B197-1502703BB099}" presName="node" presStyleLbl="node1" presStyleIdx="3" presStyleCnt="8" custScaleX="750410" custScaleY="618851">
        <dgm:presLayoutVars>
          <dgm:bulletEnabled val="1"/>
        </dgm:presLayoutVars>
      </dgm:prSet>
      <dgm:spPr/>
    </dgm:pt>
    <dgm:pt modelId="{D9D6EC77-7066-6F40-B062-72623C0AA3F6}" type="pres">
      <dgm:prSet presAssocID="{1552220B-1EF5-2E4A-86F3-C243C233C24C}" presName="sibTrans" presStyleCnt="0"/>
      <dgm:spPr/>
    </dgm:pt>
    <dgm:pt modelId="{63F5CC10-A5DF-EC48-BA31-9B14BE1B5816}" type="pres">
      <dgm:prSet presAssocID="{E5053CFF-3259-F948-8B4D-55D756B7216A}" presName="node" presStyleLbl="node1" presStyleIdx="4" presStyleCnt="8" custScaleX="776550" custScaleY="618851">
        <dgm:presLayoutVars>
          <dgm:bulletEnabled val="1"/>
        </dgm:presLayoutVars>
      </dgm:prSet>
      <dgm:spPr/>
    </dgm:pt>
    <dgm:pt modelId="{88482661-EF57-BC40-ABBA-870B98C76AE6}" type="pres">
      <dgm:prSet presAssocID="{3124EC83-7283-3343-B762-7A0D653F2B99}" presName="sibTrans" presStyleCnt="0"/>
      <dgm:spPr/>
    </dgm:pt>
    <dgm:pt modelId="{92801EF4-3E20-3F47-8472-753B6AEA6A95}" type="pres">
      <dgm:prSet presAssocID="{FABB0858-D0D0-E34A-BC90-90BF706CAB80}" presName="node" presStyleLbl="node1" presStyleIdx="5" presStyleCnt="8" custScaleX="750410" custScaleY="618851">
        <dgm:presLayoutVars>
          <dgm:bulletEnabled val="1"/>
        </dgm:presLayoutVars>
      </dgm:prSet>
      <dgm:spPr/>
    </dgm:pt>
    <dgm:pt modelId="{ED69C3B5-D469-C843-A3EF-77B2BD6DAB09}" type="pres">
      <dgm:prSet presAssocID="{E2F4C02B-2D36-9247-8297-8E9B4230F9DB}" presName="sibTrans" presStyleCnt="0"/>
      <dgm:spPr/>
    </dgm:pt>
    <dgm:pt modelId="{8C8DEE51-DD68-C147-B6E6-57816332896F}" type="pres">
      <dgm:prSet presAssocID="{E7719A98-77B0-7543-BD23-FF4F00D97DF3}" presName="node" presStyleLbl="node1" presStyleIdx="6" presStyleCnt="8" custScaleX="776550" custScaleY="618851">
        <dgm:presLayoutVars>
          <dgm:bulletEnabled val="1"/>
        </dgm:presLayoutVars>
      </dgm:prSet>
      <dgm:spPr/>
    </dgm:pt>
    <dgm:pt modelId="{A7991691-B914-AF47-AB98-93A332A35DAA}" type="pres">
      <dgm:prSet presAssocID="{49F48F0A-9200-584A-A1AC-9DFDFACB9098}" presName="sibTrans" presStyleCnt="0"/>
      <dgm:spPr/>
    </dgm:pt>
    <dgm:pt modelId="{905447B3-D27C-7D4A-B92C-6769D43C2B6C}" type="pres">
      <dgm:prSet presAssocID="{3050208C-CA9A-5843-A3CB-E8A61B15A1A6}" presName="node" presStyleLbl="node1" presStyleIdx="7" presStyleCnt="8" custScaleX="750410" custScaleY="618851">
        <dgm:presLayoutVars>
          <dgm:bulletEnabled val="1"/>
        </dgm:presLayoutVars>
      </dgm:prSet>
      <dgm:spPr/>
    </dgm:pt>
  </dgm:ptLst>
  <dgm:cxnLst>
    <dgm:cxn modelId="{F8EFD304-FCAE-2F48-8876-51849FCA63AE}" srcId="{2D12AB9B-2CBB-CC4F-944F-4F2DD20E79DF}" destId="{3050208C-CA9A-5843-A3CB-E8A61B15A1A6}" srcOrd="7" destOrd="0" parTransId="{556BD116-213E-3C47-8006-F7B1B67D0035}" sibTransId="{87357DF9-C53B-EC41-9C16-7BF8B7758785}"/>
    <dgm:cxn modelId="{C7F89C08-8CCB-6645-9F69-04F7D665B472}" type="presOf" srcId="{3050208C-CA9A-5843-A3CB-E8A61B15A1A6}" destId="{905447B3-D27C-7D4A-B92C-6769D43C2B6C}" srcOrd="0" destOrd="0" presId="urn:microsoft.com/office/officeart/2005/8/layout/default"/>
    <dgm:cxn modelId="{F6FBAC0D-72FF-E542-977D-69E2FE247C4D}" srcId="{2D12AB9B-2CBB-CC4F-944F-4F2DD20E79DF}" destId="{E5053CFF-3259-F948-8B4D-55D756B7216A}" srcOrd="4" destOrd="0" parTransId="{AB97F12C-CD98-DE42-A21C-86BF1C6626B4}" sibTransId="{3124EC83-7283-3343-B762-7A0D653F2B99}"/>
    <dgm:cxn modelId="{EA235922-DF59-A64B-B4F6-88ECCA45AF0D}" srcId="{2D12AB9B-2CBB-CC4F-944F-4F2DD20E79DF}" destId="{CF7D5008-4560-E547-B197-1502703BB099}" srcOrd="3" destOrd="0" parTransId="{BC36EAFB-EB38-114C-89A1-7088AA67A7BB}" sibTransId="{1552220B-1EF5-2E4A-86F3-C243C233C24C}"/>
    <dgm:cxn modelId="{BEF9AD25-F1F8-CD48-9ADD-392B37790F16}" srcId="{2D12AB9B-2CBB-CC4F-944F-4F2DD20E79DF}" destId="{E7719A98-77B0-7543-BD23-FF4F00D97DF3}" srcOrd="6" destOrd="0" parTransId="{CB89A64A-9EC7-524A-9AA0-3ACC736187BC}" sibTransId="{49F48F0A-9200-584A-A1AC-9DFDFACB9098}"/>
    <dgm:cxn modelId="{DF30B35D-4208-864A-98DF-C4140EA10979}" type="presOf" srcId="{E5053CFF-3259-F948-8B4D-55D756B7216A}" destId="{63F5CC10-A5DF-EC48-BA31-9B14BE1B5816}" srcOrd="0" destOrd="0" presId="urn:microsoft.com/office/officeart/2005/8/layout/default"/>
    <dgm:cxn modelId="{EC215162-D421-174E-A3AF-953D2DC46998}" srcId="{2D12AB9B-2CBB-CC4F-944F-4F2DD20E79DF}" destId="{597FAD4C-21EA-4643-95CC-5837EE895DF3}" srcOrd="0" destOrd="0" parTransId="{BA595DAE-928F-6648-AA16-A4EF71DB21F8}" sibTransId="{337A14FE-DD04-0549-89BD-71820CC2F071}"/>
    <dgm:cxn modelId="{06FE0973-4172-3A4C-A177-96354FA2A2B1}" type="presOf" srcId="{2D12AB9B-2CBB-CC4F-944F-4F2DD20E79DF}" destId="{94B9D5B2-42B9-0946-BF11-B626C58B234A}" srcOrd="0" destOrd="0" presId="urn:microsoft.com/office/officeart/2005/8/layout/default"/>
    <dgm:cxn modelId="{6C6BC576-5ED2-9D4A-8623-6A9429B1DD30}" type="presOf" srcId="{460050B6-4086-6148-AC23-56EDCAD9D78B}" destId="{74B5C19A-E7E5-904E-B423-95830D77A2AA}" srcOrd="0" destOrd="0" presId="urn:microsoft.com/office/officeart/2005/8/layout/default"/>
    <dgm:cxn modelId="{AB2C7377-4E20-E54A-B9FE-44F8B3473DDB}" srcId="{2D12AB9B-2CBB-CC4F-944F-4F2DD20E79DF}" destId="{FABB0858-D0D0-E34A-BC90-90BF706CAB80}" srcOrd="5" destOrd="0" parTransId="{0132F578-A9CB-C149-9815-D45DB27EE23C}" sibTransId="{E2F4C02B-2D36-9247-8297-8E9B4230F9DB}"/>
    <dgm:cxn modelId="{E74A8D58-1242-DF45-8C8E-630E1C42B26B}" type="presOf" srcId="{CF7D5008-4560-E547-B197-1502703BB099}" destId="{773A21A5-64CF-1D46-B848-55FB3ECAF867}" srcOrd="0" destOrd="0" presId="urn:microsoft.com/office/officeart/2005/8/layout/default"/>
    <dgm:cxn modelId="{AD9B2EA4-6437-5444-BDB5-D09C5889FA09}" type="presOf" srcId="{597FAD4C-21EA-4643-95CC-5837EE895DF3}" destId="{63C2055F-C6FD-3D45-B24C-EEA62AA169B1}" srcOrd="0" destOrd="0" presId="urn:microsoft.com/office/officeart/2005/8/layout/default"/>
    <dgm:cxn modelId="{E8914CC2-1983-A14D-841D-E2FF14143067}" srcId="{2D12AB9B-2CBB-CC4F-944F-4F2DD20E79DF}" destId="{31A3237B-6AB8-B847-9872-D7B77DEE15A9}" srcOrd="2" destOrd="0" parTransId="{81A918E1-62F3-7340-BA27-A330F1C165A2}" sibTransId="{B631A2B4-CC15-B940-AC5A-58721DD6AB52}"/>
    <dgm:cxn modelId="{3C224DCF-D506-9841-BC39-234E26812AB8}" srcId="{2D12AB9B-2CBB-CC4F-944F-4F2DD20E79DF}" destId="{460050B6-4086-6148-AC23-56EDCAD9D78B}" srcOrd="1" destOrd="0" parTransId="{E66119D4-CCB8-104B-9106-617AE0A5528E}" sibTransId="{4721F0D1-28FB-544C-AC54-048A3888453A}"/>
    <dgm:cxn modelId="{44B5F5F0-640F-1449-92BF-F2EFFB327221}" type="presOf" srcId="{FABB0858-D0D0-E34A-BC90-90BF706CAB80}" destId="{92801EF4-3E20-3F47-8472-753B6AEA6A95}" srcOrd="0" destOrd="0" presId="urn:microsoft.com/office/officeart/2005/8/layout/default"/>
    <dgm:cxn modelId="{E31830F4-6325-D24C-B1B2-7EEF61A59A60}" type="presOf" srcId="{E7719A98-77B0-7543-BD23-FF4F00D97DF3}" destId="{8C8DEE51-DD68-C147-B6E6-57816332896F}" srcOrd="0" destOrd="0" presId="urn:microsoft.com/office/officeart/2005/8/layout/default"/>
    <dgm:cxn modelId="{C878DCFE-4569-DA4A-9D6B-388BD51C83AA}" type="presOf" srcId="{31A3237B-6AB8-B847-9872-D7B77DEE15A9}" destId="{F642AEC1-03F7-9845-9C16-A45AC01B60FD}" srcOrd="0" destOrd="0" presId="urn:microsoft.com/office/officeart/2005/8/layout/default"/>
    <dgm:cxn modelId="{D81822A5-A677-C141-9D39-F19F4A71E4A4}" type="presParOf" srcId="{94B9D5B2-42B9-0946-BF11-B626C58B234A}" destId="{63C2055F-C6FD-3D45-B24C-EEA62AA169B1}" srcOrd="0" destOrd="0" presId="urn:microsoft.com/office/officeart/2005/8/layout/default"/>
    <dgm:cxn modelId="{BDDB07D8-9F53-FF43-A517-DC5E637363F3}" type="presParOf" srcId="{94B9D5B2-42B9-0946-BF11-B626C58B234A}" destId="{0C1B45C3-D9E4-F94C-ADCB-43261ABD7E4D}" srcOrd="1" destOrd="0" presId="urn:microsoft.com/office/officeart/2005/8/layout/default"/>
    <dgm:cxn modelId="{53986837-60EF-D14F-A9D1-E8C705583BF5}" type="presParOf" srcId="{94B9D5B2-42B9-0946-BF11-B626C58B234A}" destId="{74B5C19A-E7E5-904E-B423-95830D77A2AA}" srcOrd="2" destOrd="0" presId="urn:microsoft.com/office/officeart/2005/8/layout/default"/>
    <dgm:cxn modelId="{061EDF40-140D-2D4E-88A1-B32DB703C6C1}" type="presParOf" srcId="{94B9D5B2-42B9-0946-BF11-B626C58B234A}" destId="{E8C947F7-C148-CB49-A480-51889B243AF7}" srcOrd="3" destOrd="0" presId="urn:microsoft.com/office/officeart/2005/8/layout/default"/>
    <dgm:cxn modelId="{4305F94D-0B05-3748-B3E4-635AB26B532F}" type="presParOf" srcId="{94B9D5B2-42B9-0946-BF11-B626C58B234A}" destId="{F642AEC1-03F7-9845-9C16-A45AC01B60FD}" srcOrd="4" destOrd="0" presId="urn:microsoft.com/office/officeart/2005/8/layout/default"/>
    <dgm:cxn modelId="{3F3D0451-372B-D342-ACFB-3C2FEF7E4BBE}" type="presParOf" srcId="{94B9D5B2-42B9-0946-BF11-B626C58B234A}" destId="{DDE9DA83-6AF7-1B4C-81EF-ED0A10F998EE}" srcOrd="5" destOrd="0" presId="urn:microsoft.com/office/officeart/2005/8/layout/default"/>
    <dgm:cxn modelId="{0B16232C-FAEC-9748-9098-C72EB1A33DC6}" type="presParOf" srcId="{94B9D5B2-42B9-0946-BF11-B626C58B234A}" destId="{773A21A5-64CF-1D46-B848-55FB3ECAF867}" srcOrd="6" destOrd="0" presId="urn:microsoft.com/office/officeart/2005/8/layout/default"/>
    <dgm:cxn modelId="{3EA5328E-C690-AB4F-AEDD-C870748AC20D}" type="presParOf" srcId="{94B9D5B2-42B9-0946-BF11-B626C58B234A}" destId="{D9D6EC77-7066-6F40-B062-72623C0AA3F6}" srcOrd="7" destOrd="0" presId="urn:microsoft.com/office/officeart/2005/8/layout/default"/>
    <dgm:cxn modelId="{75787A7F-11A2-CF4E-B134-3DCE1B52F017}" type="presParOf" srcId="{94B9D5B2-42B9-0946-BF11-B626C58B234A}" destId="{63F5CC10-A5DF-EC48-BA31-9B14BE1B5816}" srcOrd="8" destOrd="0" presId="urn:microsoft.com/office/officeart/2005/8/layout/default"/>
    <dgm:cxn modelId="{EFBC3498-110F-5E4F-A4ED-0AECBDA77CD9}" type="presParOf" srcId="{94B9D5B2-42B9-0946-BF11-B626C58B234A}" destId="{88482661-EF57-BC40-ABBA-870B98C76AE6}" srcOrd="9" destOrd="0" presId="urn:microsoft.com/office/officeart/2005/8/layout/default"/>
    <dgm:cxn modelId="{7C29FD7E-B8EF-A044-A3DE-DA920162C2A8}" type="presParOf" srcId="{94B9D5B2-42B9-0946-BF11-B626C58B234A}" destId="{92801EF4-3E20-3F47-8472-753B6AEA6A95}" srcOrd="10" destOrd="0" presId="urn:microsoft.com/office/officeart/2005/8/layout/default"/>
    <dgm:cxn modelId="{2661D17C-05E9-B846-8591-192E4B142C5D}" type="presParOf" srcId="{94B9D5B2-42B9-0946-BF11-B626C58B234A}" destId="{ED69C3B5-D469-C843-A3EF-77B2BD6DAB09}" srcOrd="11" destOrd="0" presId="urn:microsoft.com/office/officeart/2005/8/layout/default"/>
    <dgm:cxn modelId="{4A54651F-FCDB-FC49-A1AB-B3C05FB2EA2E}" type="presParOf" srcId="{94B9D5B2-42B9-0946-BF11-B626C58B234A}" destId="{8C8DEE51-DD68-C147-B6E6-57816332896F}" srcOrd="12" destOrd="0" presId="urn:microsoft.com/office/officeart/2005/8/layout/default"/>
    <dgm:cxn modelId="{E666043F-E721-B24F-A422-D1442347768E}" type="presParOf" srcId="{94B9D5B2-42B9-0946-BF11-B626C58B234A}" destId="{A7991691-B914-AF47-AB98-93A332A35DAA}" srcOrd="13" destOrd="0" presId="urn:microsoft.com/office/officeart/2005/8/layout/default"/>
    <dgm:cxn modelId="{1459D703-D7E1-624F-A4A5-1ABE1620F037}" type="presParOf" srcId="{94B9D5B2-42B9-0946-BF11-B626C58B234A}" destId="{905447B3-D27C-7D4A-B92C-6769D43C2B6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18C9FB-0C0B-344C-BFD8-91EEB673B57F}"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US"/>
        </a:p>
      </dgm:t>
    </dgm:pt>
    <dgm:pt modelId="{A0EDEC95-1EA0-0C4A-8236-F9B92DFCAA4C}">
      <dgm:prSet/>
      <dgm:spPr/>
      <dgm:t>
        <a:bodyPr/>
        <a:lstStyle/>
        <a:p>
          <a:r>
            <a:rPr lang="en-US"/>
            <a:t>Distribution</a:t>
          </a:r>
        </a:p>
      </dgm:t>
    </dgm:pt>
    <dgm:pt modelId="{882F8205-1D4F-4C4B-86E5-7F5279DE1815}" type="parTrans" cxnId="{58F7F645-A176-E14A-905A-A365764405B7}">
      <dgm:prSet/>
      <dgm:spPr/>
      <dgm:t>
        <a:bodyPr/>
        <a:lstStyle/>
        <a:p>
          <a:endParaRPr lang="en-US"/>
        </a:p>
      </dgm:t>
    </dgm:pt>
    <dgm:pt modelId="{82155995-9DF0-8743-B22C-AFC64431A1B9}" type="sibTrans" cxnId="{58F7F645-A176-E14A-905A-A365764405B7}">
      <dgm:prSet/>
      <dgm:spPr/>
      <dgm:t>
        <a:bodyPr/>
        <a:lstStyle/>
        <a:p>
          <a:endParaRPr lang="en-US"/>
        </a:p>
      </dgm:t>
    </dgm:pt>
    <dgm:pt modelId="{057CB4E1-07D6-9F41-AD6A-CD1EDDD715A4}">
      <dgm:prSet/>
      <dgm:spPr/>
      <dgm:t>
        <a:bodyPr/>
        <a:lstStyle/>
        <a:p>
          <a:r>
            <a:rPr lang="en-US" dirty="0"/>
            <a:t>Tries to answer "who", "what", "when” and  "where"</a:t>
          </a:r>
        </a:p>
      </dgm:t>
    </dgm:pt>
    <dgm:pt modelId="{C563A7FF-B54D-474E-A9B4-AA121AE4B337}" type="parTrans" cxnId="{B5E6E798-A3ED-214E-A6DC-2FB321AD9022}">
      <dgm:prSet/>
      <dgm:spPr/>
      <dgm:t>
        <a:bodyPr/>
        <a:lstStyle/>
        <a:p>
          <a:endParaRPr lang="en-US"/>
        </a:p>
      </dgm:t>
    </dgm:pt>
    <dgm:pt modelId="{C6913AAC-2E39-F148-A00F-5E32DE1CE0D1}" type="sibTrans" cxnId="{B5E6E798-A3ED-214E-A6DC-2FB321AD9022}">
      <dgm:prSet/>
      <dgm:spPr/>
      <dgm:t>
        <a:bodyPr/>
        <a:lstStyle/>
        <a:p>
          <a:endParaRPr lang="en-US"/>
        </a:p>
      </dgm:t>
    </dgm:pt>
    <dgm:pt modelId="{E854206C-D87A-C645-B7B5-ED21C5AE8C15}">
      <dgm:prSet/>
      <dgm:spPr/>
      <dgm:t>
        <a:bodyPr/>
        <a:lstStyle/>
        <a:p>
          <a:r>
            <a:rPr lang="en-US" dirty="0"/>
            <a:t>Counts frequencies and patterns of health events within groups in a population</a:t>
          </a:r>
        </a:p>
      </dgm:t>
    </dgm:pt>
    <dgm:pt modelId="{07F6B839-A35B-4645-A112-865173A6A618}" type="parTrans" cxnId="{9973AF0C-472F-9A40-B62D-320461BA48E7}">
      <dgm:prSet/>
      <dgm:spPr/>
      <dgm:t>
        <a:bodyPr/>
        <a:lstStyle/>
        <a:p>
          <a:endParaRPr lang="en-US"/>
        </a:p>
      </dgm:t>
    </dgm:pt>
    <dgm:pt modelId="{A0E8ABED-254D-FB4E-BB0C-E07997EE45F4}" type="sibTrans" cxnId="{9973AF0C-472F-9A40-B62D-320461BA48E7}">
      <dgm:prSet/>
      <dgm:spPr/>
      <dgm:t>
        <a:bodyPr/>
        <a:lstStyle/>
        <a:p>
          <a:endParaRPr lang="en-US"/>
        </a:p>
      </dgm:t>
    </dgm:pt>
    <dgm:pt modelId="{901CF237-9187-9645-A18C-7338E28286AC}">
      <dgm:prSet/>
      <dgm:spPr/>
      <dgm:t>
        <a:bodyPr/>
        <a:lstStyle/>
        <a:p>
          <a:r>
            <a:rPr lang="en-US" dirty="0"/>
            <a:t>Referred to as “descriptive epidemiology"</a:t>
          </a:r>
        </a:p>
      </dgm:t>
    </dgm:pt>
    <dgm:pt modelId="{A4A18E44-CEE5-2C4D-958B-EEDD678CCBDC}" type="parTrans" cxnId="{86BAA2B2-ABEC-E34F-A946-D0BCBE15B726}">
      <dgm:prSet/>
      <dgm:spPr/>
      <dgm:t>
        <a:bodyPr/>
        <a:lstStyle/>
        <a:p>
          <a:endParaRPr lang="en-US"/>
        </a:p>
      </dgm:t>
    </dgm:pt>
    <dgm:pt modelId="{C9AF4D88-E933-AD4B-8CD8-BB6AF10F0867}" type="sibTrans" cxnId="{86BAA2B2-ABEC-E34F-A946-D0BCBE15B726}">
      <dgm:prSet/>
      <dgm:spPr/>
      <dgm:t>
        <a:bodyPr/>
        <a:lstStyle/>
        <a:p>
          <a:endParaRPr lang="en-US"/>
        </a:p>
      </dgm:t>
    </dgm:pt>
    <dgm:pt modelId="{BCDA1CE2-4FD4-9646-82E8-705B6CB6CE98}">
      <dgm:prSet/>
      <dgm:spPr/>
      <dgm:t>
        <a:bodyPr/>
        <a:lstStyle/>
        <a:p>
          <a:r>
            <a:rPr lang="en-US"/>
            <a:t>Determinants</a:t>
          </a:r>
        </a:p>
      </dgm:t>
    </dgm:pt>
    <dgm:pt modelId="{A48E2C5D-8D5A-D14C-8237-019BAB2F0562}" type="sibTrans" cxnId="{E6BB2981-C543-BC49-92D3-A6746F332864}">
      <dgm:prSet/>
      <dgm:spPr/>
      <dgm:t>
        <a:bodyPr/>
        <a:lstStyle/>
        <a:p>
          <a:endParaRPr lang="en-US"/>
        </a:p>
      </dgm:t>
    </dgm:pt>
    <dgm:pt modelId="{F98EDAAC-194F-6246-A369-9D13C7E22F17}" type="parTrans" cxnId="{E6BB2981-C543-BC49-92D3-A6746F332864}">
      <dgm:prSet/>
      <dgm:spPr/>
      <dgm:t>
        <a:bodyPr/>
        <a:lstStyle/>
        <a:p>
          <a:endParaRPr lang="en-US"/>
        </a:p>
      </dgm:t>
    </dgm:pt>
    <dgm:pt modelId="{6AF4FA62-90D4-5245-94D7-60145CE72CF0}">
      <dgm:prSet/>
      <dgm:spPr/>
      <dgm:t>
        <a:bodyPr/>
        <a:lstStyle/>
        <a:p>
          <a:r>
            <a:rPr lang="en-US" dirty="0"/>
            <a:t>Searches for causes or factors associated with increased risk or probability of disease</a:t>
          </a:r>
        </a:p>
      </dgm:t>
    </dgm:pt>
    <dgm:pt modelId="{EF0295F9-7477-5D48-A1CE-FDE476709EFA}" type="sibTrans" cxnId="{C68764CF-D4C4-BC43-9A51-80990A55762B}">
      <dgm:prSet/>
      <dgm:spPr/>
      <dgm:t>
        <a:bodyPr/>
        <a:lstStyle/>
        <a:p>
          <a:endParaRPr lang="en-US"/>
        </a:p>
      </dgm:t>
    </dgm:pt>
    <dgm:pt modelId="{33212FFE-7F80-554D-AD57-EE100DA8051A}" type="parTrans" cxnId="{C68764CF-D4C4-BC43-9A51-80990A55762B}">
      <dgm:prSet/>
      <dgm:spPr/>
      <dgm:t>
        <a:bodyPr/>
        <a:lstStyle/>
        <a:p>
          <a:endParaRPr lang="en-US"/>
        </a:p>
      </dgm:t>
    </dgm:pt>
    <dgm:pt modelId="{D9534852-7F70-6945-A944-94C7B7D17B5D}">
      <dgm:prSet/>
      <dgm:spPr/>
      <dgm:t>
        <a:bodyPr/>
        <a:lstStyle/>
        <a:p>
          <a:r>
            <a:rPr lang="en-US" dirty="0"/>
            <a:t>Tries to answer "how" and "why"</a:t>
          </a:r>
        </a:p>
      </dgm:t>
    </dgm:pt>
    <dgm:pt modelId="{45AF2CDD-8CAD-EA45-A0C7-1CC762F2EBA5}" type="sibTrans" cxnId="{10B912E1-8605-E642-BBD4-0DDF500D3794}">
      <dgm:prSet/>
      <dgm:spPr/>
      <dgm:t>
        <a:bodyPr/>
        <a:lstStyle/>
        <a:p>
          <a:endParaRPr lang="en-US"/>
        </a:p>
      </dgm:t>
    </dgm:pt>
    <dgm:pt modelId="{F4723AEC-9253-AE4C-88CD-36B231A28973}" type="parTrans" cxnId="{10B912E1-8605-E642-BBD4-0DDF500D3794}">
      <dgm:prSet/>
      <dgm:spPr/>
      <dgm:t>
        <a:bodyPr/>
        <a:lstStyle/>
        <a:p>
          <a:endParaRPr lang="en-US"/>
        </a:p>
      </dgm:t>
    </dgm:pt>
    <dgm:pt modelId="{AE44FBB8-2391-9443-BA0D-D910A09C0366}">
      <dgm:prSet/>
      <dgm:spPr/>
      <dgm:t>
        <a:bodyPr/>
        <a:lstStyle/>
        <a:p>
          <a:r>
            <a:rPr lang="en-US" dirty="0"/>
            <a:t>Referred to as "analytical epidemiology</a:t>
          </a:r>
        </a:p>
      </dgm:t>
    </dgm:pt>
    <dgm:pt modelId="{480C4351-348F-EC4C-84AE-7D17AB7D3E3D}" type="sibTrans" cxnId="{024AE8FB-C9EA-AA4E-BC87-17F90DBE373A}">
      <dgm:prSet/>
      <dgm:spPr/>
      <dgm:t>
        <a:bodyPr/>
        <a:lstStyle/>
        <a:p>
          <a:endParaRPr lang="en-US"/>
        </a:p>
      </dgm:t>
    </dgm:pt>
    <dgm:pt modelId="{EB66BFC0-2114-044F-8118-01787E13AD8A}" type="parTrans" cxnId="{024AE8FB-C9EA-AA4E-BC87-17F90DBE373A}">
      <dgm:prSet/>
      <dgm:spPr/>
      <dgm:t>
        <a:bodyPr/>
        <a:lstStyle/>
        <a:p>
          <a:endParaRPr lang="en-US"/>
        </a:p>
      </dgm:t>
    </dgm:pt>
    <dgm:pt modelId="{03C188CD-97BA-3E49-B4AA-6D3E967904CD}" type="pres">
      <dgm:prSet presAssocID="{8918C9FB-0C0B-344C-BFD8-91EEB673B57F}" presName="Name0" presStyleCnt="0">
        <dgm:presLayoutVars>
          <dgm:dir/>
          <dgm:animLvl val="lvl"/>
          <dgm:resizeHandles val="exact"/>
        </dgm:presLayoutVars>
      </dgm:prSet>
      <dgm:spPr/>
    </dgm:pt>
    <dgm:pt modelId="{98F148F2-68F2-1045-92ED-8019ED925199}" type="pres">
      <dgm:prSet presAssocID="{A0EDEC95-1EA0-0C4A-8236-F9B92DFCAA4C}" presName="composite" presStyleCnt="0"/>
      <dgm:spPr/>
    </dgm:pt>
    <dgm:pt modelId="{DD80E2DC-7A0E-8F43-9938-3113FF68A903}" type="pres">
      <dgm:prSet presAssocID="{A0EDEC95-1EA0-0C4A-8236-F9B92DFCAA4C}" presName="parTx" presStyleLbl="alignNode1" presStyleIdx="0" presStyleCnt="2">
        <dgm:presLayoutVars>
          <dgm:chMax val="0"/>
          <dgm:chPref val="0"/>
          <dgm:bulletEnabled val="1"/>
        </dgm:presLayoutVars>
      </dgm:prSet>
      <dgm:spPr/>
    </dgm:pt>
    <dgm:pt modelId="{097E1F80-9B6C-8B46-9F84-961A31A9A4A6}" type="pres">
      <dgm:prSet presAssocID="{A0EDEC95-1EA0-0C4A-8236-F9B92DFCAA4C}" presName="desTx" presStyleLbl="alignAccFollowNode1" presStyleIdx="0" presStyleCnt="2">
        <dgm:presLayoutVars>
          <dgm:bulletEnabled val="1"/>
        </dgm:presLayoutVars>
      </dgm:prSet>
      <dgm:spPr/>
    </dgm:pt>
    <dgm:pt modelId="{B0957F5E-12FE-8640-BE25-CA041FC9369D}" type="pres">
      <dgm:prSet presAssocID="{82155995-9DF0-8743-B22C-AFC64431A1B9}" presName="space" presStyleCnt="0"/>
      <dgm:spPr/>
    </dgm:pt>
    <dgm:pt modelId="{423C1A3F-98F3-624B-9E0B-9E73162EAA68}" type="pres">
      <dgm:prSet presAssocID="{BCDA1CE2-4FD4-9646-82E8-705B6CB6CE98}" presName="composite" presStyleCnt="0"/>
      <dgm:spPr/>
    </dgm:pt>
    <dgm:pt modelId="{B0836A05-99DF-DA40-A74D-6241438532A4}" type="pres">
      <dgm:prSet presAssocID="{BCDA1CE2-4FD4-9646-82E8-705B6CB6CE98}" presName="parTx" presStyleLbl="alignNode1" presStyleIdx="1" presStyleCnt="2">
        <dgm:presLayoutVars>
          <dgm:chMax val="0"/>
          <dgm:chPref val="0"/>
          <dgm:bulletEnabled val="1"/>
        </dgm:presLayoutVars>
      </dgm:prSet>
      <dgm:spPr/>
    </dgm:pt>
    <dgm:pt modelId="{C9B2E679-1E0B-5743-AA25-1A069256F95A}" type="pres">
      <dgm:prSet presAssocID="{BCDA1CE2-4FD4-9646-82E8-705B6CB6CE98}" presName="desTx" presStyleLbl="alignAccFollowNode1" presStyleIdx="1" presStyleCnt="2">
        <dgm:presLayoutVars>
          <dgm:bulletEnabled val="1"/>
        </dgm:presLayoutVars>
      </dgm:prSet>
      <dgm:spPr/>
    </dgm:pt>
  </dgm:ptLst>
  <dgm:cxnLst>
    <dgm:cxn modelId="{9973AF0C-472F-9A40-B62D-320461BA48E7}" srcId="{A0EDEC95-1EA0-0C4A-8236-F9B92DFCAA4C}" destId="{E854206C-D87A-C645-B7B5-ED21C5AE8C15}" srcOrd="0" destOrd="0" parTransId="{07F6B839-A35B-4645-A112-865173A6A618}" sibTransId="{A0E8ABED-254D-FB4E-BB0C-E07997EE45F4}"/>
    <dgm:cxn modelId="{8C61103D-9758-8541-A52D-9E927F2F5EAC}" type="presOf" srcId="{BCDA1CE2-4FD4-9646-82E8-705B6CB6CE98}" destId="{B0836A05-99DF-DA40-A74D-6241438532A4}" srcOrd="0" destOrd="0" presId="urn:microsoft.com/office/officeart/2005/8/layout/hList1"/>
    <dgm:cxn modelId="{3E7AD362-D5D2-BD48-8403-EBFDDE14B354}" type="presOf" srcId="{D9534852-7F70-6945-A944-94C7B7D17B5D}" destId="{C9B2E679-1E0B-5743-AA25-1A069256F95A}" srcOrd="0" destOrd="1" presId="urn:microsoft.com/office/officeart/2005/8/layout/hList1"/>
    <dgm:cxn modelId="{58F7F645-A176-E14A-905A-A365764405B7}" srcId="{8918C9FB-0C0B-344C-BFD8-91EEB673B57F}" destId="{A0EDEC95-1EA0-0C4A-8236-F9B92DFCAA4C}" srcOrd="0" destOrd="0" parTransId="{882F8205-1D4F-4C4B-86E5-7F5279DE1815}" sibTransId="{82155995-9DF0-8743-B22C-AFC64431A1B9}"/>
    <dgm:cxn modelId="{F4B3D551-46B7-6744-806D-8D0C30E93619}" type="presOf" srcId="{6AF4FA62-90D4-5245-94D7-60145CE72CF0}" destId="{C9B2E679-1E0B-5743-AA25-1A069256F95A}" srcOrd="0" destOrd="0" presId="urn:microsoft.com/office/officeart/2005/8/layout/hList1"/>
    <dgm:cxn modelId="{DAA89880-1CC3-F24D-9D80-666A552CA5C0}" type="presOf" srcId="{901CF237-9187-9645-A18C-7338E28286AC}" destId="{097E1F80-9B6C-8B46-9F84-961A31A9A4A6}" srcOrd="0" destOrd="2" presId="urn:microsoft.com/office/officeart/2005/8/layout/hList1"/>
    <dgm:cxn modelId="{E6BB2981-C543-BC49-92D3-A6746F332864}" srcId="{8918C9FB-0C0B-344C-BFD8-91EEB673B57F}" destId="{BCDA1CE2-4FD4-9646-82E8-705B6CB6CE98}" srcOrd="1" destOrd="0" parTransId="{F98EDAAC-194F-6246-A369-9D13C7E22F17}" sibTransId="{A48E2C5D-8D5A-D14C-8237-019BAB2F0562}"/>
    <dgm:cxn modelId="{B5E6E798-A3ED-214E-A6DC-2FB321AD9022}" srcId="{A0EDEC95-1EA0-0C4A-8236-F9B92DFCAA4C}" destId="{057CB4E1-07D6-9F41-AD6A-CD1EDDD715A4}" srcOrd="1" destOrd="0" parTransId="{C563A7FF-B54D-474E-A9B4-AA121AE4B337}" sibTransId="{C6913AAC-2E39-F148-A00F-5E32DE1CE0D1}"/>
    <dgm:cxn modelId="{1B252DA2-A72A-444D-8781-BDC49DBAF958}" type="presOf" srcId="{E854206C-D87A-C645-B7B5-ED21C5AE8C15}" destId="{097E1F80-9B6C-8B46-9F84-961A31A9A4A6}" srcOrd="0" destOrd="0" presId="urn:microsoft.com/office/officeart/2005/8/layout/hList1"/>
    <dgm:cxn modelId="{0F8167AA-3CC7-7746-B439-FA47871766E5}" type="presOf" srcId="{057CB4E1-07D6-9F41-AD6A-CD1EDDD715A4}" destId="{097E1F80-9B6C-8B46-9F84-961A31A9A4A6}" srcOrd="0" destOrd="1" presId="urn:microsoft.com/office/officeart/2005/8/layout/hList1"/>
    <dgm:cxn modelId="{86BAA2B2-ABEC-E34F-A946-D0BCBE15B726}" srcId="{A0EDEC95-1EA0-0C4A-8236-F9B92DFCAA4C}" destId="{901CF237-9187-9645-A18C-7338E28286AC}" srcOrd="2" destOrd="0" parTransId="{A4A18E44-CEE5-2C4D-958B-EEDD678CCBDC}" sibTransId="{C9AF4D88-E933-AD4B-8CD8-BB6AF10F0867}"/>
    <dgm:cxn modelId="{A0EBCABB-91C4-5744-BBC8-F2F0F30636FE}" type="presOf" srcId="{AE44FBB8-2391-9443-BA0D-D910A09C0366}" destId="{C9B2E679-1E0B-5743-AA25-1A069256F95A}" srcOrd="0" destOrd="2" presId="urn:microsoft.com/office/officeart/2005/8/layout/hList1"/>
    <dgm:cxn modelId="{28DFF3BF-5222-184B-8A16-FA7D134FD30A}" type="presOf" srcId="{A0EDEC95-1EA0-0C4A-8236-F9B92DFCAA4C}" destId="{DD80E2DC-7A0E-8F43-9938-3113FF68A903}" srcOrd="0" destOrd="0" presId="urn:microsoft.com/office/officeart/2005/8/layout/hList1"/>
    <dgm:cxn modelId="{505222C7-2973-3A43-BCC6-0FF53FCDAF49}" type="presOf" srcId="{8918C9FB-0C0B-344C-BFD8-91EEB673B57F}" destId="{03C188CD-97BA-3E49-B4AA-6D3E967904CD}" srcOrd="0" destOrd="0" presId="urn:microsoft.com/office/officeart/2005/8/layout/hList1"/>
    <dgm:cxn modelId="{C68764CF-D4C4-BC43-9A51-80990A55762B}" srcId="{BCDA1CE2-4FD4-9646-82E8-705B6CB6CE98}" destId="{6AF4FA62-90D4-5245-94D7-60145CE72CF0}" srcOrd="0" destOrd="0" parTransId="{33212FFE-7F80-554D-AD57-EE100DA8051A}" sibTransId="{EF0295F9-7477-5D48-A1CE-FDE476709EFA}"/>
    <dgm:cxn modelId="{10B912E1-8605-E642-BBD4-0DDF500D3794}" srcId="{BCDA1CE2-4FD4-9646-82E8-705B6CB6CE98}" destId="{D9534852-7F70-6945-A944-94C7B7D17B5D}" srcOrd="1" destOrd="0" parTransId="{F4723AEC-9253-AE4C-88CD-36B231A28973}" sibTransId="{45AF2CDD-8CAD-EA45-A0C7-1CC762F2EBA5}"/>
    <dgm:cxn modelId="{024AE8FB-C9EA-AA4E-BC87-17F90DBE373A}" srcId="{BCDA1CE2-4FD4-9646-82E8-705B6CB6CE98}" destId="{AE44FBB8-2391-9443-BA0D-D910A09C0366}" srcOrd="2" destOrd="0" parTransId="{EB66BFC0-2114-044F-8118-01787E13AD8A}" sibTransId="{480C4351-348F-EC4C-84AE-7D17AB7D3E3D}"/>
    <dgm:cxn modelId="{5C51B89C-3967-D64D-AA80-CA86143E699E}" type="presParOf" srcId="{03C188CD-97BA-3E49-B4AA-6D3E967904CD}" destId="{98F148F2-68F2-1045-92ED-8019ED925199}" srcOrd="0" destOrd="0" presId="urn:microsoft.com/office/officeart/2005/8/layout/hList1"/>
    <dgm:cxn modelId="{81F97CFE-43BA-E646-8FAD-975F1B160D76}" type="presParOf" srcId="{98F148F2-68F2-1045-92ED-8019ED925199}" destId="{DD80E2DC-7A0E-8F43-9938-3113FF68A903}" srcOrd="0" destOrd="0" presId="urn:microsoft.com/office/officeart/2005/8/layout/hList1"/>
    <dgm:cxn modelId="{B311E4EC-F5DD-CB46-A9C0-2FACE6ABCD59}" type="presParOf" srcId="{98F148F2-68F2-1045-92ED-8019ED925199}" destId="{097E1F80-9B6C-8B46-9F84-961A31A9A4A6}" srcOrd="1" destOrd="0" presId="urn:microsoft.com/office/officeart/2005/8/layout/hList1"/>
    <dgm:cxn modelId="{1B8D59D9-B865-2647-98D8-BB49804B0C67}" type="presParOf" srcId="{03C188CD-97BA-3E49-B4AA-6D3E967904CD}" destId="{B0957F5E-12FE-8640-BE25-CA041FC9369D}" srcOrd="1" destOrd="0" presId="urn:microsoft.com/office/officeart/2005/8/layout/hList1"/>
    <dgm:cxn modelId="{91FBFC66-3F91-D94A-8A33-AF40D05DF29A}" type="presParOf" srcId="{03C188CD-97BA-3E49-B4AA-6D3E967904CD}" destId="{423C1A3F-98F3-624B-9E0B-9E73162EAA68}" srcOrd="2" destOrd="0" presId="urn:microsoft.com/office/officeart/2005/8/layout/hList1"/>
    <dgm:cxn modelId="{8A0C14B7-700F-B84E-968E-EF948E640746}" type="presParOf" srcId="{423C1A3F-98F3-624B-9E0B-9E73162EAA68}" destId="{B0836A05-99DF-DA40-A74D-6241438532A4}" srcOrd="0" destOrd="0" presId="urn:microsoft.com/office/officeart/2005/8/layout/hList1"/>
    <dgm:cxn modelId="{41B929EA-D415-7C4D-8207-CBE07AF9F31D}" type="presParOf" srcId="{423C1A3F-98F3-624B-9E0B-9E73162EAA68}" destId="{C9B2E679-1E0B-5743-AA25-1A069256F95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569D6-FDBC-764A-91DF-516AD6227A8B}">
      <dsp:nvSpPr>
        <dsp:cNvPr id="0" name=""/>
        <dsp:cNvSpPr/>
      </dsp:nvSpPr>
      <dsp:spPr>
        <a:xfrm>
          <a:off x="2527350" y="821280"/>
          <a:ext cx="549233" cy="91440"/>
        </a:xfrm>
        <a:custGeom>
          <a:avLst/>
          <a:gdLst/>
          <a:ahLst/>
          <a:cxnLst/>
          <a:rect l="0" t="0" r="0" b="0"/>
          <a:pathLst>
            <a:path>
              <a:moveTo>
                <a:pt x="0" y="45720"/>
              </a:moveTo>
              <a:lnTo>
                <a:pt x="54923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7471" y="864098"/>
        <a:ext cx="28991" cy="5804"/>
      </dsp:txXfrm>
    </dsp:sp>
    <dsp:sp modelId="{3747C799-85A7-534E-9613-7A170C3D8D4E}">
      <dsp:nvSpPr>
        <dsp:cNvPr id="0" name=""/>
        <dsp:cNvSpPr/>
      </dsp:nvSpPr>
      <dsp:spPr>
        <a:xfrm>
          <a:off x="8134" y="110695"/>
          <a:ext cx="2521015" cy="15126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711200">
            <a:lnSpc>
              <a:spcPct val="90000"/>
            </a:lnSpc>
            <a:spcBef>
              <a:spcPct val="0"/>
            </a:spcBef>
            <a:spcAft>
              <a:spcPct val="35000"/>
            </a:spcAft>
            <a:buNone/>
          </a:pPr>
          <a:r>
            <a:rPr lang="en-US" sz="1600" kern="1200" dirty="0"/>
            <a:t>Assess a community to determine how social determinants of health impact the health, healthcare, and needs of a community.</a:t>
          </a:r>
        </a:p>
      </dsp:txBody>
      <dsp:txXfrm>
        <a:off x="8134" y="110695"/>
        <a:ext cx="2521015" cy="1512609"/>
      </dsp:txXfrm>
    </dsp:sp>
    <dsp:sp modelId="{C5ECD3D7-B296-2C44-8A9C-D10CFF9E95CA}">
      <dsp:nvSpPr>
        <dsp:cNvPr id="0" name=""/>
        <dsp:cNvSpPr/>
      </dsp:nvSpPr>
      <dsp:spPr>
        <a:xfrm>
          <a:off x="5628199" y="821280"/>
          <a:ext cx="549233" cy="91440"/>
        </a:xfrm>
        <a:custGeom>
          <a:avLst/>
          <a:gdLst/>
          <a:ahLst/>
          <a:cxnLst/>
          <a:rect l="0" t="0" r="0" b="0"/>
          <a:pathLst>
            <a:path>
              <a:moveTo>
                <a:pt x="0" y="45720"/>
              </a:moveTo>
              <a:lnTo>
                <a:pt x="549233" y="45720"/>
              </a:lnTo>
            </a:path>
          </a:pathLst>
        </a:custGeom>
        <a:noFill/>
        <a:ln w="6350" cap="flat" cmpd="sng" algn="ctr">
          <a:solidFill>
            <a:schemeClr val="accent5">
              <a:hueOff val="-735334"/>
              <a:satOff val="-1023"/>
              <a:lumOff val="-39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8320" y="864098"/>
        <a:ext cx="28991" cy="5804"/>
      </dsp:txXfrm>
    </dsp:sp>
    <dsp:sp modelId="{19C0B084-54EE-2744-93EF-ACDCAB6C4EA9}">
      <dsp:nvSpPr>
        <dsp:cNvPr id="0" name=""/>
        <dsp:cNvSpPr/>
      </dsp:nvSpPr>
      <dsp:spPr>
        <a:xfrm>
          <a:off x="3108983" y="110695"/>
          <a:ext cx="2521015" cy="1512609"/>
        </a:xfrm>
        <a:prstGeom prst="rect">
          <a:avLst/>
        </a:prstGeom>
        <a:solidFill>
          <a:schemeClr val="accent5">
            <a:hueOff val="-668486"/>
            <a:satOff val="-930"/>
            <a:lumOff val="-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711200">
            <a:lnSpc>
              <a:spcPct val="90000"/>
            </a:lnSpc>
            <a:spcBef>
              <a:spcPct val="0"/>
            </a:spcBef>
            <a:spcAft>
              <a:spcPct val="35000"/>
            </a:spcAft>
            <a:buNone/>
          </a:pPr>
          <a:r>
            <a:rPr lang="en-US" sz="1600" kern="1200" dirty="0"/>
            <a:t>Analyze data such as demographics, morbidity and mortality rates to determine the prevalence of health risks and assets within a population.  </a:t>
          </a:r>
        </a:p>
      </dsp:txBody>
      <dsp:txXfrm>
        <a:off x="3108983" y="110695"/>
        <a:ext cx="2521015" cy="1512609"/>
      </dsp:txXfrm>
    </dsp:sp>
    <dsp:sp modelId="{DE29E0E7-F53B-A149-80F4-F8D43BD87C41}">
      <dsp:nvSpPr>
        <dsp:cNvPr id="0" name=""/>
        <dsp:cNvSpPr/>
      </dsp:nvSpPr>
      <dsp:spPr>
        <a:xfrm>
          <a:off x="8729048" y="821280"/>
          <a:ext cx="549233" cy="91440"/>
        </a:xfrm>
        <a:custGeom>
          <a:avLst/>
          <a:gdLst/>
          <a:ahLst/>
          <a:cxnLst/>
          <a:rect l="0" t="0" r="0" b="0"/>
          <a:pathLst>
            <a:path>
              <a:moveTo>
                <a:pt x="0" y="45720"/>
              </a:moveTo>
              <a:lnTo>
                <a:pt x="549233" y="45720"/>
              </a:lnTo>
            </a:path>
          </a:pathLst>
        </a:custGeom>
        <a:noFill/>
        <a:ln w="6350" cap="flat" cmpd="sng" algn="ctr">
          <a:solidFill>
            <a:schemeClr val="accent5">
              <a:hueOff val="-1470669"/>
              <a:satOff val="-2046"/>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89169" y="864098"/>
        <a:ext cx="28991" cy="5804"/>
      </dsp:txXfrm>
    </dsp:sp>
    <dsp:sp modelId="{E3B02E53-F42F-5E4A-B8D9-A8C2E069F444}">
      <dsp:nvSpPr>
        <dsp:cNvPr id="0" name=""/>
        <dsp:cNvSpPr/>
      </dsp:nvSpPr>
      <dsp:spPr>
        <a:xfrm>
          <a:off x="6209832" y="110695"/>
          <a:ext cx="2521015" cy="1512609"/>
        </a:xfrm>
        <a:prstGeom prst="rect">
          <a:avLst/>
        </a:prstGeom>
        <a:solidFill>
          <a:schemeClr val="accent5">
            <a:hueOff val="-1336972"/>
            <a:satOff val="-1860"/>
            <a:lumOff val="-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800100">
            <a:lnSpc>
              <a:spcPct val="90000"/>
            </a:lnSpc>
            <a:spcBef>
              <a:spcPct val="0"/>
            </a:spcBef>
            <a:spcAft>
              <a:spcPct val="35000"/>
            </a:spcAft>
            <a:buNone/>
          </a:pPr>
          <a:r>
            <a:rPr lang="en-US" sz="1800" kern="1200" dirty="0"/>
            <a:t>Interpret findings to determine the priority problem within a community. </a:t>
          </a:r>
        </a:p>
      </dsp:txBody>
      <dsp:txXfrm>
        <a:off x="6209832" y="110695"/>
        <a:ext cx="2521015" cy="1512609"/>
      </dsp:txXfrm>
    </dsp:sp>
    <dsp:sp modelId="{C07FE84F-735E-5641-898B-2E62CE387784}">
      <dsp:nvSpPr>
        <dsp:cNvPr id="0" name=""/>
        <dsp:cNvSpPr/>
      </dsp:nvSpPr>
      <dsp:spPr>
        <a:xfrm>
          <a:off x="1268642" y="1621504"/>
          <a:ext cx="9302547" cy="549233"/>
        </a:xfrm>
        <a:custGeom>
          <a:avLst/>
          <a:gdLst/>
          <a:ahLst/>
          <a:cxnLst/>
          <a:rect l="0" t="0" r="0" b="0"/>
          <a:pathLst>
            <a:path>
              <a:moveTo>
                <a:pt x="9302547" y="0"/>
              </a:moveTo>
              <a:lnTo>
                <a:pt x="9302547" y="291716"/>
              </a:lnTo>
              <a:lnTo>
                <a:pt x="0" y="291716"/>
              </a:lnTo>
              <a:lnTo>
                <a:pt x="0" y="549233"/>
              </a:lnTo>
            </a:path>
          </a:pathLst>
        </a:custGeom>
        <a:noFill/>
        <a:ln w="6350" cap="flat" cmpd="sng" algn="ctr">
          <a:solidFill>
            <a:schemeClr val="accent5">
              <a:hueOff val="-2206003"/>
              <a:satOff val="-3068"/>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6900" y="1893219"/>
        <a:ext cx="466030" cy="5804"/>
      </dsp:txXfrm>
    </dsp:sp>
    <dsp:sp modelId="{0F5AA05B-026A-564C-9950-73288EBECCD2}">
      <dsp:nvSpPr>
        <dsp:cNvPr id="0" name=""/>
        <dsp:cNvSpPr/>
      </dsp:nvSpPr>
      <dsp:spPr>
        <a:xfrm>
          <a:off x="9310681" y="110695"/>
          <a:ext cx="2521015" cy="1512609"/>
        </a:xfrm>
        <a:prstGeom prst="rect">
          <a:avLst/>
        </a:prstGeom>
        <a:solidFill>
          <a:schemeClr val="accent5">
            <a:hueOff val="-2005458"/>
            <a:satOff val="-2789"/>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889000">
            <a:lnSpc>
              <a:spcPct val="90000"/>
            </a:lnSpc>
            <a:spcBef>
              <a:spcPct val="0"/>
            </a:spcBef>
            <a:spcAft>
              <a:spcPct val="35000"/>
            </a:spcAft>
            <a:buNone/>
          </a:pPr>
          <a:r>
            <a:rPr lang="en-US" sz="2000" kern="1200" dirty="0"/>
            <a:t>Write a community health nursing diagnosis.</a:t>
          </a:r>
        </a:p>
      </dsp:txBody>
      <dsp:txXfrm>
        <a:off x="9310681" y="110695"/>
        <a:ext cx="2521015" cy="1512609"/>
      </dsp:txXfrm>
    </dsp:sp>
    <dsp:sp modelId="{4029009B-454D-954D-BE55-0C30FA2C91A1}">
      <dsp:nvSpPr>
        <dsp:cNvPr id="0" name=""/>
        <dsp:cNvSpPr/>
      </dsp:nvSpPr>
      <dsp:spPr>
        <a:xfrm>
          <a:off x="2527350" y="2913723"/>
          <a:ext cx="549233" cy="91440"/>
        </a:xfrm>
        <a:custGeom>
          <a:avLst/>
          <a:gdLst/>
          <a:ahLst/>
          <a:cxnLst/>
          <a:rect l="0" t="0" r="0" b="0"/>
          <a:pathLst>
            <a:path>
              <a:moveTo>
                <a:pt x="0" y="45720"/>
              </a:moveTo>
              <a:lnTo>
                <a:pt x="549233" y="45720"/>
              </a:lnTo>
            </a:path>
          </a:pathLst>
        </a:custGeom>
        <a:noFill/>
        <a:ln w="6350" cap="flat" cmpd="sng" algn="ctr">
          <a:solidFill>
            <a:schemeClr val="accent5">
              <a:hueOff val="-2941338"/>
              <a:satOff val="-4091"/>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7471" y="2956540"/>
        <a:ext cx="28991" cy="5804"/>
      </dsp:txXfrm>
    </dsp:sp>
    <dsp:sp modelId="{5D2B9BDC-FDCA-C94A-A716-6EF752DDC507}">
      <dsp:nvSpPr>
        <dsp:cNvPr id="0" name=""/>
        <dsp:cNvSpPr/>
      </dsp:nvSpPr>
      <dsp:spPr>
        <a:xfrm>
          <a:off x="8134" y="2203138"/>
          <a:ext cx="2521015" cy="1512609"/>
        </a:xfrm>
        <a:prstGeom prst="rect">
          <a:avLst/>
        </a:prstGeom>
        <a:solidFill>
          <a:schemeClr val="accent5">
            <a:hueOff val="-2673943"/>
            <a:satOff val="-3719"/>
            <a:lumOff val="-1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800100">
            <a:lnSpc>
              <a:spcPct val="90000"/>
            </a:lnSpc>
            <a:spcBef>
              <a:spcPct val="0"/>
            </a:spcBef>
            <a:spcAft>
              <a:spcPct val="35000"/>
            </a:spcAft>
            <a:buNone/>
          </a:pPr>
          <a:r>
            <a:rPr lang="en-US" sz="1800" kern="1200" dirty="0"/>
            <a:t>Develop intervention goals for a population based on the community health nursing diagnosis. </a:t>
          </a:r>
        </a:p>
      </dsp:txBody>
      <dsp:txXfrm>
        <a:off x="8134" y="2203138"/>
        <a:ext cx="2521015" cy="1512609"/>
      </dsp:txXfrm>
    </dsp:sp>
    <dsp:sp modelId="{A350DAB5-8333-104A-8CCF-A6C0312EAC5F}">
      <dsp:nvSpPr>
        <dsp:cNvPr id="0" name=""/>
        <dsp:cNvSpPr/>
      </dsp:nvSpPr>
      <dsp:spPr>
        <a:xfrm>
          <a:off x="5628199" y="2913723"/>
          <a:ext cx="549233" cy="91440"/>
        </a:xfrm>
        <a:custGeom>
          <a:avLst/>
          <a:gdLst/>
          <a:ahLst/>
          <a:cxnLst/>
          <a:rect l="0" t="0" r="0" b="0"/>
          <a:pathLst>
            <a:path>
              <a:moveTo>
                <a:pt x="0" y="45720"/>
              </a:moveTo>
              <a:lnTo>
                <a:pt x="549233" y="45720"/>
              </a:lnTo>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8320" y="2956540"/>
        <a:ext cx="28991" cy="5804"/>
      </dsp:txXfrm>
    </dsp:sp>
    <dsp:sp modelId="{ECC841CF-D2C6-5C4E-880C-242897F3162E}">
      <dsp:nvSpPr>
        <dsp:cNvPr id="0" name=""/>
        <dsp:cNvSpPr/>
      </dsp:nvSpPr>
      <dsp:spPr>
        <a:xfrm>
          <a:off x="3108983" y="2203138"/>
          <a:ext cx="2521015" cy="1512609"/>
        </a:xfrm>
        <a:prstGeom prst="rect">
          <a:avLst/>
        </a:prstGeom>
        <a:solidFill>
          <a:schemeClr val="accent5">
            <a:hueOff val="-3342429"/>
            <a:satOff val="-4649"/>
            <a:lumOff val="-1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800100">
            <a:lnSpc>
              <a:spcPct val="90000"/>
            </a:lnSpc>
            <a:spcBef>
              <a:spcPct val="0"/>
            </a:spcBef>
            <a:spcAft>
              <a:spcPct val="35000"/>
            </a:spcAft>
            <a:buNone/>
          </a:pPr>
          <a:r>
            <a:rPr lang="en-US" sz="1800" kern="1200" dirty="0"/>
            <a:t>Analyze the possible risks and benefits of healthcare options for a client. </a:t>
          </a:r>
        </a:p>
      </dsp:txBody>
      <dsp:txXfrm>
        <a:off x="3108983" y="2203138"/>
        <a:ext cx="2521015" cy="1512609"/>
      </dsp:txXfrm>
    </dsp:sp>
    <dsp:sp modelId="{AE2E98DC-B0C9-BA42-A8FB-396F4A3D137B}">
      <dsp:nvSpPr>
        <dsp:cNvPr id="0" name=""/>
        <dsp:cNvSpPr/>
      </dsp:nvSpPr>
      <dsp:spPr>
        <a:xfrm>
          <a:off x="8729048" y="2913723"/>
          <a:ext cx="549233" cy="91440"/>
        </a:xfrm>
        <a:custGeom>
          <a:avLst/>
          <a:gdLst/>
          <a:ahLst/>
          <a:cxnLst/>
          <a:rect l="0" t="0" r="0" b="0"/>
          <a:pathLst>
            <a:path>
              <a:moveTo>
                <a:pt x="0" y="45720"/>
              </a:moveTo>
              <a:lnTo>
                <a:pt x="549233" y="45720"/>
              </a:lnTo>
            </a:path>
          </a:pathLst>
        </a:custGeom>
        <a:noFill/>
        <a:ln w="6350" cap="flat" cmpd="sng" algn="ctr">
          <a:solidFill>
            <a:schemeClr val="accent5">
              <a:hueOff val="-4412007"/>
              <a:satOff val="-6137"/>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89169" y="2956540"/>
        <a:ext cx="28991" cy="5804"/>
      </dsp:txXfrm>
    </dsp:sp>
    <dsp:sp modelId="{CDBA8990-8045-8548-B5CC-0BE326F60618}">
      <dsp:nvSpPr>
        <dsp:cNvPr id="0" name=""/>
        <dsp:cNvSpPr/>
      </dsp:nvSpPr>
      <dsp:spPr>
        <a:xfrm>
          <a:off x="6209832" y="2203138"/>
          <a:ext cx="2521015" cy="1512609"/>
        </a:xfrm>
        <a:prstGeom prst="rect">
          <a:avLst/>
        </a:prstGeom>
        <a:solidFill>
          <a:schemeClr val="accent5">
            <a:hueOff val="-4010915"/>
            <a:satOff val="-5579"/>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889000">
            <a:lnSpc>
              <a:spcPct val="90000"/>
            </a:lnSpc>
            <a:spcBef>
              <a:spcPct val="0"/>
            </a:spcBef>
            <a:spcAft>
              <a:spcPct val="35000"/>
            </a:spcAft>
            <a:buNone/>
          </a:pPr>
          <a:r>
            <a:rPr lang="en-US" sz="2000" kern="1200" dirty="0"/>
            <a:t>State the client’s priority health needs. </a:t>
          </a:r>
        </a:p>
      </dsp:txBody>
      <dsp:txXfrm>
        <a:off x="6209832" y="2203138"/>
        <a:ext cx="2521015" cy="1512609"/>
      </dsp:txXfrm>
    </dsp:sp>
    <dsp:sp modelId="{29CC325B-9A49-9344-903A-CE9450D9C811}">
      <dsp:nvSpPr>
        <dsp:cNvPr id="0" name=""/>
        <dsp:cNvSpPr/>
      </dsp:nvSpPr>
      <dsp:spPr>
        <a:xfrm>
          <a:off x="1268642" y="3713947"/>
          <a:ext cx="9302547" cy="549233"/>
        </a:xfrm>
        <a:custGeom>
          <a:avLst/>
          <a:gdLst/>
          <a:ahLst/>
          <a:cxnLst/>
          <a:rect l="0" t="0" r="0" b="0"/>
          <a:pathLst>
            <a:path>
              <a:moveTo>
                <a:pt x="9302547" y="0"/>
              </a:moveTo>
              <a:lnTo>
                <a:pt x="9302547" y="291716"/>
              </a:lnTo>
              <a:lnTo>
                <a:pt x="0" y="291716"/>
              </a:lnTo>
              <a:lnTo>
                <a:pt x="0" y="549233"/>
              </a:lnTo>
            </a:path>
          </a:pathLst>
        </a:custGeom>
        <a:noFill/>
        <a:ln w="6350" cap="flat" cmpd="sng" algn="ctr">
          <a:solidFill>
            <a:schemeClr val="accent5">
              <a:hueOff val="-5147341"/>
              <a:satOff val="-7160"/>
              <a:lumOff val="-274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6900" y="3985662"/>
        <a:ext cx="466030" cy="5804"/>
      </dsp:txXfrm>
    </dsp:sp>
    <dsp:sp modelId="{6912376E-12F1-9A48-9018-920D7B5602C4}">
      <dsp:nvSpPr>
        <dsp:cNvPr id="0" name=""/>
        <dsp:cNvSpPr/>
      </dsp:nvSpPr>
      <dsp:spPr>
        <a:xfrm>
          <a:off x="9310681" y="2203138"/>
          <a:ext cx="2521015" cy="1512609"/>
        </a:xfrm>
        <a:prstGeom prst="rect">
          <a:avLst/>
        </a:prstGeom>
        <a:solidFill>
          <a:schemeClr val="accent5">
            <a:hueOff val="-4679401"/>
            <a:satOff val="-6509"/>
            <a:lumOff val="-2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800100">
            <a:lnSpc>
              <a:spcPct val="90000"/>
            </a:lnSpc>
            <a:spcBef>
              <a:spcPct val="0"/>
            </a:spcBef>
            <a:spcAft>
              <a:spcPct val="35000"/>
            </a:spcAft>
            <a:buNone/>
          </a:pPr>
          <a:r>
            <a:rPr lang="en-US" sz="1800" kern="1200" dirty="0"/>
            <a:t>List the appropriate community resources that are available to the client and his family. </a:t>
          </a:r>
        </a:p>
      </dsp:txBody>
      <dsp:txXfrm>
        <a:off x="9310681" y="2203138"/>
        <a:ext cx="2521015" cy="1512609"/>
      </dsp:txXfrm>
    </dsp:sp>
    <dsp:sp modelId="{3B581335-8AAF-C44F-B06D-066FC665F724}">
      <dsp:nvSpPr>
        <dsp:cNvPr id="0" name=""/>
        <dsp:cNvSpPr/>
      </dsp:nvSpPr>
      <dsp:spPr>
        <a:xfrm>
          <a:off x="2527350" y="5006165"/>
          <a:ext cx="549233" cy="91440"/>
        </a:xfrm>
        <a:custGeom>
          <a:avLst/>
          <a:gdLst/>
          <a:ahLst/>
          <a:cxnLst/>
          <a:rect l="0" t="0" r="0" b="0"/>
          <a:pathLst>
            <a:path>
              <a:moveTo>
                <a:pt x="0" y="45720"/>
              </a:moveTo>
              <a:lnTo>
                <a:pt x="549233" y="45720"/>
              </a:lnTo>
            </a:path>
          </a:pathLst>
        </a:custGeom>
        <a:noFill/>
        <a:ln w="6350" cap="flat" cmpd="sng" algn="ctr">
          <a:solidFill>
            <a:schemeClr val="accent5">
              <a:hueOff val="-5882676"/>
              <a:satOff val="-8182"/>
              <a:lumOff val="-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7471" y="5048983"/>
        <a:ext cx="28991" cy="5804"/>
      </dsp:txXfrm>
    </dsp:sp>
    <dsp:sp modelId="{73558E51-FF7B-1D48-A818-5F65D563EC50}">
      <dsp:nvSpPr>
        <dsp:cNvPr id="0" name=""/>
        <dsp:cNvSpPr/>
      </dsp:nvSpPr>
      <dsp:spPr>
        <a:xfrm>
          <a:off x="8134" y="4295581"/>
          <a:ext cx="2521015" cy="1512609"/>
        </a:xfrm>
        <a:prstGeom prst="rect">
          <a:avLst/>
        </a:prstGeom>
        <a:solidFill>
          <a:schemeClr val="accent5">
            <a:hueOff val="-5347887"/>
            <a:satOff val="-7439"/>
            <a:lumOff val="-28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889000">
            <a:lnSpc>
              <a:spcPct val="90000"/>
            </a:lnSpc>
            <a:spcBef>
              <a:spcPct val="0"/>
            </a:spcBef>
            <a:spcAft>
              <a:spcPct val="35000"/>
            </a:spcAft>
            <a:buNone/>
          </a:pPr>
          <a:r>
            <a:rPr lang="en-US" sz="2000" kern="1200" dirty="0"/>
            <a:t>Develop a care plan for the client and his family.</a:t>
          </a:r>
        </a:p>
      </dsp:txBody>
      <dsp:txXfrm>
        <a:off x="8134" y="4295581"/>
        <a:ext cx="2521015" cy="1512609"/>
      </dsp:txXfrm>
    </dsp:sp>
    <dsp:sp modelId="{1E1382B8-0985-494C-9AA4-02CF66A57DE7}">
      <dsp:nvSpPr>
        <dsp:cNvPr id="0" name=""/>
        <dsp:cNvSpPr/>
      </dsp:nvSpPr>
      <dsp:spPr>
        <a:xfrm>
          <a:off x="5628199" y="5006165"/>
          <a:ext cx="549233" cy="91440"/>
        </a:xfrm>
        <a:custGeom>
          <a:avLst/>
          <a:gdLst/>
          <a:ahLst/>
          <a:cxnLst/>
          <a:rect l="0" t="0" r="0" b="0"/>
          <a:pathLst>
            <a:path>
              <a:moveTo>
                <a:pt x="0" y="45720"/>
              </a:moveTo>
              <a:lnTo>
                <a:pt x="549233" y="45720"/>
              </a:lnTo>
            </a:path>
          </a:pathLst>
        </a:custGeom>
        <a:noFill/>
        <a:ln w="6350" cap="flat" cmpd="sng" algn="ctr">
          <a:solidFill>
            <a:schemeClr val="accent5">
              <a:hueOff val="-6618010"/>
              <a:satOff val="-9205"/>
              <a:lumOff val="-35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8320" y="5048983"/>
        <a:ext cx="28991" cy="5804"/>
      </dsp:txXfrm>
    </dsp:sp>
    <dsp:sp modelId="{291A1291-EC8D-E546-A30C-BBDAE129A8CF}">
      <dsp:nvSpPr>
        <dsp:cNvPr id="0" name=""/>
        <dsp:cNvSpPr/>
      </dsp:nvSpPr>
      <dsp:spPr>
        <a:xfrm>
          <a:off x="3108983" y="4295581"/>
          <a:ext cx="2521015" cy="1512609"/>
        </a:xfrm>
        <a:prstGeom prst="rect">
          <a:avLst/>
        </a:prstGeom>
        <a:solidFill>
          <a:schemeClr val="accent5">
            <a:hueOff val="-6016373"/>
            <a:satOff val="-8368"/>
            <a:lumOff val="-3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889000">
            <a:lnSpc>
              <a:spcPct val="90000"/>
            </a:lnSpc>
            <a:spcBef>
              <a:spcPct val="0"/>
            </a:spcBef>
            <a:spcAft>
              <a:spcPct val="35000"/>
            </a:spcAft>
            <a:buNone/>
          </a:pPr>
          <a:r>
            <a:rPr lang="en-US" sz="2000" kern="1200" dirty="0"/>
            <a:t>Discuss appropriate health promotion interventions for the client.  </a:t>
          </a:r>
        </a:p>
      </dsp:txBody>
      <dsp:txXfrm>
        <a:off x="3108983" y="4295581"/>
        <a:ext cx="2521015" cy="1512609"/>
      </dsp:txXfrm>
    </dsp:sp>
    <dsp:sp modelId="{16042B39-8192-1A4E-BBFE-621D7B5CAAD2}">
      <dsp:nvSpPr>
        <dsp:cNvPr id="0" name=""/>
        <dsp:cNvSpPr/>
      </dsp:nvSpPr>
      <dsp:spPr>
        <a:xfrm>
          <a:off x="8729048" y="5006165"/>
          <a:ext cx="549233" cy="91440"/>
        </a:xfrm>
        <a:custGeom>
          <a:avLst/>
          <a:gdLst/>
          <a:ahLst/>
          <a:cxnLst/>
          <a:rect l="0" t="0" r="0" b="0"/>
          <a:pathLst>
            <a:path>
              <a:moveTo>
                <a:pt x="0" y="45720"/>
              </a:moveTo>
              <a:lnTo>
                <a:pt x="549233"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89169" y="5048983"/>
        <a:ext cx="28991" cy="5804"/>
      </dsp:txXfrm>
    </dsp:sp>
    <dsp:sp modelId="{B544DF23-0C48-C942-9103-CFD21F21D19D}">
      <dsp:nvSpPr>
        <dsp:cNvPr id="0" name=""/>
        <dsp:cNvSpPr/>
      </dsp:nvSpPr>
      <dsp:spPr>
        <a:xfrm>
          <a:off x="6209832" y="4295581"/>
          <a:ext cx="2521015" cy="1512609"/>
        </a:xfrm>
        <a:prstGeom prst="rect">
          <a:avLst/>
        </a:prstGeom>
        <a:solidFill>
          <a:schemeClr val="accent5">
            <a:hueOff val="-6684859"/>
            <a:satOff val="-9298"/>
            <a:lumOff val="-35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889000">
            <a:lnSpc>
              <a:spcPct val="90000"/>
            </a:lnSpc>
            <a:spcBef>
              <a:spcPct val="0"/>
            </a:spcBef>
            <a:spcAft>
              <a:spcPct val="35000"/>
            </a:spcAft>
            <a:buNone/>
          </a:pPr>
          <a:r>
            <a:rPr lang="en-US" sz="2000" kern="1200" dirty="0"/>
            <a:t>Discuss the client’s health education needs. </a:t>
          </a:r>
        </a:p>
      </dsp:txBody>
      <dsp:txXfrm>
        <a:off x="6209832" y="4295581"/>
        <a:ext cx="2521015" cy="1512609"/>
      </dsp:txXfrm>
    </dsp:sp>
    <dsp:sp modelId="{169E0E70-9A52-E24B-9A97-6986EB486E81}">
      <dsp:nvSpPr>
        <dsp:cNvPr id="0" name=""/>
        <dsp:cNvSpPr/>
      </dsp:nvSpPr>
      <dsp:spPr>
        <a:xfrm>
          <a:off x="9310681" y="4295581"/>
          <a:ext cx="2521015" cy="1512609"/>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2" tIns="129668" rIns="123532" bIns="129668" numCol="1" spcCol="1270" anchor="ctr" anchorCtr="0">
          <a:noAutofit/>
        </a:bodyPr>
        <a:lstStyle/>
        <a:p>
          <a:pPr marL="0" lvl="0" indent="0" algn="ctr" defTabSz="711200">
            <a:lnSpc>
              <a:spcPct val="90000"/>
            </a:lnSpc>
            <a:spcBef>
              <a:spcPct val="0"/>
            </a:spcBef>
            <a:spcAft>
              <a:spcPct val="35000"/>
            </a:spcAft>
            <a:buNone/>
          </a:pPr>
          <a:r>
            <a:rPr lang="en-US" sz="1600" kern="1200" dirty="0"/>
            <a:t>Demonstrate communication principles and interprofessional healthcare team collaboration for continuity of care.</a:t>
          </a:r>
        </a:p>
      </dsp:txBody>
      <dsp:txXfrm>
        <a:off x="9310681" y="4295581"/>
        <a:ext cx="2521015" cy="15126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53989-9F17-E447-A3D0-E7A7F12DFBF6}">
      <dsp:nvSpPr>
        <dsp:cNvPr id="0" name=""/>
        <dsp:cNvSpPr/>
      </dsp:nvSpPr>
      <dsp:spPr>
        <a:xfrm>
          <a:off x="0" y="5213898"/>
          <a:ext cx="2043628" cy="114067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43" tIns="142240" rIns="145343"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as demonstrated in</a:t>
          </a:r>
        </a:p>
      </dsp:txBody>
      <dsp:txXfrm>
        <a:off x="0" y="5213898"/>
        <a:ext cx="2043628" cy="1140673"/>
      </dsp:txXfrm>
    </dsp:sp>
    <dsp:sp modelId="{3DB658F8-598A-F040-AB5E-7996680783D3}">
      <dsp:nvSpPr>
        <dsp:cNvPr id="0" name=""/>
        <dsp:cNvSpPr/>
      </dsp:nvSpPr>
      <dsp:spPr>
        <a:xfrm>
          <a:off x="2043628" y="5213898"/>
          <a:ext cx="6130886" cy="114067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363" tIns="254000" rIns="124363" bIns="254000" numCol="1" spcCol="1270" anchor="ctr" anchorCtr="0">
          <a:noAutofit/>
        </a:bodyPr>
        <a:lstStyle/>
        <a:p>
          <a:pPr marL="0" lvl="0" indent="0" algn="l" defTabSz="889000">
            <a:lnSpc>
              <a:spcPct val="90000"/>
            </a:lnSpc>
            <a:spcBef>
              <a:spcPct val="0"/>
            </a:spcBef>
            <a:spcAft>
              <a:spcPct val="35000"/>
            </a:spcAft>
            <a:buNone/>
          </a:pPr>
          <a:r>
            <a:rPr lang="en-US" sz="2000" i="1" u="none" kern="1200" dirty="0"/>
            <a:t>(health indicators, such as rates of vaccination, life expectancy)</a:t>
          </a:r>
        </a:p>
      </dsp:txBody>
      <dsp:txXfrm>
        <a:off x="2043628" y="5213898"/>
        <a:ext cx="6130886" cy="1140673"/>
      </dsp:txXfrm>
    </dsp:sp>
    <dsp:sp modelId="{FDF09645-C28E-BC41-B06A-25446B56E96E}">
      <dsp:nvSpPr>
        <dsp:cNvPr id="0" name=""/>
        <dsp:cNvSpPr/>
      </dsp:nvSpPr>
      <dsp:spPr>
        <a:xfrm rot="10800000">
          <a:off x="0" y="3476652"/>
          <a:ext cx="2043628" cy="1754355"/>
        </a:xfrm>
        <a:prstGeom prst="upArrowCallout">
          <a:avLst>
            <a:gd name="adj1" fmla="val 5000"/>
            <a:gd name="adj2" fmla="val 10000"/>
            <a:gd name="adj3" fmla="val 15000"/>
            <a:gd name="adj4" fmla="val 64977"/>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43" tIns="142240" rIns="145343"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related to</a:t>
          </a:r>
        </a:p>
      </dsp:txBody>
      <dsp:txXfrm rot="-10800000">
        <a:off x="0" y="3476652"/>
        <a:ext cx="2043628" cy="1140331"/>
      </dsp:txXfrm>
    </dsp:sp>
    <dsp:sp modelId="{1F68741C-F9E6-8C40-B3BC-72331C1646B6}">
      <dsp:nvSpPr>
        <dsp:cNvPr id="0" name=""/>
        <dsp:cNvSpPr/>
      </dsp:nvSpPr>
      <dsp:spPr>
        <a:xfrm>
          <a:off x="2043628" y="3476652"/>
          <a:ext cx="6130886" cy="1140331"/>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363" tIns="254000" rIns="124363" bIns="254000" numCol="1" spcCol="1270" anchor="ctr" anchorCtr="0">
          <a:noAutofit/>
        </a:bodyPr>
        <a:lstStyle/>
        <a:p>
          <a:pPr marL="0" lvl="0" indent="0" algn="l" defTabSz="889000">
            <a:lnSpc>
              <a:spcPct val="90000"/>
            </a:lnSpc>
            <a:spcBef>
              <a:spcPct val="0"/>
            </a:spcBef>
            <a:spcAft>
              <a:spcPct val="35000"/>
            </a:spcAft>
            <a:buNone/>
          </a:pPr>
          <a:r>
            <a:rPr lang="en-US" sz="2000" i="1" u="none" kern="1200" dirty="0"/>
            <a:t>(etiological statement, what causes the problem)</a:t>
          </a:r>
        </a:p>
      </dsp:txBody>
      <dsp:txXfrm>
        <a:off x="2043628" y="3476652"/>
        <a:ext cx="6130886" cy="1140331"/>
      </dsp:txXfrm>
    </dsp:sp>
    <dsp:sp modelId="{F6C6FE4F-E825-B14E-9515-94BA6114D61A}">
      <dsp:nvSpPr>
        <dsp:cNvPr id="0" name=""/>
        <dsp:cNvSpPr/>
      </dsp:nvSpPr>
      <dsp:spPr>
        <a:xfrm rot="10800000">
          <a:off x="0" y="1739406"/>
          <a:ext cx="2043628" cy="1754355"/>
        </a:xfrm>
        <a:prstGeom prst="upArrowCallout">
          <a:avLst>
            <a:gd name="adj1" fmla="val 5000"/>
            <a:gd name="adj2" fmla="val 10000"/>
            <a:gd name="adj3" fmla="val 15000"/>
            <a:gd name="adj4" fmla="val 64977"/>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43" tIns="142240" rIns="145343"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among</a:t>
          </a:r>
        </a:p>
      </dsp:txBody>
      <dsp:txXfrm rot="-10800000">
        <a:off x="0" y="1739406"/>
        <a:ext cx="2043628" cy="1140331"/>
      </dsp:txXfrm>
    </dsp:sp>
    <dsp:sp modelId="{207DCA6F-217E-3748-8FAA-D75069C113D9}">
      <dsp:nvSpPr>
        <dsp:cNvPr id="0" name=""/>
        <dsp:cNvSpPr/>
      </dsp:nvSpPr>
      <dsp:spPr>
        <a:xfrm>
          <a:off x="2043628" y="1739406"/>
          <a:ext cx="6130886" cy="1140331"/>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363" tIns="254000" rIns="124363" bIns="254000" numCol="1" spcCol="1270" anchor="ctr" anchorCtr="0">
          <a:noAutofit/>
        </a:bodyPr>
        <a:lstStyle/>
        <a:p>
          <a:pPr marL="0" lvl="0" indent="0" algn="l" defTabSz="889000">
            <a:lnSpc>
              <a:spcPct val="90000"/>
            </a:lnSpc>
            <a:spcBef>
              <a:spcPct val="0"/>
            </a:spcBef>
            <a:spcAft>
              <a:spcPct val="35000"/>
            </a:spcAft>
            <a:buNone/>
          </a:pPr>
          <a:r>
            <a:rPr lang="en-US" sz="2000" i="1" u="none" kern="1200" dirty="0"/>
            <a:t>(community or population)</a:t>
          </a:r>
        </a:p>
      </dsp:txBody>
      <dsp:txXfrm>
        <a:off x="2043628" y="1739406"/>
        <a:ext cx="6130886" cy="1140331"/>
      </dsp:txXfrm>
    </dsp:sp>
    <dsp:sp modelId="{46C1DED2-6108-DF4F-9685-14BFBA41E1EA}">
      <dsp:nvSpPr>
        <dsp:cNvPr id="0" name=""/>
        <dsp:cNvSpPr/>
      </dsp:nvSpPr>
      <dsp:spPr>
        <a:xfrm rot="10800000">
          <a:off x="0" y="2161"/>
          <a:ext cx="2043628" cy="1754355"/>
        </a:xfrm>
        <a:prstGeom prst="upArrowCallout">
          <a:avLst>
            <a:gd name="adj1" fmla="val 5000"/>
            <a:gd name="adj2" fmla="val 10000"/>
            <a:gd name="adj3" fmla="val 15000"/>
            <a:gd name="adj4" fmla="val 64977"/>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43" tIns="142240" rIns="145343"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Increased risk of</a:t>
          </a:r>
        </a:p>
      </dsp:txBody>
      <dsp:txXfrm rot="-10800000">
        <a:off x="0" y="2161"/>
        <a:ext cx="2043628" cy="1140331"/>
      </dsp:txXfrm>
    </dsp:sp>
    <dsp:sp modelId="{B30EBAF2-A689-3746-AA8A-F46E3B6F7B77}">
      <dsp:nvSpPr>
        <dsp:cNvPr id="0" name=""/>
        <dsp:cNvSpPr/>
      </dsp:nvSpPr>
      <dsp:spPr>
        <a:xfrm>
          <a:off x="2043628" y="2161"/>
          <a:ext cx="6130886" cy="1140331"/>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363" tIns="254000" rIns="124363" bIns="254000" numCol="1" spcCol="1270" anchor="ctr" anchorCtr="0">
          <a:noAutofit/>
        </a:bodyPr>
        <a:lstStyle/>
        <a:p>
          <a:pPr marL="0" lvl="0" indent="0" algn="l" defTabSz="889000">
            <a:lnSpc>
              <a:spcPct val="90000"/>
            </a:lnSpc>
            <a:spcBef>
              <a:spcPct val="0"/>
            </a:spcBef>
            <a:spcAft>
              <a:spcPct val="35000"/>
            </a:spcAft>
            <a:buNone/>
          </a:pPr>
          <a:r>
            <a:rPr lang="en-US" sz="2000" i="1" kern="1200" dirty="0"/>
            <a:t>(disability, disease, etc.)</a:t>
          </a:r>
        </a:p>
      </dsp:txBody>
      <dsp:txXfrm>
        <a:off x="2043628" y="2161"/>
        <a:ext cx="6130886" cy="11403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EC1F8-A50D-E54D-AB99-5666B0B521DC}">
      <dsp:nvSpPr>
        <dsp:cNvPr id="0" name=""/>
        <dsp:cNvSpPr/>
      </dsp:nvSpPr>
      <dsp:spPr>
        <a:xfrm>
          <a:off x="1413" y="746868"/>
          <a:ext cx="5514082" cy="33084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Risk of adult </a:t>
          </a:r>
          <a:r>
            <a:rPr lang="en-US" sz="2600" b="1" i="1" u="none" kern="1200" dirty="0">
              <a:solidFill>
                <a:schemeClr val="tx1"/>
              </a:solidFill>
            </a:rPr>
            <a:t>obesity/overweight status </a:t>
          </a:r>
          <a:r>
            <a:rPr lang="en-US" sz="2600" kern="1200" dirty="0">
              <a:solidFill>
                <a:schemeClr val="tx1"/>
              </a:solidFill>
            </a:rPr>
            <a:t>among </a:t>
          </a:r>
          <a:r>
            <a:rPr lang="en-US" sz="2600" b="1" i="1" kern="1200" dirty="0">
              <a:solidFill>
                <a:schemeClr val="tx1"/>
              </a:solidFill>
            </a:rPr>
            <a:t>residents of Baytown, TX </a:t>
          </a:r>
          <a:r>
            <a:rPr lang="en-US" sz="2600" kern="1200" dirty="0">
              <a:solidFill>
                <a:schemeClr val="tx1"/>
              </a:solidFill>
            </a:rPr>
            <a:t>related to </a:t>
          </a:r>
          <a:r>
            <a:rPr lang="en-US" sz="2600" b="1" i="1" kern="1200" dirty="0">
              <a:solidFill>
                <a:schemeClr val="tx1"/>
              </a:solidFill>
            </a:rPr>
            <a:t>a high prevalence of fast-food restaurants and knowledge deficit of portion control</a:t>
          </a:r>
          <a:r>
            <a:rPr lang="en-US" sz="2600" kern="1200" dirty="0">
              <a:solidFill>
                <a:schemeClr val="tx1"/>
              </a:solidFill>
            </a:rPr>
            <a:t> as evidenced by </a:t>
          </a:r>
          <a:r>
            <a:rPr lang="en-US" sz="2600" b="1" i="1" kern="1200" dirty="0">
              <a:solidFill>
                <a:schemeClr val="tx1"/>
              </a:solidFill>
            </a:rPr>
            <a:t>66% of adults in Houston being overweight/obese and 66% of Texas adults being overweight/obese</a:t>
          </a:r>
          <a:r>
            <a:rPr lang="en-US" sz="2600" kern="1200" dirty="0">
              <a:solidFill>
                <a:schemeClr val="tx1"/>
              </a:solidFill>
            </a:rPr>
            <a:t>.</a:t>
          </a:r>
        </a:p>
      </dsp:txBody>
      <dsp:txXfrm>
        <a:off x="1413" y="746868"/>
        <a:ext cx="5514082" cy="3308449"/>
      </dsp:txXfrm>
    </dsp:sp>
    <dsp:sp modelId="{ACF71388-DF49-F946-986D-21670799CCE1}">
      <dsp:nvSpPr>
        <dsp:cNvPr id="0" name=""/>
        <dsp:cNvSpPr/>
      </dsp:nvSpPr>
      <dsp:spPr>
        <a:xfrm>
          <a:off x="6066904" y="746868"/>
          <a:ext cx="5514082" cy="330844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a:p>
          <a:pPr marL="0" lvl="0" indent="0" algn="ctr" defTabSz="1600200">
            <a:lnSpc>
              <a:spcPct val="90000"/>
            </a:lnSpc>
            <a:spcBef>
              <a:spcPct val="0"/>
            </a:spcBef>
            <a:spcAft>
              <a:spcPct val="35000"/>
            </a:spcAft>
            <a:buNone/>
          </a:pPr>
          <a:r>
            <a:rPr lang="en-US" sz="3600" kern="1200" dirty="0"/>
            <a:t>What other community health nursing diagnosis can you think of that is appropriate for Baytown?</a:t>
          </a:r>
        </a:p>
      </dsp:txBody>
      <dsp:txXfrm>
        <a:off x="6066904" y="746868"/>
        <a:ext cx="5514082" cy="33084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91684-15E6-0642-B50C-934CF77C497D}">
      <dsp:nvSpPr>
        <dsp:cNvPr id="0" name=""/>
        <dsp:cNvSpPr/>
      </dsp:nvSpPr>
      <dsp:spPr>
        <a:xfrm>
          <a:off x="0" y="4789541"/>
          <a:ext cx="1787773" cy="157203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46" tIns="192024" rIns="127146"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Tertiary Prevention</a:t>
          </a:r>
        </a:p>
      </dsp:txBody>
      <dsp:txXfrm>
        <a:off x="0" y="4789541"/>
        <a:ext cx="1787773" cy="1572034"/>
      </dsp:txXfrm>
    </dsp:sp>
    <dsp:sp modelId="{F125BFBD-6AD6-FE47-BA8B-FFE8299E4027}">
      <dsp:nvSpPr>
        <dsp:cNvPr id="0" name=""/>
        <dsp:cNvSpPr/>
      </dsp:nvSpPr>
      <dsp:spPr>
        <a:xfrm>
          <a:off x="1787773" y="4789541"/>
          <a:ext cx="5363321" cy="157203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793" tIns="266700" rIns="108793" bIns="266700" numCol="1" spcCol="1270" anchor="ctr" anchorCtr="0">
          <a:noAutofit/>
        </a:bodyPr>
        <a:lstStyle/>
        <a:p>
          <a:pPr marL="0" lvl="0" indent="0" algn="l" defTabSz="933450">
            <a:lnSpc>
              <a:spcPct val="90000"/>
            </a:lnSpc>
            <a:spcBef>
              <a:spcPct val="0"/>
            </a:spcBef>
            <a:spcAft>
              <a:spcPct val="35000"/>
            </a:spcAft>
            <a:buNone/>
          </a:pPr>
          <a:r>
            <a:rPr lang="en-US" sz="2100" kern="1200" dirty="0"/>
            <a:t>Treatment and rehabilitation to prevent disability </a:t>
          </a:r>
        </a:p>
        <a:p>
          <a:pPr marL="0" lvl="0" indent="0" algn="l" defTabSz="933450">
            <a:lnSpc>
              <a:spcPct val="90000"/>
            </a:lnSpc>
            <a:spcBef>
              <a:spcPct val="0"/>
            </a:spcBef>
            <a:spcAft>
              <a:spcPct val="35000"/>
            </a:spcAft>
            <a:buNone/>
          </a:pPr>
          <a:r>
            <a:rPr lang="en-US" sz="2100" kern="1200" dirty="0"/>
            <a:t>(example: medications, procedures, rehab)</a:t>
          </a:r>
        </a:p>
      </dsp:txBody>
      <dsp:txXfrm>
        <a:off x="1787773" y="4789541"/>
        <a:ext cx="5363321" cy="1572034"/>
      </dsp:txXfrm>
    </dsp:sp>
    <dsp:sp modelId="{96AB4E1F-B129-6C4F-85AA-6BCEB846A3D1}">
      <dsp:nvSpPr>
        <dsp:cNvPr id="0" name=""/>
        <dsp:cNvSpPr/>
      </dsp:nvSpPr>
      <dsp:spPr>
        <a:xfrm rot="10800000">
          <a:off x="0" y="2395332"/>
          <a:ext cx="1787773" cy="2417788"/>
        </a:xfrm>
        <a:prstGeom prst="upArrowCallout">
          <a:avLst>
            <a:gd name="adj1" fmla="val 5000"/>
            <a:gd name="adj2" fmla="val 10000"/>
            <a:gd name="adj3" fmla="val 15000"/>
            <a:gd name="adj4" fmla="val 64977"/>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46" tIns="192024" rIns="127146"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Secondary Prevention</a:t>
          </a:r>
        </a:p>
      </dsp:txBody>
      <dsp:txXfrm rot="-10800000">
        <a:off x="0" y="2395332"/>
        <a:ext cx="1787773" cy="1571562"/>
      </dsp:txXfrm>
    </dsp:sp>
    <dsp:sp modelId="{7AD52832-ADCD-1049-B03E-E33E49BD7EFF}">
      <dsp:nvSpPr>
        <dsp:cNvPr id="0" name=""/>
        <dsp:cNvSpPr/>
      </dsp:nvSpPr>
      <dsp:spPr>
        <a:xfrm>
          <a:off x="1787773" y="2395332"/>
          <a:ext cx="5363321" cy="1571562"/>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793" tIns="266700" rIns="108793" bIns="266700" numCol="1" spcCol="1270" anchor="ctr" anchorCtr="0">
          <a:noAutofit/>
        </a:bodyPr>
        <a:lstStyle/>
        <a:p>
          <a:pPr marL="0" lvl="0" indent="0" algn="l" defTabSz="933450">
            <a:lnSpc>
              <a:spcPct val="90000"/>
            </a:lnSpc>
            <a:spcBef>
              <a:spcPct val="0"/>
            </a:spcBef>
            <a:spcAft>
              <a:spcPct val="35000"/>
            </a:spcAft>
            <a:buNone/>
          </a:pPr>
          <a:r>
            <a:rPr lang="en-US" sz="2100" kern="1200" dirty="0"/>
            <a:t> Early detection and treatment of disease or injury to prevent disability and death </a:t>
          </a:r>
        </a:p>
        <a:p>
          <a:pPr marL="0" lvl="0" indent="0" algn="l" defTabSz="933450">
            <a:lnSpc>
              <a:spcPct val="90000"/>
            </a:lnSpc>
            <a:spcBef>
              <a:spcPct val="0"/>
            </a:spcBef>
            <a:spcAft>
              <a:spcPct val="35000"/>
            </a:spcAft>
            <a:buNone/>
          </a:pPr>
          <a:r>
            <a:rPr lang="en-US" sz="2100" kern="1200" dirty="0"/>
            <a:t>(example: screening)</a:t>
          </a:r>
        </a:p>
      </dsp:txBody>
      <dsp:txXfrm>
        <a:off x="1787773" y="2395332"/>
        <a:ext cx="5363321" cy="1571562"/>
      </dsp:txXfrm>
    </dsp:sp>
    <dsp:sp modelId="{1F4C292A-CA10-644C-941F-031B88A5D2B0}">
      <dsp:nvSpPr>
        <dsp:cNvPr id="0" name=""/>
        <dsp:cNvSpPr/>
      </dsp:nvSpPr>
      <dsp:spPr>
        <a:xfrm rot="10800000">
          <a:off x="0" y="1124"/>
          <a:ext cx="1787773" cy="2417788"/>
        </a:xfrm>
        <a:prstGeom prst="upArrowCallout">
          <a:avLst>
            <a:gd name="adj1" fmla="val 5000"/>
            <a:gd name="adj2" fmla="val 10000"/>
            <a:gd name="adj3" fmla="val 15000"/>
            <a:gd name="adj4" fmla="val 64977"/>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46" tIns="192024" rIns="127146"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Primary Prevention</a:t>
          </a:r>
        </a:p>
      </dsp:txBody>
      <dsp:txXfrm rot="-10800000">
        <a:off x="0" y="1124"/>
        <a:ext cx="1787773" cy="1571562"/>
      </dsp:txXfrm>
    </dsp:sp>
    <dsp:sp modelId="{56B198B5-C141-3346-8B95-952164D35343}">
      <dsp:nvSpPr>
        <dsp:cNvPr id="0" name=""/>
        <dsp:cNvSpPr/>
      </dsp:nvSpPr>
      <dsp:spPr>
        <a:xfrm>
          <a:off x="1787773" y="1124"/>
          <a:ext cx="5363321" cy="1571562"/>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793" tIns="266700" rIns="108793" bIns="266700" numCol="1" spcCol="1270" anchor="ctr" anchorCtr="0">
          <a:noAutofit/>
        </a:bodyPr>
        <a:lstStyle/>
        <a:p>
          <a:pPr marL="0" lvl="0" indent="0" algn="l" defTabSz="933450">
            <a:lnSpc>
              <a:spcPct val="90000"/>
            </a:lnSpc>
            <a:spcBef>
              <a:spcPct val="0"/>
            </a:spcBef>
            <a:spcAft>
              <a:spcPct val="35000"/>
            </a:spcAft>
            <a:buNone/>
          </a:pPr>
          <a:r>
            <a:rPr lang="en-US" sz="2100" kern="1200" dirty="0"/>
            <a:t>Intervening to decrease the risk for onset of disease, injury, disability or death </a:t>
          </a:r>
        </a:p>
        <a:p>
          <a:pPr marL="0" lvl="0" indent="0" algn="l" defTabSz="933450">
            <a:lnSpc>
              <a:spcPct val="90000"/>
            </a:lnSpc>
            <a:spcBef>
              <a:spcPct val="0"/>
            </a:spcBef>
            <a:spcAft>
              <a:spcPct val="35000"/>
            </a:spcAft>
            <a:buNone/>
          </a:pPr>
          <a:r>
            <a:rPr lang="en-US" sz="2100" kern="1200" dirty="0"/>
            <a:t>(example: immunizations)</a:t>
          </a:r>
        </a:p>
      </dsp:txBody>
      <dsp:txXfrm>
        <a:off x="1787773" y="1124"/>
        <a:ext cx="5363321" cy="1571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307A-59F8-3F4C-9954-F8713837333D}">
      <dsp:nvSpPr>
        <dsp:cNvPr id="0" name=""/>
        <dsp:cNvSpPr/>
      </dsp:nvSpPr>
      <dsp:spPr>
        <a:xfrm>
          <a:off x="0" y="1195480"/>
          <a:ext cx="7565821" cy="13308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kern="1200" dirty="0"/>
            <a:t>Four months after John’s injury and loss of job, he was evicted due to non-payment of rent. </a:t>
          </a:r>
        </a:p>
      </dsp:txBody>
      <dsp:txXfrm>
        <a:off x="64968" y="1260448"/>
        <a:ext cx="7435885" cy="1200939"/>
      </dsp:txXfrm>
    </dsp:sp>
    <dsp:sp modelId="{A1DAEA26-DD5E-E14C-9310-291914B054D8}">
      <dsp:nvSpPr>
        <dsp:cNvPr id="0" name=""/>
        <dsp:cNvSpPr/>
      </dsp:nvSpPr>
      <dsp:spPr>
        <a:xfrm>
          <a:off x="0" y="2713556"/>
          <a:ext cx="7565821" cy="13308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kern="1200" dirty="0"/>
            <a:t>He lived with his daughter Sophie at Star of Hope, a shelter for homeless families.</a:t>
          </a:r>
        </a:p>
      </dsp:txBody>
      <dsp:txXfrm>
        <a:off x="64968" y="2778524"/>
        <a:ext cx="7435885" cy="1200939"/>
      </dsp:txXfrm>
    </dsp:sp>
    <dsp:sp modelId="{744165C7-D0E1-284E-AC2C-59080CD17165}">
      <dsp:nvSpPr>
        <dsp:cNvPr id="0" name=""/>
        <dsp:cNvSpPr/>
      </dsp:nvSpPr>
      <dsp:spPr>
        <a:xfrm>
          <a:off x="0" y="4231631"/>
          <a:ext cx="7565821" cy="13308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kern="1200" dirty="0"/>
            <a:t>While at Star of Hope, he started rehabilitation at the Sobering Center but missed many appointments.</a:t>
          </a:r>
        </a:p>
      </dsp:txBody>
      <dsp:txXfrm>
        <a:off x="64968" y="4296599"/>
        <a:ext cx="7435885" cy="1200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CEDE6-59B7-DC41-AE54-E62CAEC9CF69}">
      <dsp:nvSpPr>
        <dsp:cNvPr id="0" name=""/>
        <dsp:cNvSpPr/>
      </dsp:nvSpPr>
      <dsp:spPr>
        <a:xfrm>
          <a:off x="0" y="625105"/>
          <a:ext cx="7439433" cy="17111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kern="1200" dirty="0"/>
            <a:t>After three months, John was removed from the shelter for repeated alcohol and opioid use.</a:t>
          </a:r>
        </a:p>
      </dsp:txBody>
      <dsp:txXfrm>
        <a:off x="83530" y="708635"/>
        <a:ext cx="7272373" cy="1544065"/>
      </dsp:txXfrm>
    </dsp:sp>
    <dsp:sp modelId="{2C325775-9435-A54E-B15A-BB636683FB8E}">
      <dsp:nvSpPr>
        <dsp:cNvPr id="0" name=""/>
        <dsp:cNvSpPr/>
      </dsp:nvSpPr>
      <dsp:spPr>
        <a:xfrm>
          <a:off x="0" y="2523431"/>
          <a:ext cx="7439433" cy="17111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kern="1200" dirty="0"/>
            <a:t>Star of Hope, as a mandatory reporter, made contact with Child Protective Services as John’s drug use and his daughter’s disability were areas of concern. </a:t>
          </a:r>
        </a:p>
      </dsp:txBody>
      <dsp:txXfrm>
        <a:off x="83530" y="2606961"/>
        <a:ext cx="7272373" cy="1544065"/>
      </dsp:txXfrm>
    </dsp:sp>
    <dsp:sp modelId="{32E32EA3-78E2-BC42-B4BD-28F317DA701A}">
      <dsp:nvSpPr>
        <dsp:cNvPr id="0" name=""/>
        <dsp:cNvSpPr/>
      </dsp:nvSpPr>
      <dsp:spPr>
        <a:xfrm>
          <a:off x="0" y="4437589"/>
          <a:ext cx="7439433" cy="17111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HE AND SOPHIE LIVED IN HIS VEHICLE FOR TWO WEEKS UNTIL HIS AUNT CLARA CONTACTED HIM AND OFFERED TO TAKE THEM IN UNTIL HE CAN “GET BACK ON HIS FEET”.</a:t>
          </a:r>
        </a:p>
      </dsp:txBody>
      <dsp:txXfrm>
        <a:off x="83530" y="4521119"/>
        <a:ext cx="7272373" cy="1544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1F041-82AD-3048-B7D8-E0807A06834A}">
      <dsp:nvSpPr>
        <dsp:cNvPr id="0" name=""/>
        <dsp:cNvSpPr/>
      </dsp:nvSpPr>
      <dsp:spPr>
        <a:xfrm rot="10800000">
          <a:off x="1374068" y="3363"/>
          <a:ext cx="4256109" cy="133010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682"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u="sng" kern="1200" dirty="0"/>
            <a:t>Situation</a:t>
          </a:r>
        </a:p>
        <a:p>
          <a:pPr marL="0" lvl="0" indent="0" algn="ctr" defTabSz="977900">
            <a:lnSpc>
              <a:spcPct val="90000"/>
            </a:lnSpc>
            <a:spcBef>
              <a:spcPct val="0"/>
            </a:spcBef>
            <a:spcAft>
              <a:spcPct val="35000"/>
            </a:spcAft>
            <a:buNone/>
          </a:pPr>
          <a:r>
            <a:rPr lang="en-US" sz="2200" kern="1200" dirty="0"/>
            <a:t>Who is the person and what is happening with them?</a:t>
          </a:r>
        </a:p>
      </dsp:txBody>
      <dsp:txXfrm rot="10800000">
        <a:off x="1706595" y="3363"/>
        <a:ext cx="3923582" cy="1330109"/>
      </dsp:txXfrm>
    </dsp:sp>
    <dsp:sp modelId="{D64E83D1-DB77-F942-8D00-8C7290E9F865}">
      <dsp:nvSpPr>
        <dsp:cNvPr id="0" name=""/>
        <dsp:cNvSpPr/>
      </dsp:nvSpPr>
      <dsp:spPr>
        <a:xfrm>
          <a:off x="724108" y="3203"/>
          <a:ext cx="1330428" cy="1330428"/>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7BE749-4616-1848-8CB1-7E085E35B297}">
      <dsp:nvSpPr>
        <dsp:cNvPr id="0" name=""/>
        <dsp:cNvSpPr/>
      </dsp:nvSpPr>
      <dsp:spPr>
        <a:xfrm rot="10800000">
          <a:off x="1396950" y="1730775"/>
          <a:ext cx="4225600" cy="1330428"/>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682"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u="sng" kern="1200" dirty="0"/>
            <a:t>Background</a:t>
          </a:r>
        </a:p>
        <a:p>
          <a:pPr marL="0" lvl="0" indent="0" algn="ctr" defTabSz="977900">
            <a:lnSpc>
              <a:spcPct val="90000"/>
            </a:lnSpc>
            <a:spcBef>
              <a:spcPct val="0"/>
            </a:spcBef>
            <a:spcAft>
              <a:spcPct val="35000"/>
            </a:spcAft>
            <a:buNone/>
          </a:pPr>
          <a:r>
            <a:rPr lang="en-US" sz="2200" kern="1200" dirty="0"/>
            <a:t>What is their clinical and social history?</a:t>
          </a:r>
        </a:p>
      </dsp:txBody>
      <dsp:txXfrm rot="10800000">
        <a:off x="1729557" y="1730775"/>
        <a:ext cx="3892993" cy="1330428"/>
      </dsp:txXfrm>
    </dsp:sp>
    <dsp:sp modelId="{CA538275-F3DC-8A43-9F33-63D3A04FAE5B}">
      <dsp:nvSpPr>
        <dsp:cNvPr id="0" name=""/>
        <dsp:cNvSpPr/>
      </dsp:nvSpPr>
      <dsp:spPr>
        <a:xfrm>
          <a:off x="731735" y="1730775"/>
          <a:ext cx="1330428" cy="1330428"/>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D750B-65D9-4A44-BE08-41CB346BD1F0}">
      <dsp:nvSpPr>
        <dsp:cNvPr id="0" name=""/>
        <dsp:cNvSpPr/>
      </dsp:nvSpPr>
      <dsp:spPr>
        <a:xfrm rot="10800000">
          <a:off x="1396950" y="3458347"/>
          <a:ext cx="4225600" cy="1330428"/>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682"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u="sng" kern="1200" dirty="0"/>
            <a:t>Assessment</a:t>
          </a:r>
        </a:p>
        <a:p>
          <a:pPr marL="0" lvl="0" indent="0" algn="ctr" defTabSz="977900">
            <a:lnSpc>
              <a:spcPct val="90000"/>
            </a:lnSpc>
            <a:spcBef>
              <a:spcPct val="0"/>
            </a:spcBef>
            <a:spcAft>
              <a:spcPct val="35000"/>
            </a:spcAft>
            <a:buNone/>
          </a:pPr>
          <a:r>
            <a:rPr lang="en-US" sz="2200" kern="1200" dirty="0"/>
            <a:t>What is the problem?</a:t>
          </a:r>
        </a:p>
      </dsp:txBody>
      <dsp:txXfrm rot="10800000">
        <a:off x="1729557" y="3458347"/>
        <a:ext cx="3892993" cy="1330428"/>
      </dsp:txXfrm>
    </dsp:sp>
    <dsp:sp modelId="{AEBF1813-D472-9D4C-BB53-887E0323F995}">
      <dsp:nvSpPr>
        <dsp:cNvPr id="0" name=""/>
        <dsp:cNvSpPr/>
      </dsp:nvSpPr>
      <dsp:spPr>
        <a:xfrm>
          <a:off x="731735" y="3458347"/>
          <a:ext cx="1330428" cy="1330428"/>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741CD5-3C91-3C48-BE20-9C6F93C351E1}">
      <dsp:nvSpPr>
        <dsp:cNvPr id="0" name=""/>
        <dsp:cNvSpPr/>
      </dsp:nvSpPr>
      <dsp:spPr>
        <a:xfrm rot="10800000">
          <a:off x="1396950" y="5185919"/>
          <a:ext cx="4225600" cy="1330428"/>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682"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u="sng" kern="1200" dirty="0"/>
            <a:t>Recommendation/Request</a:t>
          </a:r>
        </a:p>
        <a:p>
          <a:pPr marL="0" lvl="0" indent="0" algn="ctr" defTabSz="977900">
            <a:lnSpc>
              <a:spcPct val="90000"/>
            </a:lnSpc>
            <a:spcBef>
              <a:spcPct val="0"/>
            </a:spcBef>
            <a:spcAft>
              <a:spcPct val="35000"/>
            </a:spcAft>
            <a:buNone/>
          </a:pPr>
          <a:r>
            <a:rPr lang="en-US" sz="2200" kern="1200" dirty="0"/>
            <a:t>What would you do to correct the situation?</a:t>
          </a:r>
        </a:p>
      </dsp:txBody>
      <dsp:txXfrm rot="10800000">
        <a:off x="1729557" y="5185919"/>
        <a:ext cx="3892993" cy="1330428"/>
      </dsp:txXfrm>
    </dsp:sp>
    <dsp:sp modelId="{117F9553-F0D6-1F41-B8E2-80374D24356D}">
      <dsp:nvSpPr>
        <dsp:cNvPr id="0" name=""/>
        <dsp:cNvSpPr/>
      </dsp:nvSpPr>
      <dsp:spPr>
        <a:xfrm>
          <a:off x="731735" y="5185919"/>
          <a:ext cx="1330428" cy="1330428"/>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65479-0460-EC40-B619-7DBEE31D173C}">
      <dsp:nvSpPr>
        <dsp:cNvPr id="0" name=""/>
        <dsp:cNvSpPr/>
      </dsp:nvSpPr>
      <dsp:spPr>
        <a:xfrm rot="16200000">
          <a:off x="-651627" y="2823226"/>
          <a:ext cx="5893548" cy="24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7925" bIns="0" numCol="1" spcCol="1270" anchor="t" anchorCtr="0">
          <a:noAutofit/>
        </a:bodyPr>
        <a:lstStyle/>
        <a:p>
          <a:pPr marL="0" lvl="0" indent="0" algn="r" defTabSz="977900">
            <a:lnSpc>
              <a:spcPct val="90000"/>
            </a:lnSpc>
            <a:spcBef>
              <a:spcPct val="0"/>
            </a:spcBef>
            <a:spcAft>
              <a:spcPct val="35000"/>
            </a:spcAft>
            <a:buNone/>
          </a:pPr>
          <a:r>
            <a:rPr lang="en-US" sz="2200" b="1" u="sng" kern="1200"/>
            <a:t>  </a:t>
          </a:r>
          <a:endParaRPr lang="en-US" sz="2200" kern="1200" dirty="0"/>
        </a:p>
      </dsp:txBody>
      <dsp:txXfrm>
        <a:off x="-651627" y="2823226"/>
        <a:ext cx="5893548" cy="247095"/>
      </dsp:txXfrm>
    </dsp:sp>
    <dsp:sp modelId="{A3B7CF4E-E6CF-A046-8582-047BCDFD5339}">
      <dsp:nvSpPr>
        <dsp:cNvPr id="0" name=""/>
        <dsp:cNvSpPr/>
      </dsp:nvSpPr>
      <dsp:spPr>
        <a:xfrm>
          <a:off x="878374" y="1027016"/>
          <a:ext cx="1805027" cy="602173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58927C-0C10-BB4A-94BD-CAC8AC76FF48}">
      <dsp:nvSpPr>
        <dsp:cNvPr id="0" name=""/>
        <dsp:cNvSpPr/>
      </dsp:nvSpPr>
      <dsp:spPr>
        <a:xfrm>
          <a:off x="610684" y="507081"/>
          <a:ext cx="1109582" cy="1009914"/>
        </a:xfrm>
        <a:prstGeom prst="rect">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D3810A-B6B5-A942-8836-D92E2EEBD18F}">
      <dsp:nvSpPr>
        <dsp:cNvPr id="0" name=""/>
        <dsp:cNvSpPr/>
      </dsp:nvSpPr>
      <dsp:spPr>
        <a:xfrm rot="16200000">
          <a:off x="-162406" y="3914335"/>
          <a:ext cx="5893548" cy="24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7925" bIns="0" numCol="1" spcCol="1270" anchor="t" anchorCtr="0">
          <a:noAutofit/>
        </a:bodyPr>
        <a:lstStyle/>
        <a:p>
          <a:pPr marL="0" lvl="0" indent="0" algn="r" defTabSz="977900">
            <a:lnSpc>
              <a:spcPct val="90000"/>
            </a:lnSpc>
            <a:spcBef>
              <a:spcPct val="0"/>
            </a:spcBef>
            <a:spcAft>
              <a:spcPct val="35000"/>
            </a:spcAft>
            <a:buNone/>
          </a:pPr>
          <a:r>
            <a:rPr lang="en-US" sz="2200" b="1" u="sng" kern="1200" dirty="0"/>
            <a:t>  </a:t>
          </a:r>
          <a:endParaRPr lang="en-US" sz="2200" kern="1200" dirty="0"/>
        </a:p>
      </dsp:txBody>
      <dsp:txXfrm>
        <a:off x="-162406" y="3914335"/>
        <a:ext cx="5893548" cy="247095"/>
      </dsp:txXfrm>
    </dsp:sp>
    <dsp:sp modelId="{8450014C-59A2-224B-A36E-1051AC8988B0}">
      <dsp:nvSpPr>
        <dsp:cNvPr id="0" name=""/>
        <dsp:cNvSpPr/>
      </dsp:nvSpPr>
      <dsp:spPr>
        <a:xfrm>
          <a:off x="3070461" y="930775"/>
          <a:ext cx="1805027" cy="602173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F9FF3-F716-2A46-9430-C9FC92861872}">
      <dsp:nvSpPr>
        <dsp:cNvPr id="0" name=""/>
        <dsp:cNvSpPr/>
      </dsp:nvSpPr>
      <dsp:spPr>
        <a:xfrm>
          <a:off x="2765971" y="507081"/>
          <a:ext cx="1109582" cy="1009914"/>
        </a:xfrm>
        <a:prstGeom prst="rect">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F58E3E-A618-E241-9202-CCAE9993945E}">
      <dsp:nvSpPr>
        <dsp:cNvPr id="0" name=""/>
        <dsp:cNvSpPr/>
      </dsp:nvSpPr>
      <dsp:spPr>
        <a:xfrm rot="16200000">
          <a:off x="2162954" y="3914335"/>
          <a:ext cx="5893548" cy="24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7925" bIns="0" numCol="1" spcCol="1270" anchor="t" anchorCtr="0">
          <a:noAutofit/>
        </a:bodyPr>
        <a:lstStyle/>
        <a:p>
          <a:pPr marL="0" lvl="0" indent="0" algn="r" defTabSz="977900">
            <a:lnSpc>
              <a:spcPct val="90000"/>
            </a:lnSpc>
            <a:spcBef>
              <a:spcPct val="0"/>
            </a:spcBef>
            <a:spcAft>
              <a:spcPct val="35000"/>
            </a:spcAft>
            <a:buNone/>
          </a:pPr>
          <a:r>
            <a:rPr lang="en-US" sz="2200" b="1" u="sng" kern="1200" dirty="0"/>
            <a:t>  </a:t>
          </a:r>
          <a:endParaRPr lang="en-US" sz="2200" kern="1200" dirty="0"/>
        </a:p>
      </dsp:txBody>
      <dsp:txXfrm>
        <a:off x="2162954" y="3914335"/>
        <a:ext cx="5893548" cy="247095"/>
      </dsp:txXfrm>
    </dsp:sp>
    <dsp:sp modelId="{124AFF10-661F-EC49-BAFB-5EB68D137A9F}">
      <dsp:nvSpPr>
        <dsp:cNvPr id="0" name=""/>
        <dsp:cNvSpPr/>
      </dsp:nvSpPr>
      <dsp:spPr>
        <a:xfrm>
          <a:off x="5243412" y="1027016"/>
          <a:ext cx="1640936" cy="602173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7B668E-4D28-2846-8836-E7E734AD5D73}">
      <dsp:nvSpPr>
        <dsp:cNvPr id="0" name=""/>
        <dsp:cNvSpPr/>
      </dsp:nvSpPr>
      <dsp:spPr>
        <a:xfrm>
          <a:off x="4944150" y="507081"/>
          <a:ext cx="1008713" cy="1009914"/>
        </a:xfrm>
        <a:prstGeom prst="rect">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F20911-201B-9C48-9ADB-72D5019D7C1F}">
      <dsp:nvSpPr>
        <dsp:cNvPr id="0" name=""/>
        <dsp:cNvSpPr/>
      </dsp:nvSpPr>
      <dsp:spPr>
        <a:xfrm rot="16200000">
          <a:off x="4456705" y="3914335"/>
          <a:ext cx="5893548" cy="24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7925" bIns="0" numCol="1" spcCol="1270" anchor="t" anchorCtr="0">
          <a:noAutofit/>
        </a:bodyPr>
        <a:lstStyle/>
        <a:p>
          <a:pPr marL="0" lvl="0" indent="0" algn="r" defTabSz="977900">
            <a:lnSpc>
              <a:spcPct val="90000"/>
            </a:lnSpc>
            <a:spcBef>
              <a:spcPct val="0"/>
            </a:spcBef>
            <a:spcAft>
              <a:spcPct val="35000"/>
            </a:spcAft>
            <a:buNone/>
          </a:pPr>
          <a:r>
            <a:rPr lang="en-US" sz="2200" b="1" u="sng" kern="1200" dirty="0"/>
            <a:t>  </a:t>
          </a:r>
          <a:endParaRPr lang="en-US" sz="2200" kern="1200" dirty="0"/>
        </a:p>
      </dsp:txBody>
      <dsp:txXfrm>
        <a:off x="4456705" y="3914335"/>
        <a:ext cx="5893548" cy="247095"/>
      </dsp:txXfrm>
    </dsp:sp>
    <dsp:sp modelId="{E5D2F181-72DA-D048-877C-D5D07110E3E7}">
      <dsp:nvSpPr>
        <dsp:cNvPr id="0" name=""/>
        <dsp:cNvSpPr/>
      </dsp:nvSpPr>
      <dsp:spPr>
        <a:xfrm>
          <a:off x="7239913" y="1027016"/>
          <a:ext cx="1805027" cy="602173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65B26-A772-BC4E-A439-7305579C3269}">
      <dsp:nvSpPr>
        <dsp:cNvPr id="0" name=""/>
        <dsp:cNvSpPr/>
      </dsp:nvSpPr>
      <dsp:spPr>
        <a:xfrm>
          <a:off x="6972236" y="507081"/>
          <a:ext cx="1109582" cy="1009914"/>
        </a:xfrm>
        <a:prstGeom prst="rect">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DFA0C-3733-5F4F-AAD4-B761082422FE}">
      <dsp:nvSpPr>
        <dsp:cNvPr id="0" name=""/>
        <dsp:cNvSpPr/>
      </dsp:nvSpPr>
      <dsp:spPr>
        <a:xfrm>
          <a:off x="143930" y="0"/>
          <a:ext cx="5299122" cy="44904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933450">
            <a:lnSpc>
              <a:spcPct val="90000"/>
            </a:lnSpc>
            <a:spcBef>
              <a:spcPct val="0"/>
            </a:spcBef>
            <a:spcAft>
              <a:spcPct val="35000"/>
            </a:spcAft>
            <a:buNone/>
          </a:pPr>
          <a:r>
            <a:rPr lang="en-US" sz="2100" kern="1200"/>
            <a:t>Let’s look at the World Health Organization (WHO) and how they define ”community”…</a:t>
          </a:r>
        </a:p>
        <a:p>
          <a:pPr marL="171450" lvl="1" indent="-171450" algn="l" defTabSz="711200">
            <a:lnSpc>
              <a:spcPct val="90000"/>
            </a:lnSpc>
            <a:spcBef>
              <a:spcPct val="0"/>
            </a:spcBef>
            <a:spcAft>
              <a:spcPct val="15000"/>
            </a:spcAft>
            <a:buChar char="•"/>
          </a:pPr>
          <a:r>
            <a:rPr lang="en-US" sz="1600" kern="1200"/>
            <a:t>"Communities" are groups of people that may or may not be spatially connected, but who share common interests, concerns or identities.  (WHO, 2020).</a:t>
          </a:r>
        </a:p>
        <a:p>
          <a:pPr marL="171450" lvl="1" indent="-171450" algn="l" defTabSz="711200">
            <a:lnSpc>
              <a:spcPct val="90000"/>
            </a:lnSpc>
            <a:spcBef>
              <a:spcPct val="0"/>
            </a:spcBef>
            <a:spcAft>
              <a:spcPct val="15000"/>
            </a:spcAft>
            <a:buChar char="•"/>
          </a:pPr>
          <a:r>
            <a:rPr lang="en-US" sz="1600" kern="1200" dirty="0"/>
            <a:t>The </a:t>
          </a:r>
          <a:r>
            <a:rPr lang="en-US" sz="1600" b="1" kern="1200" dirty="0"/>
            <a:t>windshield survey </a:t>
          </a:r>
          <a:r>
            <a:rPr lang="en-US" sz="1600" kern="1200" dirty="0"/>
            <a:t>helps answer the question, ”How do the communities we live within affect our lives and healthy wellbeing?”</a:t>
          </a:r>
        </a:p>
      </dsp:txBody>
      <dsp:txXfrm>
        <a:off x="919968" y="657610"/>
        <a:ext cx="3747046" cy="31752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72FA4-FDFA-204E-B989-7682317EEF68}">
      <dsp:nvSpPr>
        <dsp:cNvPr id="0" name=""/>
        <dsp:cNvSpPr/>
      </dsp:nvSpPr>
      <dsp:spPr>
        <a:xfrm>
          <a:off x="0" y="2000415"/>
          <a:ext cx="3936670" cy="393667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DCF89-94B1-9340-95E9-0B4BB7CC0517}">
      <dsp:nvSpPr>
        <dsp:cNvPr id="0" name=""/>
        <dsp:cNvSpPr/>
      </dsp:nvSpPr>
      <dsp:spPr>
        <a:xfrm>
          <a:off x="373983" y="2374398"/>
          <a:ext cx="1535301" cy="15353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Four major hospitals</a:t>
          </a:r>
          <a:endParaRPr lang="en-US" sz="1500" kern="1200" dirty="0"/>
        </a:p>
      </dsp:txBody>
      <dsp:txXfrm>
        <a:off x="448930" y="2449345"/>
        <a:ext cx="1385407" cy="1385407"/>
      </dsp:txXfrm>
    </dsp:sp>
    <dsp:sp modelId="{B42028E7-62D6-3149-907C-FE7AD58F54B0}">
      <dsp:nvSpPr>
        <dsp:cNvPr id="0" name=""/>
        <dsp:cNvSpPr/>
      </dsp:nvSpPr>
      <dsp:spPr>
        <a:xfrm>
          <a:off x="2027385" y="2374398"/>
          <a:ext cx="1535301" cy="15353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Most medical specialties</a:t>
          </a:r>
        </a:p>
      </dsp:txBody>
      <dsp:txXfrm>
        <a:off x="2102332" y="2449345"/>
        <a:ext cx="1385407" cy="1385407"/>
      </dsp:txXfrm>
    </dsp:sp>
    <dsp:sp modelId="{FC3CD9A0-BFF8-8F49-B48F-0887EC6CBEB7}">
      <dsp:nvSpPr>
        <dsp:cNvPr id="0" name=""/>
        <dsp:cNvSpPr/>
      </dsp:nvSpPr>
      <dsp:spPr>
        <a:xfrm>
          <a:off x="373983" y="4027800"/>
          <a:ext cx="1535301" cy="15353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Home health and hospice available</a:t>
          </a:r>
        </a:p>
      </dsp:txBody>
      <dsp:txXfrm>
        <a:off x="448930" y="4102747"/>
        <a:ext cx="1385407" cy="1385407"/>
      </dsp:txXfrm>
    </dsp:sp>
    <dsp:sp modelId="{35C349C1-48C7-3D41-B046-4DA8A58DBC82}">
      <dsp:nvSpPr>
        <dsp:cNvPr id="0" name=""/>
        <dsp:cNvSpPr/>
      </dsp:nvSpPr>
      <dsp:spPr>
        <a:xfrm>
          <a:off x="2027385" y="4027800"/>
          <a:ext cx="1535301" cy="15353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35 miles from the Texas Medical Center</a:t>
          </a:r>
        </a:p>
      </dsp:txBody>
      <dsp:txXfrm>
        <a:off x="2102332" y="4102747"/>
        <a:ext cx="1385407" cy="13854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2055F-C6FD-3D45-B24C-EEA62AA169B1}">
      <dsp:nvSpPr>
        <dsp:cNvPr id="0" name=""/>
        <dsp:cNvSpPr/>
      </dsp:nvSpPr>
      <dsp:spPr>
        <a:xfrm>
          <a:off x="1" y="102"/>
          <a:ext cx="2881476" cy="1377789"/>
        </a:xfrm>
        <a:prstGeom prst="rect">
          <a:avLst/>
        </a:prstGeom>
        <a:solidFill>
          <a:schemeClr val="accent6">
            <a:hueOff val="0"/>
            <a:satOff val="0"/>
            <a:lumOff val="0"/>
            <a:alphaOff val="0"/>
          </a:schemeClr>
        </a:solidFill>
        <a:ln w="349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What is the difference between accessibility and availability? </a:t>
          </a:r>
        </a:p>
      </dsp:txBody>
      <dsp:txXfrm>
        <a:off x="1" y="102"/>
        <a:ext cx="2881476" cy="1377789"/>
      </dsp:txXfrm>
    </dsp:sp>
    <dsp:sp modelId="{74B5C19A-E7E5-904E-B423-95830D77A2AA}">
      <dsp:nvSpPr>
        <dsp:cNvPr id="0" name=""/>
        <dsp:cNvSpPr/>
      </dsp:nvSpPr>
      <dsp:spPr>
        <a:xfrm>
          <a:off x="2918583" y="102"/>
          <a:ext cx="2784480" cy="1377789"/>
        </a:xfrm>
        <a:prstGeom prst="rect">
          <a:avLst/>
        </a:prstGeom>
        <a:solidFill>
          <a:schemeClr val="accent6">
            <a:hueOff val="0"/>
            <a:satOff val="0"/>
            <a:lumOff val="0"/>
            <a:alphaOff val="0"/>
          </a:schemeClr>
        </a:solidFill>
        <a:ln w="349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600" kern="1200" dirty="0"/>
            <a:t>How would greater insurance coverage impact the infant mortality rate in Texas? </a:t>
          </a:r>
        </a:p>
      </dsp:txBody>
      <dsp:txXfrm>
        <a:off x="2918583" y="102"/>
        <a:ext cx="2784480" cy="1377789"/>
      </dsp:txXfrm>
    </dsp:sp>
    <dsp:sp modelId="{F642AEC1-03F7-9845-9C16-A45AC01B60FD}">
      <dsp:nvSpPr>
        <dsp:cNvPr id="0" name=""/>
        <dsp:cNvSpPr/>
      </dsp:nvSpPr>
      <dsp:spPr>
        <a:xfrm>
          <a:off x="1" y="1414998"/>
          <a:ext cx="2881476" cy="1377789"/>
        </a:xfrm>
        <a:prstGeom prst="rect">
          <a:avLst/>
        </a:prstGeom>
        <a:solidFill>
          <a:schemeClr val="accent6">
            <a:hueOff val="0"/>
            <a:satOff val="0"/>
            <a:lumOff val="0"/>
            <a:alphaOff val="0"/>
          </a:schemeClr>
        </a:solidFill>
        <a:ln w="349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How does the rate of uninsured in Texas impact the health of Texans? </a:t>
          </a:r>
        </a:p>
      </dsp:txBody>
      <dsp:txXfrm>
        <a:off x="1" y="1414998"/>
        <a:ext cx="2881476" cy="1377789"/>
      </dsp:txXfrm>
    </dsp:sp>
    <dsp:sp modelId="{773A21A5-64CF-1D46-B848-55FB3ECAF867}">
      <dsp:nvSpPr>
        <dsp:cNvPr id="0" name=""/>
        <dsp:cNvSpPr/>
      </dsp:nvSpPr>
      <dsp:spPr>
        <a:xfrm>
          <a:off x="2918583" y="1414998"/>
          <a:ext cx="2784480" cy="1377789"/>
        </a:xfrm>
        <a:prstGeom prst="rect">
          <a:avLst/>
        </a:prstGeom>
        <a:solidFill>
          <a:schemeClr val="accent6">
            <a:hueOff val="0"/>
            <a:satOff val="0"/>
            <a:lumOff val="0"/>
            <a:alphaOff val="0"/>
          </a:schemeClr>
        </a:solidFill>
        <a:ln w="349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How do deaths from overdose in Texas compare to the national rate?</a:t>
          </a:r>
        </a:p>
      </dsp:txBody>
      <dsp:txXfrm>
        <a:off x="2918583" y="1414998"/>
        <a:ext cx="2784480" cy="1377789"/>
      </dsp:txXfrm>
    </dsp:sp>
    <dsp:sp modelId="{63F5CC10-A5DF-EC48-BA31-9B14BE1B5816}">
      <dsp:nvSpPr>
        <dsp:cNvPr id="0" name=""/>
        <dsp:cNvSpPr/>
      </dsp:nvSpPr>
      <dsp:spPr>
        <a:xfrm>
          <a:off x="1" y="2829894"/>
          <a:ext cx="2881476" cy="1377789"/>
        </a:xfrm>
        <a:prstGeom prst="rect">
          <a:avLst/>
        </a:prstGeom>
        <a:solidFill>
          <a:schemeClr val="accent6">
            <a:hueOff val="0"/>
            <a:satOff val="0"/>
            <a:lumOff val="0"/>
            <a:alphaOff val="0"/>
          </a:schemeClr>
        </a:solidFill>
        <a:ln w="349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What is Medicaid and what is its role in health care? </a:t>
          </a:r>
        </a:p>
      </dsp:txBody>
      <dsp:txXfrm>
        <a:off x="1" y="2829894"/>
        <a:ext cx="2881476" cy="1377789"/>
      </dsp:txXfrm>
    </dsp:sp>
    <dsp:sp modelId="{92801EF4-3E20-3F47-8472-753B6AEA6A95}">
      <dsp:nvSpPr>
        <dsp:cNvPr id="0" name=""/>
        <dsp:cNvSpPr/>
      </dsp:nvSpPr>
      <dsp:spPr>
        <a:xfrm>
          <a:off x="2918583" y="2829894"/>
          <a:ext cx="2784480" cy="1377789"/>
        </a:xfrm>
        <a:prstGeom prst="rect">
          <a:avLst/>
        </a:prstGeom>
        <a:solidFill>
          <a:schemeClr val="accent6">
            <a:hueOff val="0"/>
            <a:satOff val="0"/>
            <a:lumOff val="0"/>
            <a:alphaOff val="0"/>
          </a:schemeClr>
        </a:solidFill>
        <a:ln w="349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What are the top causes of death in Texas? How does this compare with  the US?</a:t>
          </a:r>
        </a:p>
      </dsp:txBody>
      <dsp:txXfrm>
        <a:off x="2918583" y="2829894"/>
        <a:ext cx="2784480" cy="1377789"/>
      </dsp:txXfrm>
    </dsp:sp>
    <dsp:sp modelId="{8C8DEE51-DD68-C147-B6E6-57816332896F}">
      <dsp:nvSpPr>
        <dsp:cNvPr id="0" name=""/>
        <dsp:cNvSpPr/>
      </dsp:nvSpPr>
      <dsp:spPr>
        <a:xfrm>
          <a:off x="1" y="4244789"/>
          <a:ext cx="2881476" cy="1377789"/>
        </a:xfrm>
        <a:prstGeom prst="rect">
          <a:avLst/>
        </a:prstGeom>
        <a:solidFill>
          <a:schemeClr val="accent6">
            <a:hueOff val="0"/>
            <a:satOff val="0"/>
            <a:lumOff val="0"/>
            <a:alphaOff val="0"/>
          </a:schemeClr>
        </a:solidFill>
        <a:ln w="349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How would greater health coverage impact the causes of death in Texas?  </a:t>
          </a:r>
        </a:p>
      </dsp:txBody>
      <dsp:txXfrm>
        <a:off x="1" y="4244789"/>
        <a:ext cx="2881476" cy="1377789"/>
      </dsp:txXfrm>
    </dsp:sp>
    <dsp:sp modelId="{905447B3-D27C-7D4A-B92C-6769D43C2B6C}">
      <dsp:nvSpPr>
        <dsp:cNvPr id="0" name=""/>
        <dsp:cNvSpPr/>
      </dsp:nvSpPr>
      <dsp:spPr>
        <a:xfrm>
          <a:off x="2918583" y="4244789"/>
          <a:ext cx="2784480" cy="1377789"/>
        </a:xfrm>
        <a:prstGeom prst="rect">
          <a:avLst/>
        </a:prstGeom>
        <a:solidFill>
          <a:schemeClr val="accent6">
            <a:hueOff val="0"/>
            <a:satOff val="0"/>
            <a:lumOff val="0"/>
            <a:alphaOff val="0"/>
          </a:schemeClr>
        </a:solidFill>
        <a:ln w="349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What is the infant mortality rate in TX? </a:t>
          </a:r>
        </a:p>
      </dsp:txBody>
      <dsp:txXfrm>
        <a:off x="2918583" y="4244789"/>
        <a:ext cx="2784480" cy="13777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0E2DC-7A0E-8F43-9938-3113FF68A903}">
      <dsp:nvSpPr>
        <dsp:cNvPr id="0" name=""/>
        <dsp:cNvSpPr/>
      </dsp:nvSpPr>
      <dsp:spPr>
        <a:xfrm>
          <a:off x="51" y="119978"/>
          <a:ext cx="4913783" cy="8064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Distribution</a:t>
          </a:r>
        </a:p>
      </dsp:txBody>
      <dsp:txXfrm>
        <a:off x="51" y="119978"/>
        <a:ext cx="4913783" cy="806400"/>
      </dsp:txXfrm>
    </dsp:sp>
    <dsp:sp modelId="{097E1F80-9B6C-8B46-9F84-961A31A9A4A6}">
      <dsp:nvSpPr>
        <dsp:cNvPr id="0" name=""/>
        <dsp:cNvSpPr/>
      </dsp:nvSpPr>
      <dsp:spPr>
        <a:xfrm>
          <a:off x="51" y="926379"/>
          <a:ext cx="4913783" cy="330498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Counts frequencies and patterns of health events within groups in a population</a:t>
          </a:r>
        </a:p>
        <a:p>
          <a:pPr marL="285750" lvl="1" indent="-285750" algn="l" defTabSz="1244600">
            <a:lnSpc>
              <a:spcPct val="90000"/>
            </a:lnSpc>
            <a:spcBef>
              <a:spcPct val="0"/>
            </a:spcBef>
            <a:spcAft>
              <a:spcPct val="15000"/>
            </a:spcAft>
            <a:buChar char="•"/>
          </a:pPr>
          <a:r>
            <a:rPr lang="en-US" sz="2800" kern="1200" dirty="0"/>
            <a:t>Tries to answer "who", "what", "when” and  "where"</a:t>
          </a:r>
        </a:p>
        <a:p>
          <a:pPr marL="285750" lvl="1" indent="-285750" algn="l" defTabSz="1244600">
            <a:lnSpc>
              <a:spcPct val="90000"/>
            </a:lnSpc>
            <a:spcBef>
              <a:spcPct val="0"/>
            </a:spcBef>
            <a:spcAft>
              <a:spcPct val="15000"/>
            </a:spcAft>
            <a:buChar char="•"/>
          </a:pPr>
          <a:r>
            <a:rPr lang="en-US" sz="2800" kern="1200" dirty="0"/>
            <a:t>Referred to as “descriptive epidemiology"</a:t>
          </a:r>
        </a:p>
      </dsp:txBody>
      <dsp:txXfrm>
        <a:off x="51" y="926379"/>
        <a:ext cx="4913783" cy="3304980"/>
      </dsp:txXfrm>
    </dsp:sp>
    <dsp:sp modelId="{B0836A05-99DF-DA40-A74D-6241438532A4}">
      <dsp:nvSpPr>
        <dsp:cNvPr id="0" name=""/>
        <dsp:cNvSpPr/>
      </dsp:nvSpPr>
      <dsp:spPr>
        <a:xfrm>
          <a:off x="5601764" y="119978"/>
          <a:ext cx="4913783" cy="80640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Determinants</a:t>
          </a:r>
        </a:p>
      </dsp:txBody>
      <dsp:txXfrm>
        <a:off x="5601764" y="119978"/>
        <a:ext cx="4913783" cy="806400"/>
      </dsp:txXfrm>
    </dsp:sp>
    <dsp:sp modelId="{C9B2E679-1E0B-5743-AA25-1A069256F95A}">
      <dsp:nvSpPr>
        <dsp:cNvPr id="0" name=""/>
        <dsp:cNvSpPr/>
      </dsp:nvSpPr>
      <dsp:spPr>
        <a:xfrm>
          <a:off x="5601764" y="926379"/>
          <a:ext cx="4913783" cy="3304980"/>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Searches for causes or factors associated with increased risk or probability of disease</a:t>
          </a:r>
        </a:p>
        <a:p>
          <a:pPr marL="285750" lvl="1" indent="-285750" algn="l" defTabSz="1244600">
            <a:lnSpc>
              <a:spcPct val="90000"/>
            </a:lnSpc>
            <a:spcBef>
              <a:spcPct val="0"/>
            </a:spcBef>
            <a:spcAft>
              <a:spcPct val="15000"/>
            </a:spcAft>
            <a:buChar char="•"/>
          </a:pPr>
          <a:r>
            <a:rPr lang="en-US" sz="2800" kern="1200" dirty="0"/>
            <a:t>Tries to answer "how" and "why"</a:t>
          </a:r>
        </a:p>
        <a:p>
          <a:pPr marL="285750" lvl="1" indent="-285750" algn="l" defTabSz="1244600">
            <a:lnSpc>
              <a:spcPct val="90000"/>
            </a:lnSpc>
            <a:spcBef>
              <a:spcPct val="0"/>
            </a:spcBef>
            <a:spcAft>
              <a:spcPct val="15000"/>
            </a:spcAft>
            <a:buChar char="•"/>
          </a:pPr>
          <a:r>
            <a:rPr lang="en-US" sz="2800" kern="1200" dirty="0"/>
            <a:t>Referred to as "analytical epidemiology</a:t>
          </a:r>
        </a:p>
      </dsp:txBody>
      <dsp:txXfrm>
        <a:off x="5601764" y="926379"/>
        <a:ext cx="4913783" cy="330498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0B91B-3A41-4750-B99A-B49A5BF56704}"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D9DA2-5F13-4292-ACC7-A4FE83EAE031}" type="slidenum">
              <a:rPr lang="en-US" smtClean="0"/>
              <a:t>‹#›</a:t>
            </a:fld>
            <a:endParaRPr lang="en-US"/>
          </a:p>
        </p:txBody>
      </p:sp>
    </p:spTree>
    <p:extLst>
      <p:ext uri="{BB962C8B-B14F-4D97-AF65-F5344CB8AC3E}">
        <p14:creationId xmlns:p14="http://schemas.microsoft.com/office/powerpoint/2010/main" val="344420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emanticscholar.org/paper/Community-participation-in-teenage-pregnancy-using-Oyedele-Wright/c41e911c679e1fd27a28e487e84160895eb3d12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emanticscholar.org/paper/Community-participation-in-teenage-pregnancy-using-Oyedele-Wright/c41e911c679e1fd27a28e487e84160895eb3d129"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2</a:t>
            </a:fld>
            <a:endParaRPr lang="en-US"/>
          </a:p>
        </p:txBody>
      </p:sp>
    </p:spTree>
    <p:extLst>
      <p:ext uri="{BB962C8B-B14F-4D97-AF65-F5344CB8AC3E}">
        <p14:creationId xmlns:p14="http://schemas.microsoft.com/office/powerpoint/2010/main" val="689944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14</a:t>
            </a:fld>
            <a:endParaRPr lang="en-US"/>
          </a:p>
        </p:txBody>
      </p:sp>
    </p:spTree>
    <p:extLst>
      <p:ext uri="{BB962C8B-B14F-4D97-AF65-F5344CB8AC3E}">
        <p14:creationId xmlns:p14="http://schemas.microsoft.com/office/powerpoint/2010/main" val="333378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16</a:t>
            </a:fld>
            <a:endParaRPr lang="en-US"/>
          </a:p>
        </p:txBody>
      </p:sp>
    </p:spTree>
    <p:extLst>
      <p:ext uri="{BB962C8B-B14F-4D97-AF65-F5344CB8AC3E}">
        <p14:creationId xmlns:p14="http://schemas.microsoft.com/office/powerpoint/2010/main" val="395030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17</a:t>
            </a:fld>
            <a:endParaRPr lang="en-US"/>
          </a:p>
        </p:txBody>
      </p:sp>
    </p:spTree>
    <p:extLst>
      <p:ext uri="{BB962C8B-B14F-4D97-AF65-F5344CB8AC3E}">
        <p14:creationId xmlns:p14="http://schemas.microsoft.com/office/powerpoint/2010/main" val="79550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D9DA2-5F13-4292-ACC7-A4FE83EAE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174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19</a:t>
            </a:fld>
            <a:endParaRPr lang="en-US"/>
          </a:p>
        </p:txBody>
      </p:sp>
    </p:spTree>
    <p:extLst>
      <p:ext uri="{BB962C8B-B14F-4D97-AF65-F5344CB8AC3E}">
        <p14:creationId xmlns:p14="http://schemas.microsoft.com/office/powerpoint/2010/main" val="410752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20</a:t>
            </a:fld>
            <a:endParaRPr lang="en-US"/>
          </a:p>
        </p:txBody>
      </p:sp>
    </p:spTree>
    <p:extLst>
      <p:ext uri="{BB962C8B-B14F-4D97-AF65-F5344CB8AC3E}">
        <p14:creationId xmlns:p14="http://schemas.microsoft.com/office/powerpoint/2010/main" val="1955595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21</a:t>
            </a:fld>
            <a:endParaRPr lang="en-US"/>
          </a:p>
        </p:txBody>
      </p:sp>
    </p:spTree>
    <p:extLst>
      <p:ext uri="{BB962C8B-B14F-4D97-AF65-F5344CB8AC3E}">
        <p14:creationId xmlns:p14="http://schemas.microsoft.com/office/powerpoint/2010/main" val="1269288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22</a:t>
            </a:fld>
            <a:endParaRPr lang="en-US"/>
          </a:p>
        </p:txBody>
      </p:sp>
    </p:spTree>
    <p:extLst>
      <p:ext uri="{BB962C8B-B14F-4D97-AF65-F5344CB8AC3E}">
        <p14:creationId xmlns:p14="http://schemas.microsoft.com/office/powerpoint/2010/main" val="2105683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23</a:t>
            </a:fld>
            <a:endParaRPr lang="en-US"/>
          </a:p>
        </p:txBody>
      </p:sp>
    </p:spTree>
    <p:extLst>
      <p:ext uri="{BB962C8B-B14F-4D97-AF65-F5344CB8AC3E}">
        <p14:creationId xmlns:p14="http://schemas.microsoft.com/office/powerpoint/2010/main" val="2209085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APA page 390 7</a:t>
            </a:r>
            <a:r>
              <a:rPr lang="en-US" sz="1200" i="1" baseline="30000" dirty="0"/>
              <a:t>th</a:t>
            </a:r>
            <a:r>
              <a:rPr lang="en-US" sz="1200" i="1" dirty="0"/>
              <a:t> ed.  BH </a:t>
            </a:r>
          </a:p>
          <a:p>
            <a:r>
              <a:rPr lang="en-US" sz="1200" i="1" dirty="0"/>
              <a:t> Figure 15</a:t>
            </a:r>
            <a:r>
              <a:rPr lang="en-US" sz="1200" dirty="0"/>
              <a:t>. From </a:t>
            </a:r>
            <a:r>
              <a:rPr lang="en-US" sz="1200" i="1" dirty="0"/>
              <a:t>Community as Partner: Theory and Practice in Nursing </a:t>
            </a:r>
            <a:r>
              <a:rPr lang="en-US" sz="1200" dirty="0"/>
              <a:t>(8</a:t>
            </a:r>
            <a:r>
              <a:rPr lang="en-US" sz="1200" baseline="30000" dirty="0"/>
              <a:t>th</a:t>
            </a:r>
            <a:r>
              <a:rPr lang="en-US" sz="1200" dirty="0"/>
              <a:t> ed, Figure 11.3 The community assessment wheel, the assessment of segments of the community-as-partner model. p.179)</a:t>
            </a:r>
            <a:r>
              <a:rPr lang="en-US" sz="1200" i="1" dirty="0"/>
              <a:t>, </a:t>
            </a:r>
            <a:r>
              <a:rPr lang="en-US" sz="1200" dirty="0"/>
              <a:t>by</a:t>
            </a:r>
            <a:r>
              <a:rPr lang="en-US" sz="1200" i="1" dirty="0"/>
              <a:t> </a:t>
            </a:r>
            <a:r>
              <a:rPr lang="en-US" sz="1200" dirty="0"/>
              <a:t>E. T. Anderson &amp; J. McFarlane, 2019, Wolters Kluwer. Reprinted with permission.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Figure 15</a:t>
            </a:r>
            <a:r>
              <a:rPr lang="en-US" sz="1200" dirty="0"/>
              <a:t>. Illustration of the community assessment wheel. Adapted from “Community participation in teenage pregnancy prevention using the community-as-partner model”, retrieved from </a:t>
            </a:r>
            <a:r>
              <a:rPr lang="en-US" sz="1200" dirty="0">
                <a:hlinkClick r:id="rId3">
                  <a:extLst>
                    <a:ext uri="{A12FA001-AC4F-418D-AE19-62706E023703}">
                      <ahyp:hlinkClr xmlns:ahyp="http://schemas.microsoft.com/office/drawing/2018/hyperlinkcolor" val="tx"/>
                    </a:ext>
                  </a:extLst>
                </a:hlinkClick>
              </a:rPr>
              <a:t>https://www.semanticscholar.org/paper/Community-participation-in-teenage-pregnancy-using-Oyedele-Wright/c41e911c679e1fd27a28e487e84160895eb3d129</a:t>
            </a:r>
            <a:endParaRPr lang="en-US" sz="1200" dirty="0"/>
          </a:p>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24</a:t>
            </a:fld>
            <a:endParaRPr lang="en-US"/>
          </a:p>
        </p:txBody>
      </p:sp>
    </p:spTree>
    <p:extLst>
      <p:ext uri="{BB962C8B-B14F-4D97-AF65-F5344CB8AC3E}">
        <p14:creationId xmlns:p14="http://schemas.microsoft.com/office/powerpoint/2010/main" val="319829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D9DA2-5F13-4292-ACC7-A4FE83EAE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854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26</a:t>
            </a:fld>
            <a:endParaRPr lang="en-US"/>
          </a:p>
        </p:txBody>
      </p:sp>
    </p:spTree>
    <p:extLst>
      <p:ext uri="{BB962C8B-B14F-4D97-AF65-F5344CB8AC3E}">
        <p14:creationId xmlns:p14="http://schemas.microsoft.com/office/powerpoint/2010/main" val="527239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Figure 15</a:t>
            </a:r>
            <a:r>
              <a:rPr lang="en-US" sz="1200" dirty="0"/>
              <a:t>. </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Figure 15</a:t>
            </a:r>
            <a:r>
              <a:rPr lang="en-US" sz="1200" dirty="0"/>
              <a:t>. Illustration of the community assessment wheel. Adapted from “Community participation in teenage pregnancy prevention using the community-as-partner model”, retrieved from </a:t>
            </a:r>
            <a:r>
              <a:rPr lang="en-US" sz="1200" dirty="0">
                <a:hlinkClick r:id="rId3">
                  <a:extLst>
                    <a:ext uri="{A12FA001-AC4F-418D-AE19-62706E023703}">
                      <ahyp:hlinkClr xmlns:ahyp="http://schemas.microsoft.com/office/drawing/2018/hyperlinkcolor" val="tx"/>
                    </a:ext>
                  </a:extLst>
                </a:hlinkClick>
              </a:rPr>
              <a:t>https://www.semanticscholar.org/paper/Community-participation-in-teenage-pregnancy-using-Oyedele-Wright/c41e911c679e1fd27a28e487e84160895eb3d129</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D9DA2-5F13-4292-ACC7-A4FE83EAE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494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D9DA2-5F13-4292-ACC7-A4FE83EAE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381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D9DA2-5F13-4292-ACC7-A4FE83EAE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898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30</a:t>
            </a:fld>
            <a:endParaRPr lang="en-US"/>
          </a:p>
        </p:txBody>
      </p:sp>
    </p:spTree>
    <p:extLst>
      <p:ext uri="{BB962C8B-B14F-4D97-AF65-F5344CB8AC3E}">
        <p14:creationId xmlns:p14="http://schemas.microsoft.com/office/powerpoint/2010/main" val="383295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33</a:t>
            </a:fld>
            <a:endParaRPr lang="en-US"/>
          </a:p>
        </p:txBody>
      </p:sp>
    </p:spTree>
    <p:extLst>
      <p:ext uri="{BB962C8B-B14F-4D97-AF65-F5344CB8AC3E}">
        <p14:creationId xmlns:p14="http://schemas.microsoft.com/office/powerpoint/2010/main" val="2176247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D9DA2-5F13-4292-ACC7-A4FE83EAE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506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D9DA2-5F13-4292-ACC7-A4FE83EAE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452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D9DA2-5F13-4292-ACC7-A4FE83EAE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269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42</a:t>
            </a:fld>
            <a:endParaRPr lang="en-US"/>
          </a:p>
        </p:txBody>
      </p:sp>
    </p:spTree>
    <p:extLst>
      <p:ext uri="{BB962C8B-B14F-4D97-AF65-F5344CB8AC3E}">
        <p14:creationId xmlns:p14="http://schemas.microsoft.com/office/powerpoint/2010/main" val="57797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4</a:t>
            </a:fld>
            <a:endParaRPr lang="en-US"/>
          </a:p>
        </p:txBody>
      </p:sp>
    </p:spTree>
    <p:extLst>
      <p:ext uri="{BB962C8B-B14F-4D97-AF65-F5344CB8AC3E}">
        <p14:creationId xmlns:p14="http://schemas.microsoft.com/office/powerpoint/2010/main" val="2830883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44</a:t>
            </a:fld>
            <a:endParaRPr lang="en-US"/>
          </a:p>
        </p:txBody>
      </p:sp>
    </p:spTree>
    <p:extLst>
      <p:ext uri="{BB962C8B-B14F-4D97-AF65-F5344CB8AC3E}">
        <p14:creationId xmlns:p14="http://schemas.microsoft.com/office/powerpoint/2010/main" val="1804403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45</a:t>
            </a:fld>
            <a:endParaRPr lang="en-US"/>
          </a:p>
        </p:txBody>
      </p:sp>
    </p:spTree>
    <p:extLst>
      <p:ext uri="{BB962C8B-B14F-4D97-AF65-F5344CB8AC3E}">
        <p14:creationId xmlns:p14="http://schemas.microsoft.com/office/powerpoint/2010/main" val="2664484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47</a:t>
            </a:fld>
            <a:endParaRPr lang="en-US"/>
          </a:p>
        </p:txBody>
      </p:sp>
    </p:spTree>
    <p:extLst>
      <p:ext uri="{BB962C8B-B14F-4D97-AF65-F5344CB8AC3E}">
        <p14:creationId xmlns:p14="http://schemas.microsoft.com/office/powerpoint/2010/main" val="2295805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48</a:t>
            </a:fld>
            <a:endParaRPr lang="en-US"/>
          </a:p>
        </p:txBody>
      </p:sp>
    </p:spTree>
    <p:extLst>
      <p:ext uri="{BB962C8B-B14F-4D97-AF65-F5344CB8AC3E}">
        <p14:creationId xmlns:p14="http://schemas.microsoft.com/office/powerpoint/2010/main" val="1758234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52</a:t>
            </a:fld>
            <a:endParaRPr lang="en-US"/>
          </a:p>
        </p:txBody>
      </p:sp>
    </p:spTree>
    <p:extLst>
      <p:ext uri="{BB962C8B-B14F-4D97-AF65-F5344CB8AC3E}">
        <p14:creationId xmlns:p14="http://schemas.microsoft.com/office/powerpoint/2010/main" val="1520790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D9DA2-5F13-4292-ACC7-A4FE83EAE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327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55</a:t>
            </a:fld>
            <a:endParaRPr lang="en-US"/>
          </a:p>
        </p:txBody>
      </p:sp>
    </p:spTree>
    <p:extLst>
      <p:ext uri="{BB962C8B-B14F-4D97-AF65-F5344CB8AC3E}">
        <p14:creationId xmlns:p14="http://schemas.microsoft.com/office/powerpoint/2010/main" val="3317570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56</a:t>
            </a:fld>
            <a:endParaRPr lang="en-US"/>
          </a:p>
        </p:txBody>
      </p:sp>
    </p:spTree>
    <p:extLst>
      <p:ext uri="{BB962C8B-B14F-4D97-AF65-F5344CB8AC3E}">
        <p14:creationId xmlns:p14="http://schemas.microsoft.com/office/powerpoint/2010/main" val="3755056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58</a:t>
            </a:fld>
            <a:endParaRPr lang="en-US"/>
          </a:p>
        </p:txBody>
      </p:sp>
    </p:spTree>
    <p:extLst>
      <p:ext uri="{BB962C8B-B14F-4D97-AF65-F5344CB8AC3E}">
        <p14:creationId xmlns:p14="http://schemas.microsoft.com/office/powerpoint/2010/main" val="2532141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61</a:t>
            </a:fld>
            <a:endParaRPr lang="en-US"/>
          </a:p>
        </p:txBody>
      </p:sp>
    </p:spTree>
    <p:extLst>
      <p:ext uri="{BB962C8B-B14F-4D97-AF65-F5344CB8AC3E}">
        <p14:creationId xmlns:p14="http://schemas.microsoft.com/office/powerpoint/2010/main" val="241524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Photo SP 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D9DA2-5F13-4292-ACC7-A4FE83EAE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713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62</a:t>
            </a:fld>
            <a:endParaRPr lang="en-US"/>
          </a:p>
        </p:txBody>
      </p:sp>
    </p:spTree>
    <p:extLst>
      <p:ext uri="{BB962C8B-B14F-4D97-AF65-F5344CB8AC3E}">
        <p14:creationId xmlns:p14="http://schemas.microsoft.com/office/powerpoint/2010/main" val="3026758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312DA270-5CD3-4BA0-98C2-5B113BC71B09}" type="slidenum">
              <a:rPr lang="en-US" altLang="en-US" sz="1200"/>
              <a:pPr eaLnBrk="1" hangingPunct="1"/>
              <a:t>63</a:t>
            </a:fld>
            <a:endParaRPr lang="en-US" altLang="en-US" sz="1200"/>
          </a:p>
        </p:txBody>
      </p:sp>
    </p:spTree>
    <p:extLst>
      <p:ext uri="{BB962C8B-B14F-4D97-AF65-F5344CB8AC3E}">
        <p14:creationId xmlns:p14="http://schemas.microsoft.com/office/powerpoint/2010/main" val="3071019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64</a:t>
            </a:fld>
            <a:endParaRPr lang="en-US"/>
          </a:p>
        </p:txBody>
      </p:sp>
    </p:spTree>
    <p:extLst>
      <p:ext uri="{BB962C8B-B14F-4D97-AF65-F5344CB8AC3E}">
        <p14:creationId xmlns:p14="http://schemas.microsoft.com/office/powerpoint/2010/main" val="2060932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t>
            </a:r>
            <a:r>
              <a:rPr lang="en-US" altLang="en-US" dirty="0" err="1"/>
              <a:t>Muecke</a:t>
            </a:r>
            <a:r>
              <a:rPr lang="en-US" altLang="en-US" dirty="0"/>
              <a:t>, 1984)</a:t>
            </a:r>
          </a:p>
          <a:p>
            <a:endParaRPr lang="en-US" altLang="en-US" dirty="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kumimoji="1" sz="1200">
                <a:solidFill>
                  <a:schemeClr val="tx1"/>
                </a:solidFill>
                <a:latin typeface="Times New Roman" panose="02020603050405020304" pitchFamily="18" charset="0"/>
              </a:defRPr>
            </a:lvl1pPr>
            <a:lvl2pPr marL="742950" indent="-285750" defTabSz="930275">
              <a:spcBef>
                <a:spcPct val="30000"/>
              </a:spcBef>
              <a:defRPr kumimoji="1" sz="1200">
                <a:solidFill>
                  <a:schemeClr val="tx1"/>
                </a:solidFill>
                <a:latin typeface="Times New Roman" panose="02020603050405020304" pitchFamily="18" charset="0"/>
              </a:defRPr>
            </a:lvl2pPr>
            <a:lvl3pPr marL="1143000" indent="-228600" defTabSz="930275">
              <a:spcBef>
                <a:spcPct val="30000"/>
              </a:spcBef>
              <a:defRPr kumimoji="1" sz="1200">
                <a:solidFill>
                  <a:schemeClr val="tx1"/>
                </a:solidFill>
                <a:latin typeface="Times New Roman" panose="02020603050405020304" pitchFamily="18" charset="0"/>
              </a:defRPr>
            </a:lvl3pPr>
            <a:lvl4pPr marL="1600200" indent="-228600" defTabSz="930275">
              <a:spcBef>
                <a:spcPct val="30000"/>
              </a:spcBef>
              <a:defRPr kumimoji="1" sz="1200">
                <a:solidFill>
                  <a:schemeClr val="tx1"/>
                </a:solidFill>
                <a:latin typeface="Times New Roman" panose="02020603050405020304" pitchFamily="18" charset="0"/>
              </a:defRPr>
            </a:lvl4pPr>
            <a:lvl5pPr marL="2057400" indent="-228600" defTabSz="930275">
              <a:spcBef>
                <a:spcPct val="30000"/>
              </a:spcBef>
              <a:defRPr kumimoji="1"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BDA9FC8-384D-481A-AC94-27E6FE9465DC}" type="slidenum">
              <a:rPr kumimoji="0" lang="en-US" altLang="en-US"/>
              <a:pPr>
                <a:spcBef>
                  <a:spcPct val="0"/>
                </a:spcBef>
              </a:pPr>
              <a:t>66</a:t>
            </a:fld>
            <a:endParaRPr kumimoji="0" lang="en-US" altLang="en-US"/>
          </a:p>
        </p:txBody>
      </p:sp>
    </p:spTree>
    <p:extLst>
      <p:ext uri="{BB962C8B-B14F-4D97-AF65-F5344CB8AC3E}">
        <p14:creationId xmlns:p14="http://schemas.microsoft.com/office/powerpoint/2010/main" val="4086177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kumimoji="1" sz="1200">
                <a:solidFill>
                  <a:schemeClr val="tx1"/>
                </a:solidFill>
                <a:latin typeface="Times New Roman" panose="02020603050405020304" pitchFamily="18" charset="0"/>
              </a:defRPr>
            </a:lvl1pPr>
            <a:lvl2pPr marL="742950" indent="-285750" defTabSz="930275">
              <a:spcBef>
                <a:spcPct val="30000"/>
              </a:spcBef>
              <a:defRPr kumimoji="1" sz="1200">
                <a:solidFill>
                  <a:schemeClr val="tx1"/>
                </a:solidFill>
                <a:latin typeface="Times New Roman" panose="02020603050405020304" pitchFamily="18" charset="0"/>
              </a:defRPr>
            </a:lvl2pPr>
            <a:lvl3pPr marL="1143000" indent="-228600" defTabSz="930275">
              <a:spcBef>
                <a:spcPct val="30000"/>
              </a:spcBef>
              <a:defRPr kumimoji="1" sz="1200">
                <a:solidFill>
                  <a:schemeClr val="tx1"/>
                </a:solidFill>
                <a:latin typeface="Times New Roman" panose="02020603050405020304" pitchFamily="18" charset="0"/>
              </a:defRPr>
            </a:lvl3pPr>
            <a:lvl4pPr marL="1600200" indent="-228600" defTabSz="930275">
              <a:spcBef>
                <a:spcPct val="30000"/>
              </a:spcBef>
              <a:defRPr kumimoji="1" sz="1200">
                <a:solidFill>
                  <a:schemeClr val="tx1"/>
                </a:solidFill>
                <a:latin typeface="Times New Roman" panose="02020603050405020304" pitchFamily="18" charset="0"/>
              </a:defRPr>
            </a:lvl4pPr>
            <a:lvl5pPr marL="2057400" indent="-228600" defTabSz="930275">
              <a:spcBef>
                <a:spcPct val="30000"/>
              </a:spcBef>
              <a:defRPr kumimoji="1"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CE71200-1451-41AB-85EB-F6F9C08E36DD}" type="slidenum">
              <a:rPr kumimoji="0" lang="en-US" altLang="en-US"/>
              <a:pPr>
                <a:spcBef>
                  <a:spcPct val="0"/>
                </a:spcBef>
              </a:pPr>
              <a:t>67</a:t>
            </a:fld>
            <a:endParaRPr kumimoji="0" lang="en-US" altLang="en-US"/>
          </a:p>
        </p:txBody>
      </p:sp>
    </p:spTree>
    <p:extLst>
      <p:ext uri="{BB962C8B-B14F-4D97-AF65-F5344CB8AC3E}">
        <p14:creationId xmlns:p14="http://schemas.microsoft.com/office/powerpoint/2010/main" val="2742374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kumimoji="1" sz="1200">
                <a:solidFill>
                  <a:schemeClr val="tx1"/>
                </a:solidFill>
                <a:latin typeface="Times New Roman" panose="02020603050405020304" pitchFamily="18" charset="0"/>
              </a:defRPr>
            </a:lvl1pPr>
            <a:lvl2pPr marL="742950" indent="-285750" defTabSz="930275">
              <a:spcBef>
                <a:spcPct val="30000"/>
              </a:spcBef>
              <a:defRPr kumimoji="1" sz="1200">
                <a:solidFill>
                  <a:schemeClr val="tx1"/>
                </a:solidFill>
                <a:latin typeface="Times New Roman" panose="02020603050405020304" pitchFamily="18" charset="0"/>
              </a:defRPr>
            </a:lvl2pPr>
            <a:lvl3pPr marL="1143000" indent="-228600" defTabSz="930275">
              <a:spcBef>
                <a:spcPct val="30000"/>
              </a:spcBef>
              <a:defRPr kumimoji="1" sz="1200">
                <a:solidFill>
                  <a:schemeClr val="tx1"/>
                </a:solidFill>
                <a:latin typeface="Times New Roman" panose="02020603050405020304" pitchFamily="18" charset="0"/>
              </a:defRPr>
            </a:lvl3pPr>
            <a:lvl4pPr marL="1600200" indent="-228600" defTabSz="930275">
              <a:spcBef>
                <a:spcPct val="30000"/>
              </a:spcBef>
              <a:defRPr kumimoji="1" sz="1200">
                <a:solidFill>
                  <a:schemeClr val="tx1"/>
                </a:solidFill>
                <a:latin typeface="Times New Roman" panose="02020603050405020304" pitchFamily="18" charset="0"/>
              </a:defRPr>
            </a:lvl4pPr>
            <a:lvl5pPr marL="2057400" indent="-228600" defTabSz="930275">
              <a:spcBef>
                <a:spcPct val="30000"/>
              </a:spcBef>
              <a:defRPr kumimoji="1"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E9F295B-A469-4623-ABA2-4773D72C4D17}" type="slidenum">
              <a:rPr kumimoji="0" lang="en-US" altLang="en-US"/>
              <a:pPr>
                <a:spcBef>
                  <a:spcPct val="0"/>
                </a:spcBef>
              </a:pPr>
              <a:t>68</a:t>
            </a:fld>
            <a:endParaRPr kumimoji="0" lang="en-US" altLang="en-US"/>
          </a:p>
        </p:txBody>
      </p:sp>
    </p:spTree>
    <p:extLst>
      <p:ext uri="{BB962C8B-B14F-4D97-AF65-F5344CB8AC3E}">
        <p14:creationId xmlns:p14="http://schemas.microsoft.com/office/powerpoint/2010/main" val="3001102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Jennifer this is one where figure number is needed updated. </a:t>
            </a:r>
          </a:p>
          <a:p>
            <a:endParaRPr lang="en-US" altLang="en-US" i="1"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4363C47E-9F53-4F7A-B82D-5F2EB1926332}" type="slidenum">
              <a:rPr lang="en-US" altLang="en-US" sz="1200"/>
              <a:pPr eaLnBrk="1" hangingPunct="1"/>
              <a:t>69</a:t>
            </a:fld>
            <a:endParaRPr lang="en-US" altLang="en-US" sz="1200"/>
          </a:p>
        </p:txBody>
      </p:sp>
    </p:spTree>
    <p:extLst>
      <p:ext uri="{BB962C8B-B14F-4D97-AF65-F5344CB8AC3E}">
        <p14:creationId xmlns:p14="http://schemas.microsoft.com/office/powerpoint/2010/main" val="2827781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4363C47E-9F53-4F7A-B82D-5F2EB1926332}" type="slidenum">
              <a:rPr lang="en-US" altLang="en-US" sz="1200"/>
              <a:pPr eaLnBrk="1" hangingPunct="1"/>
              <a:t>70</a:t>
            </a:fld>
            <a:endParaRPr lang="en-US" altLang="en-US" sz="1200"/>
          </a:p>
        </p:txBody>
      </p:sp>
    </p:spTree>
    <p:extLst>
      <p:ext uri="{BB962C8B-B14F-4D97-AF65-F5344CB8AC3E}">
        <p14:creationId xmlns:p14="http://schemas.microsoft.com/office/powerpoint/2010/main" val="18279780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71</a:t>
            </a:fld>
            <a:endParaRPr lang="en-US"/>
          </a:p>
        </p:txBody>
      </p:sp>
    </p:spTree>
    <p:extLst>
      <p:ext uri="{BB962C8B-B14F-4D97-AF65-F5344CB8AC3E}">
        <p14:creationId xmlns:p14="http://schemas.microsoft.com/office/powerpoint/2010/main" val="645465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72</a:t>
            </a:fld>
            <a:endParaRPr lang="en-US"/>
          </a:p>
        </p:txBody>
      </p:sp>
    </p:spTree>
    <p:extLst>
      <p:ext uri="{BB962C8B-B14F-4D97-AF65-F5344CB8AC3E}">
        <p14:creationId xmlns:p14="http://schemas.microsoft.com/office/powerpoint/2010/main" val="87810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8</a:t>
            </a:fld>
            <a:endParaRPr lang="en-US"/>
          </a:p>
        </p:txBody>
      </p:sp>
    </p:spTree>
    <p:extLst>
      <p:ext uri="{BB962C8B-B14F-4D97-AF65-F5344CB8AC3E}">
        <p14:creationId xmlns:p14="http://schemas.microsoft.com/office/powerpoint/2010/main" val="2637917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74</a:t>
            </a:fld>
            <a:endParaRPr lang="en-US"/>
          </a:p>
        </p:txBody>
      </p:sp>
    </p:spTree>
    <p:extLst>
      <p:ext uri="{BB962C8B-B14F-4D97-AF65-F5344CB8AC3E}">
        <p14:creationId xmlns:p14="http://schemas.microsoft.com/office/powerpoint/2010/main" val="690322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75</a:t>
            </a:fld>
            <a:endParaRPr lang="en-US"/>
          </a:p>
        </p:txBody>
      </p:sp>
    </p:spTree>
    <p:extLst>
      <p:ext uri="{BB962C8B-B14F-4D97-AF65-F5344CB8AC3E}">
        <p14:creationId xmlns:p14="http://schemas.microsoft.com/office/powerpoint/2010/main" val="9473420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76</a:t>
            </a:fld>
            <a:endParaRPr lang="en-US"/>
          </a:p>
        </p:txBody>
      </p:sp>
    </p:spTree>
    <p:extLst>
      <p:ext uri="{BB962C8B-B14F-4D97-AF65-F5344CB8AC3E}">
        <p14:creationId xmlns:p14="http://schemas.microsoft.com/office/powerpoint/2010/main" val="3284245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77</a:t>
            </a:fld>
            <a:endParaRPr lang="en-US"/>
          </a:p>
        </p:txBody>
      </p:sp>
    </p:spTree>
    <p:extLst>
      <p:ext uri="{BB962C8B-B14F-4D97-AF65-F5344CB8AC3E}">
        <p14:creationId xmlns:p14="http://schemas.microsoft.com/office/powerpoint/2010/main" val="3065962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78</a:t>
            </a:fld>
            <a:endParaRPr lang="en-US"/>
          </a:p>
        </p:txBody>
      </p:sp>
    </p:spTree>
    <p:extLst>
      <p:ext uri="{BB962C8B-B14F-4D97-AF65-F5344CB8AC3E}">
        <p14:creationId xmlns:p14="http://schemas.microsoft.com/office/powerpoint/2010/main" val="2502007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34CBD1-168A-D14E-892E-8DBC9C87674F}" type="slidenum">
              <a:rPr lang="en-US" smtClean="0"/>
              <a:t>79</a:t>
            </a:fld>
            <a:endParaRPr lang="en-US"/>
          </a:p>
        </p:txBody>
      </p:sp>
    </p:spTree>
    <p:extLst>
      <p:ext uri="{BB962C8B-B14F-4D97-AF65-F5344CB8AC3E}">
        <p14:creationId xmlns:p14="http://schemas.microsoft.com/office/powerpoint/2010/main" val="34663883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80</a:t>
            </a:fld>
            <a:endParaRPr lang="en-US"/>
          </a:p>
        </p:txBody>
      </p:sp>
    </p:spTree>
    <p:extLst>
      <p:ext uri="{BB962C8B-B14F-4D97-AF65-F5344CB8AC3E}">
        <p14:creationId xmlns:p14="http://schemas.microsoft.com/office/powerpoint/2010/main" val="303348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9</a:t>
            </a:fld>
            <a:endParaRPr lang="en-US"/>
          </a:p>
        </p:txBody>
      </p:sp>
    </p:spTree>
    <p:extLst>
      <p:ext uri="{BB962C8B-B14F-4D97-AF65-F5344CB8AC3E}">
        <p14:creationId xmlns:p14="http://schemas.microsoft.com/office/powerpoint/2010/main" val="74838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10</a:t>
            </a:fld>
            <a:endParaRPr lang="en-US"/>
          </a:p>
        </p:txBody>
      </p:sp>
    </p:spTree>
    <p:extLst>
      <p:ext uri="{BB962C8B-B14F-4D97-AF65-F5344CB8AC3E}">
        <p14:creationId xmlns:p14="http://schemas.microsoft.com/office/powerpoint/2010/main" val="292835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D9DA2-5F13-4292-ACC7-A4FE83EAE031}" type="slidenum">
              <a:rPr lang="en-US" smtClean="0"/>
              <a:t>11</a:t>
            </a:fld>
            <a:endParaRPr lang="en-US"/>
          </a:p>
        </p:txBody>
      </p:sp>
    </p:spTree>
    <p:extLst>
      <p:ext uri="{BB962C8B-B14F-4D97-AF65-F5344CB8AC3E}">
        <p14:creationId xmlns:p14="http://schemas.microsoft.com/office/powerpoint/2010/main" val="80899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D9DA2-5F13-4292-ACC7-A4FE83EAE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97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D8C059-B887-4E14-802F-71931E034A8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6F4CD-8F4B-49EE-8CA6-01C33AAD274C}" type="slidenum">
              <a:rPr lang="en-US" smtClean="0"/>
              <a:t>‹#›</a:t>
            </a:fld>
            <a:endParaRPr lang="en-US"/>
          </a:p>
        </p:txBody>
      </p:sp>
    </p:spTree>
    <p:extLst>
      <p:ext uri="{BB962C8B-B14F-4D97-AF65-F5344CB8AC3E}">
        <p14:creationId xmlns:p14="http://schemas.microsoft.com/office/powerpoint/2010/main" val="95396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8C059-B887-4E14-802F-71931E034A8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6F4CD-8F4B-49EE-8CA6-01C33AAD274C}" type="slidenum">
              <a:rPr lang="en-US" smtClean="0"/>
              <a:t>‹#›</a:t>
            </a:fld>
            <a:endParaRPr lang="en-US"/>
          </a:p>
        </p:txBody>
      </p:sp>
    </p:spTree>
    <p:extLst>
      <p:ext uri="{BB962C8B-B14F-4D97-AF65-F5344CB8AC3E}">
        <p14:creationId xmlns:p14="http://schemas.microsoft.com/office/powerpoint/2010/main" val="70568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8C059-B887-4E14-802F-71931E034A8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6F4CD-8F4B-49EE-8CA6-01C33AAD274C}" type="slidenum">
              <a:rPr lang="en-US" smtClean="0"/>
              <a:t>‹#›</a:t>
            </a:fld>
            <a:endParaRPr lang="en-US"/>
          </a:p>
        </p:txBody>
      </p:sp>
    </p:spTree>
    <p:extLst>
      <p:ext uri="{BB962C8B-B14F-4D97-AF65-F5344CB8AC3E}">
        <p14:creationId xmlns:p14="http://schemas.microsoft.com/office/powerpoint/2010/main" val="53243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8C059-B887-4E14-802F-71931E034A8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6F4CD-8F4B-49EE-8CA6-01C33AAD274C}" type="slidenum">
              <a:rPr lang="en-US" smtClean="0"/>
              <a:t>‹#›</a:t>
            </a:fld>
            <a:endParaRPr lang="en-US"/>
          </a:p>
        </p:txBody>
      </p:sp>
    </p:spTree>
    <p:extLst>
      <p:ext uri="{BB962C8B-B14F-4D97-AF65-F5344CB8AC3E}">
        <p14:creationId xmlns:p14="http://schemas.microsoft.com/office/powerpoint/2010/main" val="242822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D8C059-B887-4E14-802F-71931E034A8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6F4CD-8F4B-49EE-8CA6-01C33AAD274C}" type="slidenum">
              <a:rPr lang="en-US" smtClean="0"/>
              <a:t>‹#›</a:t>
            </a:fld>
            <a:endParaRPr lang="en-US"/>
          </a:p>
        </p:txBody>
      </p:sp>
    </p:spTree>
    <p:extLst>
      <p:ext uri="{BB962C8B-B14F-4D97-AF65-F5344CB8AC3E}">
        <p14:creationId xmlns:p14="http://schemas.microsoft.com/office/powerpoint/2010/main" val="412445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8C059-B887-4E14-802F-71931E034A89}"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6F4CD-8F4B-49EE-8CA6-01C33AAD274C}" type="slidenum">
              <a:rPr lang="en-US" smtClean="0"/>
              <a:t>‹#›</a:t>
            </a:fld>
            <a:endParaRPr lang="en-US"/>
          </a:p>
        </p:txBody>
      </p:sp>
    </p:spTree>
    <p:extLst>
      <p:ext uri="{BB962C8B-B14F-4D97-AF65-F5344CB8AC3E}">
        <p14:creationId xmlns:p14="http://schemas.microsoft.com/office/powerpoint/2010/main" val="327417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D8C059-B887-4E14-802F-71931E034A89}"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6F4CD-8F4B-49EE-8CA6-01C33AAD274C}" type="slidenum">
              <a:rPr lang="en-US" smtClean="0"/>
              <a:t>‹#›</a:t>
            </a:fld>
            <a:endParaRPr lang="en-US"/>
          </a:p>
        </p:txBody>
      </p:sp>
    </p:spTree>
    <p:extLst>
      <p:ext uri="{BB962C8B-B14F-4D97-AF65-F5344CB8AC3E}">
        <p14:creationId xmlns:p14="http://schemas.microsoft.com/office/powerpoint/2010/main" val="428288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D8C059-B887-4E14-802F-71931E034A89}"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6F4CD-8F4B-49EE-8CA6-01C33AAD274C}" type="slidenum">
              <a:rPr lang="en-US" smtClean="0"/>
              <a:t>‹#›</a:t>
            </a:fld>
            <a:endParaRPr lang="en-US"/>
          </a:p>
        </p:txBody>
      </p:sp>
    </p:spTree>
    <p:extLst>
      <p:ext uri="{BB962C8B-B14F-4D97-AF65-F5344CB8AC3E}">
        <p14:creationId xmlns:p14="http://schemas.microsoft.com/office/powerpoint/2010/main" val="397663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8C059-B887-4E14-802F-71931E034A89}"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6F4CD-8F4B-49EE-8CA6-01C33AAD274C}" type="slidenum">
              <a:rPr lang="en-US" smtClean="0"/>
              <a:t>‹#›</a:t>
            </a:fld>
            <a:endParaRPr lang="en-US"/>
          </a:p>
        </p:txBody>
      </p:sp>
    </p:spTree>
    <p:extLst>
      <p:ext uri="{BB962C8B-B14F-4D97-AF65-F5344CB8AC3E}">
        <p14:creationId xmlns:p14="http://schemas.microsoft.com/office/powerpoint/2010/main" val="329350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D8C059-B887-4E14-802F-71931E034A89}"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6F4CD-8F4B-49EE-8CA6-01C33AAD274C}" type="slidenum">
              <a:rPr lang="en-US" smtClean="0"/>
              <a:t>‹#›</a:t>
            </a:fld>
            <a:endParaRPr lang="en-US"/>
          </a:p>
        </p:txBody>
      </p:sp>
    </p:spTree>
    <p:extLst>
      <p:ext uri="{BB962C8B-B14F-4D97-AF65-F5344CB8AC3E}">
        <p14:creationId xmlns:p14="http://schemas.microsoft.com/office/powerpoint/2010/main" val="114163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D8C059-B887-4E14-802F-71931E034A89}"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6F4CD-8F4B-49EE-8CA6-01C33AAD274C}" type="slidenum">
              <a:rPr lang="en-US" smtClean="0"/>
              <a:t>‹#›</a:t>
            </a:fld>
            <a:endParaRPr lang="en-US"/>
          </a:p>
        </p:txBody>
      </p:sp>
    </p:spTree>
    <p:extLst>
      <p:ext uri="{BB962C8B-B14F-4D97-AF65-F5344CB8AC3E}">
        <p14:creationId xmlns:p14="http://schemas.microsoft.com/office/powerpoint/2010/main" val="407467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8C059-B887-4E14-802F-71931E034A89}" type="datetimeFigureOut">
              <a:rPr lang="en-US" smtClean="0"/>
              <a:t>3/6/2023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6F4CD-8F4B-49EE-8CA6-01C33AAD274C}" type="slidenum">
              <a:rPr lang="en-US" smtClean="0"/>
              <a:t>‹#›</a:t>
            </a:fld>
            <a:endParaRPr lang="en-US"/>
          </a:p>
        </p:txBody>
      </p:sp>
    </p:spTree>
    <p:extLst>
      <p:ext uri="{BB962C8B-B14F-4D97-AF65-F5344CB8AC3E}">
        <p14:creationId xmlns:p14="http://schemas.microsoft.com/office/powerpoint/2010/main" val="3687856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payscale.com/cost-of-living-calculator/Texas-Baytown" TargetMode="External"/><Relationship Id="rId3" Type="http://schemas.openxmlformats.org/officeDocument/2006/relationships/hyperlink" Target="https://www.cdc.gov/ncbddd/autism/index.html" TargetMode="External"/><Relationship Id="rId7" Type="http://schemas.openxmlformats.org/officeDocument/2006/relationships/hyperlink" Target="https://www.bestplaces.net/cost_of_living/city/texas/baytow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rednoseday.org/news/what-food-insecurity-and-how-does-it-impact-kids?gclid=Cj0KCQjwj7v0BRDOARIsAGh37iqjBOsC-PD1Db2gbfRlpMdFVF5dkV-GKzy0dt0gGF2oDtEEk2nDbF8aAqHEEALw_wcB" TargetMode="External"/><Relationship Id="rId11" Type="http://schemas.openxmlformats.org/officeDocument/2006/relationships/image" Target="../media/image17.svg"/><Relationship Id="rId5" Type="http://schemas.openxmlformats.org/officeDocument/2006/relationships/hyperlink" Target="https://www.feedingamerica.org/hunger-in-america/food-insecurity" TargetMode="External"/><Relationship Id="rId10" Type="http://schemas.openxmlformats.org/officeDocument/2006/relationships/image" Target="../media/image16.svg"/><Relationship Id="rId4" Type="http://schemas.openxmlformats.org/officeDocument/2006/relationships/hyperlink" Target="https://www.numbeo.com/cost-of-living/in/Baytown-TX" TargetMode="Externa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injuryfacts.nsc.org/work/work-overview/top-work-related-injury-causes/" TargetMode="External"/><Relationship Id="rId5" Type="http://schemas.openxmlformats.org/officeDocument/2006/relationships/hyperlink" Target="https://www.nsc.org/membership/member-resources/injury-facts" TargetMode="External"/><Relationship Id="rId4" Type="http://schemas.openxmlformats.org/officeDocument/2006/relationships/hyperlink" Target="https://www.lawyersandsettlements.com/blog/tag/osha" TargetMode="External"/><Relationship Id="rId9" Type="http://schemas.openxmlformats.org/officeDocument/2006/relationships/hyperlink" Target="https://www.hivehealthmedia.com/workplace-injury-prevent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di.texas.gov/wc/dwc/dwc.html" TargetMode="External"/><Relationship Id="rId7" Type="http://schemas.openxmlformats.org/officeDocument/2006/relationships/image" Target="../media/image20.png"/><Relationship Id="rId2" Type="http://schemas.openxmlformats.org/officeDocument/2006/relationships/hyperlink" Target="https://www.workplacefairness.org/workers-compensation-general#1" TargetMode="External"/><Relationship Id="rId1" Type="http://schemas.openxmlformats.org/officeDocument/2006/relationships/slideLayout" Target="../slideLayouts/slideLayout2.xml"/><Relationship Id="rId6" Type="http://schemas.openxmlformats.org/officeDocument/2006/relationships/hyperlink" Target="https://yourtexasbenefits.hhsc.texas.gov/programs/snap" TargetMode="External"/><Relationship Id="rId5" Type="http://schemas.openxmlformats.org/officeDocument/2006/relationships/hyperlink" Target="https://yourtexasbenefits.hhsc.texas.gov/programs/tanf/families" TargetMode="External"/><Relationship Id="rId4" Type="http://schemas.openxmlformats.org/officeDocument/2006/relationships/hyperlink" Target="https://www.ssa.gov/disability/disability_starter_kits_child_factsheet.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files.hudexchange.info/resources/documents/HomelessDefinition_RecordkeepingRequirementsandCriteria.pdf" TargetMode="External"/><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24.svg"/><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hyperlink" Target="https://nationalhomeless.org/" TargetMode="External"/><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9.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ohmission.org/" TargetMode="External"/><Relationship Id="rId4" Type="http://schemas.openxmlformats.org/officeDocument/2006/relationships/hyperlink" Target="https://houstonrecoverycenter.org/sobering-center/" TargetMode="Externa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air.org/center/national-center-family-homelessness" TargetMode="External"/><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4.svg"/><Relationship Id="rId4" Type="http://schemas.openxmlformats.org/officeDocument/2006/relationships/diagramData" Target="../diagrams/data3.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eg"/><Relationship Id="rId7" Type="http://schemas.openxmlformats.org/officeDocument/2006/relationships/hyperlink" Target="https://www.aarp.org/content/dam/aarp/relationships/friends-family/grandfacts/grandfacts-texa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pbs.org/newshour/nation/more-grandparents-raising-their-grandchildren" TargetMode="External"/><Relationship Id="rId5" Type="http://schemas.openxmlformats.org/officeDocument/2006/relationships/hyperlink" Target="https://www.cdc.gov/HealthyLiving/" TargetMode="External"/><Relationship Id="rId4" Type="http://schemas.openxmlformats.org/officeDocument/2006/relationships/hyperlink" Target="https://www.cdc.gov/women/lcod/2017/nonhispanic-black/index.htm" TargetMode="External"/><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h.org/blog/words-matter-defining-hospital-charges-costs-and-payments-and-the-numbers-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ahrq.gov/teamstepps/instructor/essentials/pocketguide.html#sbar"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7.svg"/><Relationship Id="rId4" Type="http://schemas.openxmlformats.org/officeDocument/2006/relationships/diagramLayout" Target="../diagrams/layout5.xml"/><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mymedicarematters.org/2018/03/help-need-home-assistance-optio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baytown.org/discover-us/about" TargetMode="External"/><Relationship Id="rId7" Type="http://schemas.openxmlformats.org/officeDocument/2006/relationships/image" Target="../media/image17.sv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census.gov/library/publications/2019/demo/p60-266.html" TargetMode="External"/><Relationship Id="rId4" Type="http://schemas.openxmlformats.org/officeDocument/2006/relationships/hyperlink" Target="http://www.city-data.com/city/Baytown-Texas.html" TargetMode="Externa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9.jpeg"/><Relationship Id="rId7" Type="http://schemas.openxmlformats.org/officeDocument/2006/relationships/diagramColors" Target="../diagrams/colors6.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hyperlink" Target="https://www.352area.com/florida/the-villages/" TargetMode="External"/><Relationship Id="rId4" Type="http://schemas.openxmlformats.org/officeDocument/2006/relationships/diagramData" Target="../diagrams/data6.xml"/><Relationship Id="rId9" Type="http://schemas.openxmlformats.org/officeDocument/2006/relationships/hyperlink" Target="https://www.pciglobal.org/pci-announces-neighborhood-approach-to-transform-urban-slums-around-the-world-at-the-clinton-global-initiative-cgi-annual-meet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baytown.org/discover-us/about"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city-data.com/zipmaps/Baytown-Texas.html" TargetMode="External"/><Relationship Id="rId7" Type="http://schemas.openxmlformats.org/officeDocument/2006/relationships/hyperlink" Target="https://www.countyhealthrankings.org/app/texas/2021/rankings/harris/county/outcomes/overall/snapshot"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census.gov/library/publications/2019/demo/p60-266.html" TargetMode="External"/><Relationship Id="rId11" Type="http://schemas.openxmlformats.org/officeDocument/2006/relationships/image" Target="../media/image31.png"/><Relationship Id="rId5" Type="http://schemas.openxmlformats.org/officeDocument/2006/relationships/hyperlink" Target="http://www.city-data.com/city/Baytown-Texas.html" TargetMode="External"/><Relationship Id="rId10" Type="http://schemas.openxmlformats.org/officeDocument/2006/relationships/image" Target="../media/image27.png"/><Relationship Id="rId4" Type="http://schemas.openxmlformats.org/officeDocument/2006/relationships/hyperlink" Target="https://www.baytown.org/discover-us/about" TargetMode="External"/><Relationship Id="rId9" Type="http://schemas.openxmlformats.org/officeDocument/2006/relationships/image" Target="../media/image17.sv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www.city-data.com/"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3.svg"/><Relationship Id="rId5" Type="http://schemas.openxmlformats.org/officeDocument/2006/relationships/image" Target="../media/image15.png"/><Relationship Id="rId4" Type="http://schemas.openxmlformats.org/officeDocument/2006/relationships/hyperlink" Target="https://www.cdc.gov/nchs/data/hestat/mortality/mortality_marital_status_10_17.ht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alkwithadoc.org/join-a-walk/locations/houston-tx-2/" TargetMode="External"/><Relationship Id="rId3" Type="http://schemas.openxmlformats.org/officeDocument/2006/relationships/image" Target="../media/image34.tiff"/><Relationship Id="rId7" Type="http://schemas.openxmlformats.org/officeDocument/2006/relationships/hyperlink" Target="http://baytownevents.com/events/baytown-festival-taste-of-the-caribbean-celebration-201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baytownsun.com/sports/article_3b7cf636-af3f-11e9-8bef-23e51e3c1675.html" TargetMode="External"/><Relationship Id="rId5" Type="http://schemas.openxmlformats.org/officeDocument/2006/relationships/image" Target="../media/image36.jpeg"/><Relationship Id="rId4" Type="http://schemas.openxmlformats.org/officeDocument/2006/relationships/image" Target="../media/image35.tif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optizenlabs.com/pl/tag/case-study/"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kidsvisitor.com/en/baytown/place/7807-pirates-bay-waterpark/" TargetMode="External"/><Relationship Id="rId3" Type="http://schemas.openxmlformats.org/officeDocument/2006/relationships/image" Target="../media/image37.jpeg"/><Relationship Id="rId7" Type="http://schemas.openxmlformats.org/officeDocument/2006/relationships/hyperlink" Target="https://www.thescenemagazine.com/2015/06/06/149444/baytown-s-pirates-bay-waterpark-fun-for-the-famil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hyperlink" Target="https://www.baytown.org/city-hall/departments/parks-recreation/eddie-v-gray-wetlands-education-center" TargetMode="External"/><Relationship Id="rId4" Type="http://schemas.openxmlformats.org/officeDocument/2006/relationships/image" Target="../media/image38.jpeg"/><Relationship Id="rId9" Type="http://schemas.openxmlformats.org/officeDocument/2006/relationships/hyperlink" Target="https://www.baytown.org/city-hall/departments/parks-recreation/park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fpub.epa.gov/ncer_abstracts/index.cfm/fuseaction/display.files/fileID/14522" TargetMode="External"/><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hyperlink" Target="https://tshaonline.org/handbook/online/articles/hdb01" TargetMode="External"/><Relationship Id="rId5" Type="http://schemas.openxmlformats.org/officeDocument/2006/relationships/image" Target="../media/image19.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healthyplaces/healthtopics/physactivity.htm" TargetMode="External"/><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hyperlink" Target="https://www.visithoustontexas.com/houston-and-beyond/destinations/" TargetMode="External"/><Relationship Id="rId5" Type="http://schemas.openxmlformats.org/officeDocument/2006/relationships/image" Target="../media/image17.sv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hyperlink" Target="https://www.inspireinvesting.com/2017/09/01/where-is-god-when-houston-happens/flooded-street-full-of-people-evacuating-their-homes-rescue-hurricane-harvey-900new/" TargetMode="External"/><Relationship Id="rId3" Type="http://schemas.openxmlformats.org/officeDocument/2006/relationships/image" Target="../media/image43.jpeg"/><Relationship Id="rId7" Type="http://schemas.openxmlformats.org/officeDocument/2006/relationships/image" Target="../media/image19.sv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www.ready.gov/" TargetMode="External"/><Relationship Id="rId4" Type="http://schemas.openxmlformats.org/officeDocument/2006/relationships/hyperlink" Target="https://emergency.cdc.gov/cerc/ppt/CERC_Psychology_of_a_Crisis.pdf"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cfpub.epa.gov/ncer_abstracts/index.cfm/fuseaction/display.files/fileID/14522" TargetMode="External"/><Relationship Id="rId7" Type="http://schemas.openxmlformats.org/officeDocument/2006/relationships/hyperlink" Target="https://www.aap.org/en-us/Documents/disasters_dpac_PEDsModule3.pdf"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emergency.cdc.gov/shelterinplace.asp" TargetMode="External"/><Relationship Id="rId5" Type="http://schemas.openxmlformats.org/officeDocument/2006/relationships/hyperlink" Target="https://www.usatoday.com/story/news/nation/2019/07/31/exxon-mobil-explosion-fire-texas-refinery-injures-37/1883778001/" TargetMode="External"/><Relationship Id="rId10" Type="http://schemas.openxmlformats.org/officeDocument/2006/relationships/hyperlink" Target="https://www.khou.com/article/news/investigations/exxonmobils-baytown-plant-has-history-of-environmental-violations/285-5c60a4b4-e83b-43ec-a41a-96ec8a70d17b" TargetMode="External"/><Relationship Id="rId4" Type="http://schemas.openxmlformats.org/officeDocument/2006/relationships/image" Target="../media/image44.jpeg"/><Relationship Id="rId9" Type="http://schemas.openxmlformats.org/officeDocument/2006/relationships/image" Target="../media/image19.svg"/></Relationships>
</file>

<file path=ppt/slides/_rels/slide35.xml.rels><?xml version="1.0" encoding="UTF-8" standalone="yes"?>
<Relationships xmlns="http://schemas.openxmlformats.org/package/2006/relationships"><Relationship Id="rId8" Type="http://schemas.openxmlformats.org/officeDocument/2006/relationships/hyperlink" Target="https://homesoftherich.net/2016/05/6-5-million-estate-in-baytown-tx/" TargetMode="External"/><Relationship Id="rId3" Type="http://schemas.openxmlformats.org/officeDocument/2006/relationships/image" Target="../media/image45.tiff"/><Relationship Id="rId7" Type="http://schemas.openxmlformats.org/officeDocument/2006/relationships/image" Target="../media/image33.sv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rwjf.org/en/library/research/2011/05/housing-and-health.html" TargetMode="External"/><Relationship Id="rId4" Type="http://schemas.openxmlformats.org/officeDocument/2006/relationships/image" Target="../media/image46.jpeg"/><Relationship Id="rId9" Type="http://schemas.openxmlformats.org/officeDocument/2006/relationships/hyperlink" Target="https://www.realtor.com/realestateandhomes-detail/58-County-Road-4006_Dayton_TX_77535_M74096-95113?view=q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ity-data.com/"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ity-data.com/"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ity-data.com/" TargetMode="Externa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hyperlink" Target="https://www.city-data.com/"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hyperlink" Target="https://www.city-data.com/"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tripadvisor.com/Restaurant_Review-g55456-d12399472-Reviews-Whataburger-Baytown_Texas.html" TargetMode="External"/><Relationship Id="rId5" Type="http://schemas.openxmlformats.org/officeDocument/2006/relationships/hyperlink" Target="https://www.yellowpages.com/baytown-tx/mip/supermercado-la-vaquita-520814507" TargetMode="Externa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hyperlink" Target="https://www.ncbi.nlm.nih.gov/pmc/articles/PMC7010289/" TargetMode="External"/><Relationship Id="rId7" Type="http://schemas.openxmlformats.org/officeDocument/2006/relationships/image" Target="../media/image19.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nhlbi.nih.gov/health/educational/wecan/eat-right/distortion.htm" TargetMode="External"/><Relationship Id="rId4" Type="http://schemas.openxmlformats.org/officeDocument/2006/relationships/hyperlink" Target="https://www.cdc.gov/healthyweight/healthy_eating/portion_size.html"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56.jpeg"/><Relationship Id="rId7" Type="http://schemas.openxmlformats.org/officeDocument/2006/relationships/image" Target="../media/image15.png"/><Relationship Id="rId12" Type="http://schemas.openxmlformats.org/officeDocument/2006/relationships/hyperlink" Target="https://www.localharvest.org/baytown-farmers-market-M74023" TargetMode="External"/><Relationship Id="rId2" Type="http://schemas.openxmlformats.org/officeDocument/2006/relationships/image" Target="../media/image55.jpeg"/><Relationship Id="rId1" Type="http://schemas.openxmlformats.org/officeDocument/2006/relationships/slideLayout" Target="../slideLayouts/slideLayout5.xml"/><Relationship Id="rId6" Type="http://schemas.openxmlformats.org/officeDocument/2006/relationships/hyperlink" Target="https://www.ers.usda.gov/webdocs/publications/45014/30940_err140.pdf" TargetMode="External"/><Relationship Id="rId11" Type="http://schemas.openxmlformats.org/officeDocument/2006/relationships/hyperlink" Target="https://www.lamichoacanameatmarket.com/en/4910-n-main-st-baytown-tx-77521/" TargetMode="External"/><Relationship Id="rId5" Type="http://schemas.openxmlformats.org/officeDocument/2006/relationships/image" Target="../media/image58.jpeg"/><Relationship Id="rId10" Type="http://schemas.openxmlformats.org/officeDocument/2006/relationships/hyperlink" Target="https://www.houstonpublicmedia.org/articles/news/2017/12/06/254946/houstons-grocery-market-growing-fast-but-not-equally-across-the-region/" TargetMode="External"/><Relationship Id="rId4" Type="http://schemas.openxmlformats.org/officeDocument/2006/relationships/image" Target="../media/image57.jpeg"/><Relationship Id="rId9" Type="http://schemas.openxmlformats.org/officeDocument/2006/relationships/hyperlink" Target="https://foursquare.com/v/food-town/4c0c1b0ebbc676b05f974cd5"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choolconstructionnews.com/2016/10/04/efficient-program-management-drives-267-million-goose-creek-cisd-makeover/" TargetMode="External"/><Relationship Id="rId3" Type="http://schemas.openxmlformats.org/officeDocument/2006/relationships/image" Target="../media/image59.jpeg"/><Relationship Id="rId7" Type="http://schemas.openxmlformats.org/officeDocument/2006/relationships/hyperlink" Target="https://trinityoaksmpc.com/schools-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tjosephbaytown.com/" TargetMode="External"/><Relationship Id="rId5" Type="http://schemas.openxmlformats.org/officeDocument/2006/relationships/image" Target="../media/image61.jpeg"/><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hhs.texas.gov/services/disability/early-childhood-intervention-services" TargetMode="External"/><Relationship Id="rId5" Type="http://schemas.openxmlformats.org/officeDocument/2006/relationships/hyperlink" Target="https://www.cdc.gov/healthliteracy/learn/Understanding.html" TargetMode="External"/><Relationship Id="rId10" Type="http://schemas.openxmlformats.org/officeDocument/2006/relationships/image" Target="../media/image63.png"/><Relationship Id="rId4" Type="http://schemas.openxmlformats.org/officeDocument/2006/relationships/hyperlink" Target="https://www.ncbi.nlm.nih.gov/pmc/articles/PMC4691207/" TargetMode="External"/><Relationship Id="rId9" Type="http://schemas.openxmlformats.org/officeDocument/2006/relationships/hyperlink" Target="https://www.city-data.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city-data.com/" TargetMode="Externa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firefightersworldwide.com/2016/02/virtual-tour/" TargetMode="External"/><Relationship Id="rId3" Type="http://schemas.openxmlformats.org/officeDocument/2006/relationships/image" Target="../media/image65.jpeg"/><Relationship Id="rId7" Type="http://schemas.openxmlformats.org/officeDocument/2006/relationships/hyperlink" Target="https://www.baytown.org/city-hall/departments/polic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10" Type="http://schemas.openxmlformats.org/officeDocument/2006/relationships/hyperlink" Target="https://highlandsfire.com/" TargetMode="External"/><Relationship Id="rId4" Type="http://schemas.openxmlformats.org/officeDocument/2006/relationships/image" Target="../media/image66.jpeg"/><Relationship Id="rId9" Type="http://schemas.openxmlformats.org/officeDocument/2006/relationships/hyperlink" Target="https://www.sutliffstout.com/accident-reports/baytown-police-department-bpd-accident-reports/"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city-data.com/" TargetMode="External"/><Relationship Id="rId3" Type="http://schemas.openxmlformats.org/officeDocument/2006/relationships/hyperlink" Target="https://www.safehome.org/resources/community-safety-guide/" TargetMode="External"/><Relationship Id="rId7" Type="http://schemas.openxmlformats.org/officeDocument/2006/relationships/image" Target="../media/image19.sv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69.png"/><Relationship Id="rId4" Type="http://schemas.openxmlformats.org/officeDocument/2006/relationships/hyperlink" Target="https://www.areavibes.com/baytown-tx/crime/" TargetMode="External"/></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hyperlink" Target="https://www.bizjournals.com/louisville/news/2020/01/24/louisville-based-kindred-healthcare-closes-six.html" TargetMode="External"/><Relationship Id="rId3" Type="http://schemas.openxmlformats.org/officeDocument/2006/relationships/image" Target="../media/image71.jpeg"/><Relationship Id="rId7" Type="http://schemas.openxmlformats.org/officeDocument/2006/relationships/diagramLayout" Target="../diagrams/layout7.xml"/><Relationship Id="rId12" Type="http://schemas.openxmlformats.org/officeDocument/2006/relationships/hyperlink" Target="https://www.vitalishealthcare.com/" TargetMode="External"/><Relationship Id="rId2" Type="http://schemas.openxmlformats.org/officeDocument/2006/relationships/image" Target="../media/image70.jpeg"/><Relationship Id="rId1" Type="http://schemas.openxmlformats.org/officeDocument/2006/relationships/slideLayout" Target="../slideLayouts/slideLayout8.xml"/><Relationship Id="rId6" Type="http://schemas.openxmlformats.org/officeDocument/2006/relationships/diagramData" Target="../diagrams/data7.xml"/><Relationship Id="rId11" Type="http://schemas.openxmlformats.org/officeDocument/2006/relationships/hyperlink" Target="https://www.harrishealth.org/locations-hh/Pages/baytown-health-center.aspx" TargetMode="External"/><Relationship Id="rId5" Type="http://schemas.openxmlformats.org/officeDocument/2006/relationships/image" Target="../media/image73.jpeg"/><Relationship Id="rId10" Type="http://schemas.microsoft.com/office/2007/relationships/diagramDrawing" Target="../diagrams/drawing7.xml"/><Relationship Id="rId4" Type="http://schemas.openxmlformats.org/officeDocument/2006/relationships/image" Target="../media/image72.jpeg"/><Relationship Id="rId9" Type="http://schemas.openxmlformats.org/officeDocument/2006/relationships/diagramColors" Target="../diagrams/colors7.xml"/><Relationship Id="rId14" Type="http://schemas.openxmlformats.org/officeDocument/2006/relationships/hyperlink" Target="https://altushospital.org/emergency-ro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cdc.gov/nchs/pressroom/states/texas/texas.htm" TargetMode="External"/><Relationship Id="rId3" Type="http://schemas.openxmlformats.org/officeDocument/2006/relationships/diagramLayout" Target="../diagrams/layout8.xml"/><Relationship Id="rId7" Type="http://schemas.openxmlformats.org/officeDocument/2006/relationships/hyperlink" Target="https://www.texastribune.org/2019/09/10/texas-has-most-people-without-health-insurance-nation-again/" TargetMode="External"/><Relationship Id="rId12" Type="http://schemas.openxmlformats.org/officeDocument/2006/relationships/image" Target="../media/image19.sv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openxmlformats.org/officeDocument/2006/relationships/image" Target="../media/image3.png"/><Relationship Id="rId5" Type="http://schemas.openxmlformats.org/officeDocument/2006/relationships/diagramColors" Target="../diagrams/colors8.xml"/><Relationship Id="rId10" Type="http://schemas.openxmlformats.org/officeDocument/2006/relationships/hyperlink" Target="https://www.americashealthrankings.org/explore/annual/state/TX/view/adjust-my-rank" TargetMode="External"/><Relationship Id="rId4" Type="http://schemas.openxmlformats.org/officeDocument/2006/relationships/diagramQuickStyle" Target="../diagrams/quickStyle8.xml"/><Relationship Id="rId9" Type="http://schemas.openxmlformats.org/officeDocument/2006/relationships/hyperlink" Target="https://www.cdc.gov/nchs/covid19/mortality-overview.htm"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75.jpeg"/><Relationship Id="rId7" Type="http://schemas.openxmlformats.org/officeDocument/2006/relationships/image" Target="../media/image3.png"/><Relationship Id="rId2" Type="http://schemas.openxmlformats.org/officeDocument/2006/relationships/image" Target="../media/image74.jpeg"/><Relationship Id="rId1" Type="http://schemas.openxmlformats.org/officeDocument/2006/relationships/slideLayout" Target="../slideLayouts/slideLayout4.xml"/><Relationship Id="rId6" Type="http://schemas.openxmlformats.org/officeDocument/2006/relationships/hyperlink" Target="https://www.fairvote.org/voter_turnout#what_affects_voter_turnout_rates" TargetMode="External"/><Relationship Id="rId5" Type="http://schemas.openxmlformats.org/officeDocument/2006/relationships/hyperlink" Target="https://www.texastribune.org/2019/11/06/texas-2019-election-voter-turnout/" TargetMode="External"/><Relationship Id="rId10" Type="http://schemas.openxmlformats.org/officeDocument/2006/relationships/hyperlink" Target="https://www.baytowncops.com/?p=14371" TargetMode="External"/><Relationship Id="rId4" Type="http://schemas.openxmlformats.org/officeDocument/2006/relationships/hyperlink" Target="https://www.ushistory.org/gov/4d.asp" TargetMode="External"/><Relationship Id="rId9" Type="http://schemas.openxmlformats.org/officeDocument/2006/relationships/hyperlink" Target="https://www.adopttosave.org/pursuing-no-kill/2017/9/12/baytown-one-vote-away-from-no-kill-resolution"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naboo.langranddev.com/pdfs/highlights.pdf" TargetMode="External"/><Relationship Id="rId3" Type="http://schemas.openxmlformats.org/officeDocument/2006/relationships/image" Target="../media/image76.jpeg"/><Relationship Id="rId7" Type="http://schemas.openxmlformats.org/officeDocument/2006/relationships/hyperlink" Target="https://fox4beaumont.com/news/local/gallery/accident-in-baytown-causes-major-traffic-on-interstate-10#photo-5"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urbaneer.com/blog/Value_of_pubic_transit_in_toronto" TargetMode="External"/><Relationship Id="rId5" Type="http://schemas.openxmlformats.org/officeDocument/2006/relationships/image" Target="../media/image78.jpeg"/><Relationship Id="rId4" Type="http://schemas.openxmlformats.org/officeDocument/2006/relationships/image" Target="../media/image77.jpeg"/></Relationships>
</file>

<file path=ppt/slides/_rels/slide5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79.png"/><Relationship Id="rId7"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hyperlink" Target="https://time.com/9912/10-things-your-commute-does-to-your-body/" TargetMode="External"/><Relationship Id="rId5" Type="http://schemas.openxmlformats.org/officeDocument/2006/relationships/hyperlink" Target="http://www.cdc.gov/motorvehiclesafety/calculator/" TargetMode="External"/><Relationship Id="rId4" Type="http://schemas.openxmlformats.org/officeDocument/2006/relationships/hyperlink" Target="http://houston.culturemap.com/news/city-life/06-11-19-ranking-most-traffic-congested-cities-world-tomtom/" TargetMode="External"/><Relationship Id="rId9" Type="http://schemas.openxmlformats.org/officeDocument/2006/relationships/hyperlink" Target="https://www.city-data.co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city-data.com/" TargetMode="Externa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www.ncbi.nlm.nih.gov/pmc/articles/PMC2640746/" TargetMode="External"/><Relationship Id="rId3" Type="http://schemas.openxmlformats.org/officeDocument/2006/relationships/image" Target="../media/image81.jpeg"/><Relationship Id="rId7" Type="http://schemas.openxmlformats.org/officeDocument/2006/relationships/hyperlink" Target="https://www.pewforum.org/" TargetMode="External"/><Relationship Id="rId12" Type="http://schemas.openxmlformats.org/officeDocument/2006/relationships/hyperlink" Target="https://stmarksbaytown.com/"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s://www.nbcnews.com/news/nbcblk/black-churches-become-indispensable-covid-19-vaccination-effort-rcna364" TargetMode="External"/><Relationship Id="rId11" Type="http://schemas.openxmlformats.org/officeDocument/2006/relationships/hyperlink" Target="https://www.facebook.com/AlRahmahbaytown/?ref=py_c" TargetMode="External"/><Relationship Id="rId5" Type="http://schemas.openxmlformats.org/officeDocument/2006/relationships/hyperlink" Target="https://www.verywellmind.com/self-care-strategies-overall-stress-reduction-3144729" TargetMode="External"/><Relationship Id="rId10" Type="http://schemas.openxmlformats.org/officeDocument/2006/relationships/image" Target="../media/image19.svg"/><Relationship Id="rId4" Type="http://schemas.openxmlformats.org/officeDocument/2006/relationships/image" Target="../media/image82.jpeg"/><Relationship Id="rId9"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city-data.com/"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pewresearch.org/internet/2018/03/01/social-media-use-in-2018/" TargetMode="External"/><Relationship Id="rId13" Type="http://schemas.openxmlformats.org/officeDocument/2006/relationships/hyperlink" Target="http://www.baytownsun.com/" TargetMode="External"/><Relationship Id="rId3" Type="http://schemas.openxmlformats.org/officeDocument/2006/relationships/image" Target="../media/image85.png"/><Relationship Id="rId7" Type="http://schemas.openxmlformats.org/officeDocument/2006/relationships/hyperlink" Target="http://article.sapub.org/10.5923.j.ijbcs.20170604.03.html" TargetMode="External"/><Relationship Id="rId12" Type="http://schemas.openxmlformats.org/officeDocument/2006/relationships/hyperlink" Target="http://www.khou.com/" TargetMode="External"/><Relationship Id="rId2" Type="http://schemas.openxmlformats.org/officeDocument/2006/relationships/image" Target="../media/image84.png"/><Relationship Id="rId1" Type="http://schemas.openxmlformats.org/officeDocument/2006/relationships/slideLayout" Target="../slideLayouts/slideLayout5.xml"/><Relationship Id="rId6" Type="http://schemas.openxmlformats.org/officeDocument/2006/relationships/image" Target="../media/image88.png"/><Relationship Id="rId11" Type="http://schemas.openxmlformats.org/officeDocument/2006/relationships/hyperlink" Target="https://www.facebook.com/" TargetMode="External"/><Relationship Id="rId5" Type="http://schemas.openxmlformats.org/officeDocument/2006/relationships/image" Target="../media/image87.jpeg"/><Relationship Id="rId15" Type="http://schemas.openxmlformats.org/officeDocument/2006/relationships/hyperlink" Target="https://www.abc13.com/" TargetMode="External"/><Relationship Id="rId10" Type="http://schemas.openxmlformats.org/officeDocument/2006/relationships/image" Target="../media/image33.svg"/><Relationship Id="rId4" Type="http://schemas.openxmlformats.org/officeDocument/2006/relationships/image" Target="../media/image86.png"/><Relationship Id="rId9" Type="http://schemas.openxmlformats.org/officeDocument/2006/relationships/image" Target="../media/image15.png"/><Relationship Id="rId14" Type="http://schemas.openxmlformats.org/officeDocument/2006/relationships/hyperlink" Target="https://www.chron.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www.city-data.com/health-nutrition/Baytown-Texas.html"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92.png"/><Relationship Id="rId5" Type="http://schemas.openxmlformats.org/officeDocument/2006/relationships/hyperlink" Target="https://joinccba.org/health-wellness-coaching/" TargetMode="External"/><Relationship Id="rId4" Type="http://schemas.openxmlformats.org/officeDocument/2006/relationships/hyperlink" Target="http://www.city-data.com/health-nutrition/Baytown-Texas.html"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s://joinccba.org/health-wellness-coachin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4.svg"/></Relationships>
</file>

<file path=ppt/slides/_rels/slide64.xml.rels><?xml version="1.0" encoding="UTF-8" standalone="yes"?>
<Relationships xmlns="http://schemas.openxmlformats.org/package/2006/relationships"><Relationship Id="rId3" Type="http://schemas.openxmlformats.org/officeDocument/2006/relationships/hyperlink" Target="https://www.dps.texas.gov/crimereports/18/executiveSummary.pdf" TargetMode="External"/><Relationship Id="rId7" Type="http://schemas.openxmlformats.org/officeDocument/2006/relationships/image" Target="../media/image9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15.png"/><Relationship Id="rId4" Type="http://schemas.openxmlformats.org/officeDocument/2006/relationships/hyperlink" Target="http://www.city-data.com/health-nutrition/Baytown-Texas.html"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96.svg"/><Relationship Id="rId7" Type="http://schemas.openxmlformats.org/officeDocument/2006/relationships/image" Target="../media/image100.sv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svg"/><Relationship Id="rId4" Type="http://schemas.openxmlformats.org/officeDocument/2006/relationships/image" Target="../media/image97.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44.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45.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putniknews.com/military/201609111045187046-russia-tank-division-formatio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svg"/><Relationship Id="rId3" Type="http://schemas.openxmlformats.org/officeDocument/2006/relationships/image" Target="../media/image103.svg"/><Relationship Id="rId7" Type="http://schemas.openxmlformats.org/officeDocument/2006/relationships/image" Target="../media/image107.svg"/><Relationship Id="rId12" Type="http://schemas.openxmlformats.org/officeDocument/2006/relationships/image" Target="../media/image112.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1.svg"/><Relationship Id="rId5" Type="http://schemas.openxmlformats.org/officeDocument/2006/relationships/image" Target="../media/image105.sv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svg"/></Relationships>
</file>

<file path=ppt/slides/_rels/slide74.xml.rels><?xml version="1.0" encoding="UTF-8" standalone="yes"?>
<Relationships xmlns="http://schemas.openxmlformats.org/package/2006/relationships"><Relationship Id="rId8" Type="http://schemas.openxmlformats.org/officeDocument/2006/relationships/image" Target="../media/image117.svg"/><Relationship Id="rId3" Type="http://schemas.openxmlformats.org/officeDocument/2006/relationships/image" Target="../media/image106.png"/><Relationship Id="rId7" Type="http://schemas.openxmlformats.org/officeDocument/2006/relationships/image" Target="../media/image116.png"/><Relationship Id="rId12" Type="http://schemas.openxmlformats.org/officeDocument/2006/relationships/image" Target="../media/image121.sv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15.sv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svg"/><Relationship Id="rId4" Type="http://schemas.openxmlformats.org/officeDocument/2006/relationships/image" Target="../media/image107.svg"/><Relationship Id="rId9" Type="http://schemas.openxmlformats.org/officeDocument/2006/relationships/image" Target="../media/image118.png"/></Relationships>
</file>

<file path=ppt/slides/_rels/slide75.xml.rels><?xml version="1.0" encoding="UTF-8" standalone="yes"?>
<Relationships xmlns="http://schemas.openxmlformats.org/package/2006/relationships"><Relationship Id="rId8" Type="http://schemas.openxmlformats.org/officeDocument/2006/relationships/image" Target="../media/image119.svg"/><Relationship Id="rId13" Type="http://schemas.openxmlformats.org/officeDocument/2006/relationships/image" Target="../media/image104.png"/><Relationship Id="rId18" Type="http://schemas.openxmlformats.org/officeDocument/2006/relationships/image" Target="../media/image125.svg"/><Relationship Id="rId3" Type="http://schemas.openxmlformats.org/officeDocument/2006/relationships/image" Target="../media/image114.png"/><Relationship Id="rId21" Type="http://schemas.openxmlformats.org/officeDocument/2006/relationships/image" Target="../media/image112.png"/><Relationship Id="rId7" Type="http://schemas.openxmlformats.org/officeDocument/2006/relationships/image" Target="../media/image118.png"/><Relationship Id="rId12" Type="http://schemas.openxmlformats.org/officeDocument/2006/relationships/image" Target="../media/image122.svg"/><Relationship Id="rId17" Type="http://schemas.openxmlformats.org/officeDocument/2006/relationships/image" Target="../media/image108.png"/><Relationship Id="rId2" Type="http://schemas.openxmlformats.org/officeDocument/2006/relationships/notesSlide" Target="../notesSlides/notesSlide51.xml"/><Relationship Id="rId16" Type="http://schemas.openxmlformats.org/officeDocument/2006/relationships/image" Target="../media/image124.svg"/><Relationship Id="rId20" Type="http://schemas.openxmlformats.org/officeDocument/2006/relationships/image" Target="../media/image126.svg"/><Relationship Id="rId1" Type="http://schemas.openxmlformats.org/officeDocument/2006/relationships/slideLayout" Target="../slideLayouts/slideLayout2.xml"/><Relationship Id="rId6" Type="http://schemas.openxmlformats.org/officeDocument/2006/relationships/image" Target="../media/image117.svg"/><Relationship Id="rId11" Type="http://schemas.openxmlformats.org/officeDocument/2006/relationships/image" Target="../media/image102.png"/><Relationship Id="rId5" Type="http://schemas.openxmlformats.org/officeDocument/2006/relationships/image" Target="../media/image116.png"/><Relationship Id="rId15" Type="http://schemas.openxmlformats.org/officeDocument/2006/relationships/image" Target="../media/image106.png"/><Relationship Id="rId10" Type="http://schemas.openxmlformats.org/officeDocument/2006/relationships/image" Target="../media/image121.svg"/><Relationship Id="rId19" Type="http://schemas.openxmlformats.org/officeDocument/2006/relationships/image" Target="../media/image110.png"/><Relationship Id="rId4" Type="http://schemas.openxmlformats.org/officeDocument/2006/relationships/image" Target="../media/image115.svg"/><Relationship Id="rId9" Type="http://schemas.openxmlformats.org/officeDocument/2006/relationships/image" Target="../media/image120.png"/><Relationship Id="rId14" Type="http://schemas.openxmlformats.org/officeDocument/2006/relationships/image" Target="../media/image123.svg"/><Relationship Id="rId22" Type="http://schemas.openxmlformats.org/officeDocument/2006/relationships/image" Target="../media/image127.sv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www.njspotlight.com/2019/02/19-02-20-new-guidance-on-non-medical-initiatives-to-improve-public-health/"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www.healthedge.com/blog-social-determinants-health-what-are-payers-doing"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www.va.gov/healthbenefits/assets/documents/publications/IB10-448.pdf" TargetMode="External"/><Relationship Id="rId13" Type="http://schemas.openxmlformats.org/officeDocument/2006/relationships/image" Target="../media/image4.svg"/><Relationship Id="rId1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rightardia.blogspot.com/" TargetMode="External"/><Relationship Id="rId12" Type="http://schemas.openxmlformats.org/officeDocument/2006/relationships/image" Target="../media/image3.png"/><Relationship Id="rId17" Type="http://schemas.openxmlformats.org/officeDocument/2006/relationships/hyperlink" Target="http://militarybenefitspangeshi.blogspot.com/2017/06/military-benefits-dishonorable-discharge.html" TargetMode="External"/><Relationship Id="rId2" Type="http://schemas.openxmlformats.org/officeDocument/2006/relationships/notesSlide" Target="../notesSlides/notesSlide5.xml"/><Relationship Id="rId16" Type="http://schemas.openxmlformats.org/officeDocument/2006/relationships/hyperlink" Target="https://judgemarccarter.com/" TargetMode="External"/><Relationship Id="rId20"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1.jpeg"/><Relationship Id="rId11" Type="http://schemas.openxmlformats.org/officeDocument/2006/relationships/hyperlink" Target="https://www.va.gov/vetdata/veteran_population.asp" TargetMode="External"/><Relationship Id="rId5" Type="http://schemas.openxmlformats.org/officeDocument/2006/relationships/image" Target="../media/image10.png"/><Relationship Id="rId15" Type="http://schemas.openxmlformats.org/officeDocument/2006/relationships/hyperlink" Target="https://watchtower-security.com/camp-hope-providing-new-hope-to-veterans-and-their-families/" TargetMode="External"/><Relationship Id="rId10" Type="http://schemas.openxmlformats.org/officeDocument/2006/relationships/hyperlink" Target="http://www.camphopeusa.org/" TargetMode="External"/><Relationship Id="rId19" Type="http://schemas.openxmlformats.org/officeDocument/2006/relationships/hyperlink" Target="http://www.coalitionofvets.org/militaryseparationcodes/" TargetMode="External"/><Relationship Id="rId4" Type="http://schemas.openxmlformats.org/officeDocument/2006/relationships/hyperlink" Target="https://www.youtube.com/watch?v=53tqlfU4LF0" TargetMode="External"/><Relationship Id="rId9" Type="http://schemas.openxmlformats.org/officeDocument/2006/relationships/hyperlink" Target="https://www.ptsd.va.gov/professional/consult/consultation_program1.asp?utm_source=bing&amp;utm_medium=BING2&amp;utm_campaign=Consult" TargetMode="External"/><Relationship Id="rId14" Type="http://schemas.openxmlformats.org/officeDocument/2006/relationships/hyperlink" Target="https://www.ksla.com/story/22110456/ptsd-treating-the-silent-enemy-with-hearts-4-heroes/"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s://www.baytown.org/city-hall/departments/police" TargetMode="External"/><Relationship Id="rId13" Type="http://schemas.openxmlformats.org/officeDocument/2006/relationships/hyperlink" Target="https://judgemarccarter.com/" TargetMode="External"/><Relationship Id="rId3" Type="http://schemas.openxmlformats.org/officeDocument/2006/relationships/hyperlink" Target="https://fox4beaumont.com/news/local/gallery/accident-in-baytown-causes-major-traffic-on-interstate-10#photo-5" TargetMode="External"/><Relationship Id="rId7" Type="http://schemas.openxmlformats.org/officeDocument/2006/relationships/hyperlink" Target="https://www.adopttosave.org/pursuing-no-kill/2017/9/12/baytown-one-vote-away-from-no-kill-resolution" TargetMode="External"/><Relationship Id="rId12" Type="http://schemas.openxmlformats.org/officeDocument/2006/relationships/hyperlink" Target="https://www.nbcnews.com/news/nbcblk/black-churches-become-indispensable-covid-19-vaccination-effort-rcna364" TargetMode="External"/><Relationship Id="rId2" Type="http://schemas.openxmlformats.org/officeDocument/2006/relationships/hyperlink" Target="https://www.abc13.com/" TargetMode="External"/><Relationship Id="rId1" Type="http://schemas.openxmlformats.org/officeDocument/2006/relationships/slideLayout" Target="../slideLayouts/slideLayout2.xml"/><Relationship Id="rId6" Type="http://schemas.openxmlformats.org/officeDocument/2006/relationships/hyperlink" Target="https://www.harrishealth.org/locations-hh/Pages/baytown-health-center.aspx" TargetMode="External"/><Relationship Id="rId11" Type="http://schemas.openxmlformats.org/officeDocument/2006/relationships/hyperlink" Target="https://www.baytown.org/city-hall/departments/parks-recreation/eddie-v-gray-wetlands-education-center" TargetMode="External"/><Relationship Id="rId5" Type="http://schemas.openxmlformats.org/officeDocument/2006/relationships/hyperlink" Target="http://baytownevents.com/events/baytown-festival-taste-of-the-caribbean-celebration-2019/" TargetMode="External"/><Relationship Id="rId10" Type="http://schemas.openxmlformats.org/officeDocument/2006/relationships/hyperlink" Target="https://www.baytown.org/city-hall/departments/parks-recreation/parks" TargetMode="External"/><Relationship Id="rId4" Type="http://schemas.openxmlformats.org/officeDocument/2006/relationships/hyperlink" Target="https://altushospital.org/emergency-room/" TargetMode="External"/><Relationship Id="rId9" Type="http://schemas.openxmlformats.org/officeDocument/2006/relationships/hyperlink" Target="http://www.baytownsun.com/" TargetMode="External"/><Relationship Id="rId14" Type="http://schemas.openxmlformats.org/officeDocument/2006/relationships/hyperlink" Target="https://www.city-data.com/"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joinccba.org/health-wellness-coaching/" TargetMode="External"/><Relationship Id="rId13" Type="http://schemas.openxmlformats.org/officeDocument/2006/relationships/hyperlink" Target="https://www.houstonpublicmedia.org/articles/news/2017/12/06/254946/houstons-grocery-market-growing-fast-but-not-equally-across-the-region/" TargetMode="External"/><Relationship Id="rId18" Type="http://schemas.openxmlformats.org/officeDocument/2006/relationships/hyperlink" Target="https://www.lamichoacanameatmarket.com/en/4910-n-main-st-baytown-tx-77521/" TargetMode="External"/><Relationship Id="rId3" Type="http://schemas.openxmlformats.org/officeDocument/2006/relationships/hyperlink" Target="http://militarybenefitspangeshi.blogspot.com/2017/06/military-benefits-dishonorable-discharge.html" TargetMode="External"/><Relationship Id="rId21" Type="http://schemas.openxmlformats.org/officeDocument/2006/relationships/hyperlink" Target="https://www.thebalancecareers.com/electrician-526009" TargetMode="External"/><Relationship Id="rId7" Type="http://schemas.openxmlformats.org/officeDocument/2006/relationships/hyperlink" Target="http://schoolconstructionnews.com/2016/10/04/efficient-program-management-drives-267-million-goose-creek-cisd-makeover/" TargetMode="External"/><Relationship Id="rId12" Type="http://schemas.openxmlformats.org/officeDocument/2006/relationships/hyperlink" Target="https://homesoftherich.net/2016/05/6-5-million-estate-in-baytown-tx/" TargetMode="External"/><Relationship Id="rId17" Type="http://schemas.openxmlformats.org/officeDocument/2006/relationships/hyperlink" Target="https://www.ksla.com/story/22110456/ptsd-treating-the-silent-enemy-with-hearts-4-heroes/" TargetMode="External"/><Relationship Id="rId2" Type="http://schemas.openxmlformats.org/officeDocument/2006/relationships/hyperlink" Target="https://www.baytown.org/discover-us/about" TargetMode="External"/><Relationship Id="rId16" Type="http://schemas.openxmlformats.org/officeDocument/2006/relationships/hyperlink" Target="http://www.khou.com/" TargetMode="External"/><Relationship Id="rId20" Type="http://schemas.openxmlformats.org/officeDocument/2006/relationships/hyperlink" Target="https://www.facebook.com/AlRahmahbaytown/?ref=py_c" TargetMode="External"/><Relationship Id="rId1" Type="http://schemas.openxmlformats.org/officeDocument/2006/relationships/slideLayout" Target="../slideLayouts/slideLayout2.xml"/><Relationship Id="rId6" Type="http://schemas.openxmlformats.org/officeDocument/2006/relationships/hyperlink" Target="https://foursquare.com/v/food-town/4c0c1b0ebbc676b05f974cd5" TargetMode="External"/><Relationship Id="rId11" Type="http://schemas.openxmlformats.org/officeDocument/2006/relationships/hyperlink" Target="https://highlandsfire.com/" TargetMode="External"/><Relationship Id="rId5" Type="http://schemas.openxmlformats.org/officeDocument/2006/relationships/hyperlink" Target="https://www.facebook.com/" TargetMode="External"/><Relationship Id="rId15" Type="http://schemas.openxmlformats.org/officeDocument/2006/relationships/hyperlink" Target="https://kidsvisitor.com/en/baytown/place/7807-pirates-bay-waterpark/" TargetMode="External"/><Relationship Id="rId10" Type="http://schemas.openxmlformats.org/officeDocument/2006/relationships/hyperlink" Target="https://www.chron.com/" TargetMode="External"/><Relationship Id="rId19" Type="http://schemas.openxmlformats.org/officeDocument/2006/relationships/hyperlink" Target="https://www.localharvest.org/baytown-farmers-market-M74023" TargetMode="External"/><Relationship Id="rId4" Type="http://schemas.openxmlformats.org/officeDocument/2006/relationships/hyperlink" Target="http://baytownsun.com/sports/article_3b7cf636-af3f-11e9-8bef-23e51e3c1675.html" TargetMode="External"/><Relationship Id="rId9" Type="http://schemas.openxmlformats.org/officeDocument/2006/relationships/hyperlink" Target="https://health.gov/healthypeople/objectives-and-data/social-determinants-health" TargetMode="External"/><Relationship Id="rId14" Type="http://schemas.openxmlformats.org/officeDocument/2006/relationships/hyperlink" Target="https://houstonrecoverycenter.org/sobering-center/" TargetMode="External"/><Relationship Id="rId22" Type="http://schemas.openxmlformats.org/officeDocument/2006/relationships/hyperlink" Target="https://www.khou.com/article/news/investigations/exxonmobils-baytown-plant-has-history-of-environmental-violations/285-5c60a4b4-e83b-43ec-a41a-96ec8a70d17b"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pewforum.org/" TargetMode="External"/><Relationship Id="rId13" Type="http://schemas.openxmlformats.org/officeDocument/2006/relationships/hyperlink" Target="https://stmarksbaytown.com/" TargetMode="External"/><Relationship Id="rId18" Type="http://schemas.openxmlformats.org/officeDocument/2006/relationships/hyperlink" Target="https://www.sutliffstout.com/accident-reports/baytown-police-department-bpd-accident-reports/" TargetMode="External"/><Relationship Id="rId3" Type="http://schemas.openxmlformats.org/officeDocument/2006/relationships/hyperlink" Target="http://naboo.langranddev.com/pdfs/highlights.pdf" TargetMode="External"/><Relationship Id="rId21" Type="http://schemas.openxmlformats.org/officeDocument/2006/relationships/hyperlink" Target="https://tshaonline.org/handbook/online/articles/hdb01" TargetMode="External"/><Relationship Id="rId7" Type="http://schemas.openxmlformats.org/officeDocument/2006/relationships/hyperlink" Target="http://optizenlabs.com/pl/tag/case-study/" TargetMode="External"/><Relationship Id="rId12" Type="http://schemas.openxmlformats.org/officeDocument/2006/relationships/hyperlink" Target="https://www.realtor.com/realestateandhomes-detail/58-County-Road-4006_Dayton_TX_77535_M74096-95113?view=qv" TargetMode="External"/><Relationship Id="rId17" Type="http://schemas.openxmlformats.org/officeDocument/2006/relationships/hyperlink" Target="https://www.sohmission.org/" TargetMode="External"/><Relationship Id="rId2" Type="http://schemas.openxmlformats.org/officeDocument/2006/relationships/hyperlink" Target="https://www.baytowncops.com/?p=14371" TargetMode="External"/><Relationship Id="rId16" Type="http://schemas.openxmlformats.org/officeDocument/2006/relationships/hyperlink" Target="http://stjosephbaytown.com/" TargetMode="External"/><Relationship Id="rId20" Type="http://schemas.openxmlformats.org/officeDocument/2006/relationships/hyperlink" Target="https://hhs.texas.gov/services/disability/early-childhood-intervention-services" TargetMode="External"/><Relationship Id="rId1" Type="http://schemas.openxmlformats.org/officeDocument/2006/relationships/slideLayout" Target="../slideLayouts/slideLayout2.xml"/><Relationship Id="rId6" Type="http://schemas.openxmlformats.org/officeDocument/2006/relationships/hyperlink" Target="https://www.inspireinvesting.com/2017/09/01/where-is-god-when-houston-happens/flooded-street-full-of-people-evacuating-their-homes-rescue-hurricane-harvey-900new/" TargetMode="External"/><Relationship Id="rId11" Type="http://schemas.openxmlformats.org/officeDocument/2006/relationships/hyperlink" Target="https://www.bizjournals.com/louisville/news/2020/01/24/louisville-based-kindred-healthcare-closes-six.html" TargetMode="External"/><Relationship Id="rId5" Type="http://schemas.openxmlformats.org/officeDocument/2006/relationships/hyperlink" Target="https://www.352area.com/florida/the-villages/" TargetMode="External"/><Relationship Id="rId15" Type="http://schemas.openxmlformats.org/officeDocument/2006/relationships/hyperlink" Target="https://www.healthedge.com/blog-social-determinants-health-what-are-payers-doing" TargetMode="External"/><Relationship Id="rId10" Type="http://schemas.openxmlformats.org/officeDocument/2006/relationships/hyperlink" Target="https://www.pciglobal.org/pci-announces-neighborhood-approach-to-transform-urban-slums-around-the-world-at-the-clinton-global-initiative-cgi-annual-meeting/" TargetMode="External"/><Relationship Id="rId19" Type="http://schemas.openxmlformats.org/officeDocument/2006/relationships/hyperlink" Target="https://sputniknews.com/military/201609111045187046-russia-tank-division-formation/" TargetMode="External"/><Relationship Id="rId4" Type="http://schemas.openxmlformats.org/officeDocument/2006/relationships/hyperlink" Target="https://www.thescenemagazine.com/2015/06/06/149444/baytown-s-pirates-bay-waterpark-fun-for-the-family" TargetMode="External"/><Relationship Id="rId9" Type="http://schemas.openxmlformats.org/officeDocument/2006/relationships/hyperlink" Target="https://pixabay.com/photos/soldier-shooting-training-exercise-2533669/" TargetMode="External"/><Relationship Id="rId14" Type="http://schemas.openxmlformats.org/officeDocument/2006/relationships/hyperlink" Target="https://www.njspotlight.com/2019/02/19-02-20-new-guidance-on-non-medical-initiatives-to-improve-public-health/"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alkwithadoc.org/join-a-walk/locations/houston-tx-2/" TargetMode="External"/><Relationship Id="rId3" Type="http://schemas.openxmlformats.org/officeDocument/2006/relationships/hyperlink" Target="https://www.tripadvisor.com/Restaurant_Review-g55456-d12399472-Reviews-Whataburger-Baytown_Texas.html" TargetMode="External"/><Relationship Id="rId7" Type="http://schemas.openxmlformats.org/officeDocument/2006/relationships/hyperlink" Target="https://www.vitalishealthcare.com/" TargetMode="External"/><Relationship Id="rId2" Type="http://schemas.openxmlformats.org/officeDocument/2006/relationships/hyperlink" Target="https://trinityoaksmpc.com/schools-1" TargetMode="External"/><Relationship Id="rId1" Type="http://schemas.openxmlformats.org/officeDocument/2006/relationships/slideLayout" Target="../slideLayouts/slideLayout2.xml"/><Relationship Id="rId6" Type="http://schemas.openxmlformats.org/officeDocument/2006/relationships/hyperlink" Target="https://www.visithoustontexas.com/houston-and-beyond/destinations/" TargetMode="External"/><Relationship Id="rId11" Type="http://schemas.openxmlformats.org/officeDocument/2006/relationships/hyperlink" Target="https://www.yellowpages.com/baytown-tx/mip/supermercado-la-vaquita-520814507" TargetMode="External"/><Relationship Id="rId5" Type="http://schemas.openxmlformats.org/officeDocument/2006/relationships/hyperlink" Target="http://www.firefightersworldwide.com/2016/02/virtual-tour/" TargetMode="External"/><Relationship Id="rId10" Type="http://schemas.openxmlformats.org/officeDocument/2006/relationships/hyperlink" Target="https://www.hivehealthmedia.com/workplace-injury-prevention/" TargetMode="External"/><Relationship Id="rId4" Type="http://schemas.openxmlformats.org/officeDocument/2006/relationships/hyperlink" Target="https://www.urbaneer.com/blog/Value_of_pubic_transit_in_toronto" TargetMode="External"/><Relationship Id="rId9" Type="http://schemas.openxmlformats.org/officeDocument/2006/relationships/hyperlink" Target="https://watchtower-security.com/camp-hope-providing-new-hope-to-veterans-and-their-families/"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hebalancecareers.com/electrician-5260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A34FC90-1C1A-4D59-9B16-60A2AA47A831}"/>
              </a:ext>
            </a:extLst>
          </p:cNvPr>
          <p:cNvSpPr>
            <a:spLocks noGrp="1"/>
          </p:cNvSpPr>
          <p:nvPr>
            <p:ph type="ctrTitle"/>
          </p:nvPr>
        </p:nvSpPr>
        <p:spPr>
          <a:xfrm>
            <a:off x="3043403" y="2792178"/>
            <a:ext cx="6105194" cy="1442050"/>
          </a:xfrm>
        </p:spPr>
        <p:txBody>
          <a:bodyPr>
            <a:normAutofit fontScale="90000"/>
          </a:bodyPr>
          <a:lstStyle/>
          <a:p>
            <a:r>
              <a:rPr lang="en-US" sz="9600" b="1" dirty="0">
                <a:solidFill>
                  <a:srgbClr val="FFFFFF"/>
                </a:solidFill>
              </a:rPr>
              <a:t>John’s Journey</a:t>
            </a:r>
          </a:p>
        </p:txBody>
      </p:sp>
      <p:sp>
        <p:nvSpPr>
          <p:cNvPr id="3" name="Subtitle 2">
            <a:extLst>
              <a:ext uri="{FF2B5EF4-FFF2-40B4-BE49-F238E27FC236}">
                <a16:creationId xmlns:a16="http://schemas.microsoft.com/office/drawing/2014/main" id="{4A3F2F06-3232-4C22-95A0-7FCC09F99E2C}"/>
              </a:ext>
            </a:extLst>
          </p:cNvPr>
          <p:cNvSpPr>
            <a:spLocks noGrp="1"/>
          </p:cNvSpPr>
          <p:nvPr>
            <p:ph type="subTitle" idx="1"/>
          </p:nvPr>
        </p:nvSpPr>
        <p:spPr>
          <a:xfrm>
            <a:off x="3123790" y="4480281"/>
            <a:ext cx="6105194" cy="1327797"/>
          </a:xfrm>
        </p:spPr>
        <p:txBody>
          <a:bodyPr>
            <a:noAutofit/>
          </a:bodyPr>
          <a:lstStyle/>
          <a:p>
            <a:r>
              <a:rPr lang="en-US" sz="3200" b="1" dirty="0">
                <a:solidFill>
                  <a:srgbClr val="FFFFFF"/>
                </a:solidFill>
              </a:rPr>
              <a:t>Caring for Vulnerable Populations in the Community</a:t>
            </a:r>
          </a:p>
        </p:txBody>
      </p:sp>
    </p:spTree>
    <p:extLst>
      <p:ext uri="{BB962C8B-B14F-4D97-AF65-F5344CB8AC3E}">
        <p14:creationId xmlns:p14="http://schemas.microsoft.com/office/powerpoint/2010/main" val="307192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43E5F99-9F0B-D846-A925-5E1011CB7877}"/>
              </a:ext>
            </a:extLst>
          </p:cNvPr>
          <p:cNvSpPr/>
          <p:nvPr/>
        </p:nvSpPr>
        <p:spPr>
          <a:xfrm>
            <a:off x="8354090" y="3800475"/>
            <a:ext cx="3737370" cy="29289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1DA874-BEAA-9142-AB38-DAE9264AC339}"/>
              </a:ext>
            </a:extLst>
          </p:cNvPr>
          <p:cNvSpPr/>
          <p:nvPr/>
        </p:nvSpPr>
        <p:spPr>
          <a:xfrm>
            <a:off x="8354090" y="100013"/>
            <a:ext cx="3737370" cy="36103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CE15830-451E-BC46-8158-68F5086713F9}"/>
              </a:ext>
            </a:extLst>
          </p:cNvPr>
          <p:cNvSpPr/>
          <p:nvPr/>
        </p:nvSpPr>
        <p:spPr>
          <a:xfrm>
            <a:off x="4569961" y="100013"/>
            <a:ext cx="3737370" cy="6629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F2FC61-0369-3C44-967E-CC0C44ACB7B9}"/>
              </a:ext>
            </a:extLst>
          </p:cNvPr>
          <p:cNvSpPr/>
          <p:nvPr/>
        </p:nvSpPr>
        <p:spPr>
          <a:xfrm>
            <a:off x="773561" y="114300"/>
            <a:ext cx="3737370" cy="6629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4AD1B4-AC35-4372-BDD9-FC1264616959}"/>
              </a:ext>
            </a:extLst>
          </p:cNvPr>
          <p:cNvSpPr>
            <a:spLocks noGrp="1"/>
          </p:cNvSpPr>
          <p:nvPr>
            <p:ph idx="1"/>
          </p:nvPr>
        </p:nvSpPr>
        <p:spPr>
          <a:xfrm>
            <a:off x="8591425" y="754817"/>
            <a:ext cx="3441396" cy="2666893"/>
          </a:xfrm>
        </p:spPr>
        <p:txBody>
          <a:bodyPr>
            <a:normAutofit fontScale="77500" lnSpcReduction="20000"/>
          </a:bodyPr>
          <a:lstStyle/>
          <a:p>
            <a:pPr marL="0" indent="0" algn="ctr">
              <a:lnSpc>
                <a:spcPct val="120000"/>
              </a:lnSpc>
              <a:spcBef>
                <a:spcPts val="0"/>
              </a:spcBef>
              <a:buNone/>
            </a:pPr>
            <a:r>
              <a:rPr lang="en-US" sz="2300" dirty="0">
                <a:solidFill>
                  <a:schemeClr val="bg1"/>
                </a:solidFill>
                <a:hlinkClick r:id="rId3">
                  <a:extLst>
                    <a:ext uri="{A12FA001-AC4F-418D-AE19-62706E023703}">
                      <ahyp:hlinkClr xmlns:ahyp="http://schemas.microsoft.com/office/drawing/2018/hyperlinkcolor" val="tx"/>
                    </a:ext>
                  </a:extLst>
                </a:hlinkClick>
              </a:rPr>
              <a:t>Autism</a:t>
            </a:r>
            <a:r>
              <a:rPr lang="en-US" sz="2300" dirty="0">
                <a:solidFill>
                  <a:schemeClr val="bg1"/>
                </a:solidFill>
              </a:rPr>
              <a:t> </a:t>
            </a:r>
          </a:p>
          <a:p>
            <a:pPr marL="0" indent="0" algn="ctr">
              <a:lnSpc>
                <a:spcPct val="120000"/>
              </a:lnSpc>
              <a:spcBef>
                <a:spcPts val="0"/>
              </a:spcBef>
              <a:buNone/>
            </a:pPr>
            <a:r>
              <a:rPr lang="en-US" sz="2300" dirty="0">
                <a:solidFill>
                  <a:schemeClr val="bg1"/>
                </a:solidFill>
                <a:hlinkClick r:id="rId3">
                  <a:extLst>
                    <a:ext uri="{A12FA001-AC4F-418D-AE19-62706E023703}">
                      <ahyp:hlinkClr xmlns:ahyp="http://schemas.microsoft.com/office/drawing/2018/hyperlinkcolor" val="tx"/>
                    </a:ext>
                  </a:extLst>
                </a:hlinkClick>
              </a:rPr>
              <a:t>Autism Treatment</a:t>
            </a:r>
            <a:endParaRPr lang="en-US" sz="2300" dirty="0">
              <a:solidFill>
                <a:schemeClr val="bg1"/>
              </a:solidFill>
            </a:endParaRPr>
          </a:p>
          <a:p>
            <a:pPr marL="0" indent="0" algn="ctr">
              <a:lnSpc>
                <a:spcPct val="120000"/>
              </a:lnSpc>
              <a:spcBef>
                <a:spcPts val="0"/>
              </a:spcBef>
              <a:buNone/>
            </a:pPr>
            <a:endParaRPr lang="en-US" sz="2300" dirty="0">
              <a:solidFill>
                <a:schemeClr val="bg1"/>
              </a:solidFill>
            </a:endParaRPr>
          </a:p>
          <a:p>
            <a:pPr marL="347472" indent="-347472">
              <a:lnSpc>
                <a:spcPct val="120000"/>
              </a:lnSpc>
              <a:spcBef>
                <a:spcPts val="0"/>
              </a:spcBef>
            </a:pPr>
            <a:endParaRPr lang="en-US" sz="2300" dirty="0">
              <a:solidFill>
                <a:schemeClr val="bg1"/>
              </a:solidFill>
            </a:endParaRPr>
          </a:p>
          <a:p>
            <a:pPr marL="347472" indent="-347472">
              <a:lnSpc>
                <a:spcPct val="120000"/>
              </a:lnSpc>
              <a:spcBef>
                <a:spcPts val="0"/>
              </a:spcBef>
            </a:pPr>
            <a:r>
              <a:rPr lang="en-US" sz="2300" dirty="0">
                <a:solidFill>
                  <a:schemeClr val="bg1"/>
                </a:solidFill>
              </a:rPr>
              <a:t>What therapy and treatment will Sophie require?</a:t>
            </a:r>
          </a:p>
          <a:p>
            <a:pPr marL="347472" indent="-347472">
              <a:lnSpc>
                <a:spcPct val="120000"/>
              </a:lnSpc>
              <a:spcBef>
                <a:spcPts val="0"/>
              </a:spcBef>
            </a:pPr>
            <a:r>
              <a:rPr lang="en-US" sz="2300" dirty="0">
                <a:solidFill>
                  <a:schemeClr val="bg1"/>
                </a:solidFill>
              </a:rPr>
              <a:t>Are these resources available in Baytown?</a:t>
            </a:r>
          </a:p>
          <a:p>
            <a:pPr marL="0" indent="0">
              <a:buNone/>
            </a:pPr>
            <a:endParaRPr lang="en-US" sz="2000" dirty="0">
              <a:solidFill>
                <a:schemeClr val="bg1"/>
              </a:solidFill>
            </a:endParaRPr>
          </a:p>
          <a:p>
            <a:pPr marL="0" indent="0">
              <a:buNone/>
            </a:pPr>
            <a:endParaRPr lang="en-US" sz="2000" dirty="0"/>
          </a:p>
          <a:p>
            <a:endParaRPr lang="en-US" sz="2000" dirty="0"/>
          </a:p>
          <a:p>
            <a:endParaRPr lang="en-US" sz="2000" dirty="0"/>
          </a:p>
        </p:txBody>
      </p:sp>
      <p:sp>
        <p:nvSpPr>
          <p:cNvPr id="6" name="TextBox 5">
            <a:extLst>
              <a:ext uri="{FF2B5EF4-FFF2-40B4-BE49-F238E27FC236}">
                <a16:creationId xmlns:a16="http://schemas.microsoft.com/office/drawing/2014/main" id="{B624ACCD-2B0F-9046-929C-2809D3B44EA5}"/>
              </a:ext>
            </a:extLst>
          </p:cNvPr>
          <p:cNvSpPr txBox="1"/>
          <p:nvPr/>
        </p:nvSpPr>
        <p:spPr>
          <a:xfrm>
            <a:off x="4795024" y="784804"/>
            <a:ext cx="3433627" cy="646330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rPr>
              <a:t>Many people living in poverty experience food insecurity. </a:t>
            </a:r>
          </a:p>
          <a:p>
            <a:pPr marL="342900" indent="-342900">
              <a:buFont typeface="Arial" panose="020B0604020202020204" pitchFamily="34" charset="0"/>
              <a:buChar char="•"/>
            </a:pPr>
            <a:r>
              <a:rPr lang="en-US" dirty="0">
                <a:solidFill>
                  <a:schemeClr val="bg1"/>
                </a:solidFill>
              </a:rPr>
              <a:t>John and Sophie survive mostly on cold cereal and peanut butter sandwiches. Fruit and vegetables are rare luxuries for them. They also get food from a local food pantry to fill in the gaps between checks.</a:t>
            </a:r>
          </a:p>
          <a:p>
            <a:endParaRPr lang="en-US" dirty="0">
              <a:solidFill>
                <a:schemeClr val="bg1"/>
              </a:solidFill>
            </a:endParaRPr>
          </a:p>
          <a:p>
            <a:pPr algn="ctr"/>
            <a:r>
              <a:rPr lang="en-US" dirty="0">
                <a:solidFill>
                  <a:schemeClr val="bg1"/>
                </a:solidFill>
                <a:hlinkClick r:id="rId4">
                  <a:extLst>
                    <a:ext uri="{A12FA001-AC4F-418D-AE19-62706E023703}">
                      <ahyp:hlinkClr xmlns:ahyp="http://schemas.microsoft.com/office/drawing/2018/hyperlinkcolor" val="tx"/>
                    </a:ext>
                  </a:extLst>
                </a:hlinkClick>
              </a:rPr>
              <a:t>Food Costs in Baytown</a:t>
            </a:r>
            <a:r>
              <a:rPr lang="en-US" dirty="0">
                <a:solidFill>
                  <a:schemeClr val="bg1"/>
                </a:solidFill>
              </a:rPr>
              <a:t> </a:t>
            </a:r>
          </a:p>
          <a:p>
            <a:pPr algn="ctr"/>
            <a:r>
              <a:rPr lang="en-US" dirty="0">
                <a:solidFill>
                  <a:schemeClr val="bg1"/>
                </a:solidFill>
                <a:hlinkClick r:id="rId5">
                  <a:extLst>
                    <a:ext uri="{A12FA001-AC4F-418D-AE19-62706E023703}">
                      <ahyp:hlinkClr xmlns:ahyp="http://schemas.microsoft.com/office/drawing/2018/hyperlinkcolor" val="tx"/>
                    </a:ext>
                  </a:extLst>
                </a:hlinkClick>
              </a:rPr>
              <a:t>Hungry in America</a:t>
            </a:r>
            <a:endParaRPr lang="en-US" dirty="0">
              <a:solidFill>
                <a:schemeClr val="bg1"/>
              </a:solidFill>
            </a:endParaRPr>
          </a:p>
          <a:p>
            <a:pPr algn="ctr"/>
            <a:r>
              <a:rPr lang="en-US" dirty="0">
                <a:solidFill>
                  <a:schemeClr val="bg1"/>
                </a:solidFill>
                <a:hlinkClick r:id="rId6">
                  <a:extLst>
                    <a:ext uri="{A12FA001-AC4F-418D-AE19-62706E023703}">
                      <ahyp:hlinkClr xmlns:ahyp="http://schemas.microsoft.com/office/drawing/2018/hyperlinkcolor" val="tx"/>
                    </a:ext>
                  </a:extLst>
                </a:hlinkClick>
              </a:rPr>
              <a:t>Going Hungry</a:t>
            </a:r>
            <a:endParaRPr lang="en-US" dirty="0">
              <a:solidFill>
                <a:schemeClr val="bg1"/>
              </a:solidFill>
            </a:endParaRPr>
          </a:p>
          <a:p>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What is food insecurity? What are the three components of food insecurity?</a:t>
            </a:r>
          </a:p>
          <a:p>
            <a:pPr marL="285750" indent="-285750">
              <a:buFont typeface="Arial" panose="020B0604020202020204" pitchFamily="34" charset="0"/>
              <a:buChar char="•"/>
            </a:pPr>
            <a:r>
              <a:rPr lang="en-US" dirty="0">
                <a:solidFill>
                  <a:schemeClr val="bg1"/>
                </a:solidFill>
              </a:rPr>
              <a:t>How does food insecurity impact Americans?</a:t>
            </a:r>
          </a:p>
          <a:p>
            <a:endParaRPr lang="en-US" dirty="0">
              <a:solidFill>
                <a:schemeClr val="bg1"/>
              </a:solidFill>
            </a:endParaRPr>
          </a:p>
          <a:p>
            <a:endParaRPr lang="en-US" dirty="0"/>
          </a:p>
        </p:txBody>
      </p:sp>
      <p:sp>
        <p:nvSpPr>
          <p:cNvPr id="23" name="TextBox 22">
            <a:extLst>
              <a:ext uri="{FF2B5EF4-FFF2-40B4-BE49-F238E27FC236}">
                <a16:creationId xmlns:a16="http://schemas.microsoft.com/office/drawing/2014/main" id="{2EFE475A-88B0-C04B-B087-78DC7BFBAB6E}"/>
              </a:ext>
            </a:extLst>
          </p:cNvPr>
          <p:cNvSpPr txBox="1"/>
          <p:nvPr/>
        </p:nvSpPr>
        <p:spPr>
          <a:xfrm>
            <a:off x="1057655" y="773342"/>
            <a:ext cx="3287350" cy="5293757"/>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Housing is the biggest expense in one’s budget.</a:t>
            </a:r>
          </a:p>
          <a:p>
            <a:endParaRPr lang="en-US" sz="2000" dirty="0">
              <a:solidFill>
                <a:schemeClr val="bg1"/>
              </a:solidFill>
            </a:endParaRPr>
          </a:p>
          <a:p>
            <a:pPr algn="ctr"/>
            <a:r>
              <a:rPr lang="en-US" sz="2000" dirty="0">
                <a:solidFill>
                  <a:schemeClr val="bg1"/>
                </a:solidFill>
              </a:rPr>
              <a:t>    </a:t>
            </a:r>
            <a:r>
              <a:rPr lang="en-US" sz="2000" dirty="0">
                <a:solidFill>
                  <a:schemeClr val="bg1"/>
                </a:solidFill>
                <a:hlinkClick r:id="rId7">
                  <a:extLst>
                    <a:ext uri="{A12FA001-AC4F-418D-AE19-62706E023703}">
                      <ahyp:hlinkClr xmlns:ahyp="http://schemas.microsoft.com/office/drawing/2018/hyperlinkcolor" val="tx"/>
                    </a:ext>
                  </a:extLst>
                </a:hlinkClick>
              </a:rPr>
              <a:t>Housing Costs in Baytown</a:t>
            </a:r>
            <a:endParaRPr lang="en-US" sz="2000" dirty="0">
              <a:solidFill>
                <a:schemeClr val="bg1"/>
              </a:solidFill>
            </a:endParaRPr>
          </a:p>
          <a:p>
            <a:pPr algn="ctr"/>
            <a:r>
              <a:rPr lang="en-US" sz="2000" dirty="0">
                <a:solidFill>
                  <a:schemeClr val="bg1"/>
                </a:solidFill>
                <a:hlinkClick r:id="rId8">
                  <a:extLst>
                    <a:ext uri="{A12FA001-AC4F-418D-AE19-62706E023703}">
                      <ahyp:hlinkClr xmlns:ahyp="http://schemas.microsoft.com/office/drawing/2018/hyperlinkcolor" val="tx"/>
                    </a:ext>
                  </a:extLst>
                </a:hlinkClick>
              </a:rPr>
              <a:t>Cost of Living Calculator</a:t>
            </a:r>
            <a:endParaRPr lang="en-US" sz="2000" dirty="0">
              <a:solidFill>
                <a:schemeClr val="bg1"/>
              </a:solidFill>
            </a:endParaRPr>
          </a:p>
          <a:p>
            <a:pPr marL="285750" indent="-285750">
              <a:buFont typeface="Arial" panose="020B0604020202020204" pitchFamily="34" charset="0"/>
              <a:buChar char="•"/>
            </a:pPr>
            <a:endParaRPr lang="en-US" sz="2000" dirty="0">
              <a:solidFill>
                <a:schemeClr val="bg1"/>
              </a:solidFill>
            </a:endParaRP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What is the cost of living in Baytown?  </a:t>
            </a:r>
          </a:p>
          <a:p>
            <a:pPr marL="285750" indent="-285750">
              <a:buFont typeface="Arial" panose="020B0604020202020204" pitchFamily="34" charset="0"/>
              <a:buChar char="•"/>
            </a:pPr>
            <a:r>
              <a:rPr lang="en-US" sz="2000" dirty="0">
                <a:solidFill>
                  <a:schemeClr val="bg1"/>
                </a:solidFill>
              </a:rPr>
              <a:t>How much would a two-bedroom apartment cost in Baytown?</a:t>
            </a:r>
          </a:p>
          <a:p>
            <a:pPr marL="285750" indent="-285750">
              <a:buFont typeface="Arial" panose="020B0604020202020204" pitchFamily="34" charset="0"/>
              <a:buChar char="•"/>
            </a:pPr>
            <a:r>
              <a:rPr lang="en-US" sz="2000" dirty="0">
                <a:solidFill>
                  <a:schemeClr val="bg1"/>
                </a:solidFill>
              </a:rPr>
              <a:t>What expenses must be factored into determining the cost of living? </a:t>
            </a:r>
          </a:p>
          <a:p>
            <a:pPr marL="285750" indent="-285750">
              <a:buFont typeface="Arial" panose="020B0604020202020204" pitchFamily="34" charset="0"/>
              <a:buChar char="•"/>
            </a:pPr>
            <a:endParaRPr lang="en-US" sz="2000" dirty="0">
              <a:solidFill>
                <a:schemeClr val="bg1"/>
              </a:solidFill>
            </a:endParaRPr>
          </a:p>
          <a:p>
            <a:endParaRPr lang="en-US" dirty="0"/>
          </a:p>
        </p:txBody>
      </p:sp>
      <p:sp>
        <p:nvSpPr>
          <p:cNvPr id="10" name="TextBox 9">
            <a:extLst>
              <a:ext uri="{FF2B5EF4-FFF2-40B4-BE49-F238E27FC236}">
                <a16:creationId xmlns:a16="http://schemas.microsoft.com/office/drawing/2014/main" id="{BFCB2F4A-4875-4647-A19B-BBBFC7C6F9BA}"/>
              </a:ext>
            </a:extLst>
          </p:cNvPr>
          <p:cNvSpPr txBox="1"/>
          <p:nvPr/>
        </p:nvSpPr>
        <p:spPr>
          <a:xfrm>
            <a:off x="1026203" y="114301"/>
            <a:ext cx="3342349" cy="584775"/>
          </a:xfrm>
          <a:prstGeom prst="rect">
            <a:avLst/>
          </a:prstGeom>
          <a:noFill/>
        </p:spPr>
        <p:txBody>
          <a:bodyPr wrap="square" rtlCol="0">
            <a:spAutoFit/>
          </a:bodyPr>
          <a:lstStyle/>
          <a:p>
            <a:pPr algn="ctr"/>
            <a:r>
              <a:rPr lang="en-US" sz="3200" b="1" u="sng" dirty="0">
                <a:solidFill>
                  <a:schemeClr val="bg1"/>
                </a:solidFill>
              </a:rPr>
              <a:t>Housing Costs</a:t>
            </a:r>
          </a:p>
        </p:txBody>
      </p:sp>
      <p:sp>
        <p:nvSpPr>
          <p:cNvPr id="24" name="TextBox 23">
            <a:extLst>
              <a:ext uri="{FF2B5EF4-FFF2-40B4-BE49-F238E27FC236}">
                <a16:creationId xmlns:a16="http://schemas.microsoft.com/office/drawing/2014/main" id="{70509588-EAAF-A64C-9A94-2CBB9E972F0C}"/>
              </a:ext>
            </a:extLst>
          </p:cNvPr>
          <p:cNvSpPr txBox="1"/>
          <p:nvPr/>
        </p:nvSpPr>
        <p:spPr>
          <a:xfrm>
            <a:off x="4774713" y="127883"/>
            <a:ext cx="3342349" cy="584775"/>
          </a:xfrm>
          <a:prstGeom prst="rect">
            <a:avLst/>
          </a:prstGeom>
          <a:noFill/>
        </p:spPr>
        <p:txBody>
          <a:bodyPr wrap="square" rtlCol="0">
            <a:spAutoFit/>
          </a:bodyPr>
          <a:lstStyle/>
          <a:p>
            <a:pPr algn="ctr"/>
            <a:r>
              <a:rPr lang="en-US" sz="3200" b="1" u="sng" dirty="0">
                <a:solidFill>
                  <a:schemeClr val="bg1"/>
                </a:solidFill>
              </a:rPr>
              <a:t>Food Costs</a:t>
            </a:r>
          </a:p>
        </p:txBody>
      </p:sp>
      <p:sp>
        <p:nvSpPr>
          <p:cNvPr id="25" name="TextBox 24">
            <a:extLst>
              <a:ext uri="{FF2B5EF4-FFF2-40B4-BE49-F238E27FC236}">
                <a16:creationId xmlns:a16="http://schemas.microsoft.com/office/drawing/2014/main" id="{0021B8AC-BFBD-2047-8CB1-FC9A2DE70E8B}"/>
              </a:ext>
            </a:extLst>
          </p:cNvPr>
          <p:cNvSpPr txBox="1"/>
          <p:nvPr/>
        </p:nvSpPr>
        <p:spPr>
          <a:xfrm>
            <a:off x="8690471" y="127883"/>
            <a:ext cx="3342349" cy="584775"/>
          </a:xfrm>
          <a:prstGeom prst="rect">
            <a:avLst/>
          </a:prstGeom>
          <a:noFill/>
        </p:spPr>
        <p:txBody>
          <a:bodyPr wrap="square" rtlCol="0">
            <a:spAutoFit/>
          </a:bodyPr>
          <a:lstStyle/>
          <a:p>
            <a:pPr algn="ctr"/>
            <a:r>
              <a:rPr lang="en-US" sz="3200" b="1" u="sng" dirty="0">
                <a:solidFill>
                  <a:schemeClr val="bg1"/>
                </a:solidFill>
              </a:rPr>
              <a:t>Autism Treatment</a:t>
            </a:r>
          </a:p>
        </p:txBody>
      </p:sp>
      <p:sp>
        <p:nvSpPr>
          <p:cNvPr id="28" name="TextBox 27">
            <a:extLst>
              <a:ext uri="{FF2B5EF4-FFF2-40B4-BE49-F238E27FC236}">
                <a16:creationId xmlns:a16="http://schemas.microsoft.com/office/drawing/2014/main" id="{A3CE192F-2118-6A4F-BF55-EB516A9BA2F9}"/>
              </a:ext>
            </a:extLst>
          </p:cNvPr>
          <p:cNvSpPr txBox="1"/>
          <p:nvPr/>
        </p:nvSpPr>
        <p:spPr>
          <a:xfrm>
            <a:off x="8606762" y="4510868"/>
            <a:ext cx="3415311"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How would John’s PTSD prevent him from being able to pursue education and employment?</a:t>
            </a:r>
          </a:p>
          <a:p>
            <a:endParaRPr lang="en-US" dirty="0"/>
          </a:p>
        </p:txBody>
      </p:sp>
      <p:sp>
        <p:nvSpPr>
          <p:cNvPr id="30" name="TextBox 29">
            <a:extLst>
              <a:ext uri="{FF2B5EF4-FFF2-40B4-BE49-F238E27FC236}">
                <a16:creationId xmlns:a16="http://schemas.microsoft.com/office/drawing/2014/main" id="{9DB778E7-FCE9-7E42-88C4-DCF813AAC30A}"/>
              </a:ext>
            </a:extLst>
          </p:cNvPr>
          <p:cNvSpPr txBox="1"/>
          <p:nvPr/>
        </p:nvSpPr>
        <p:spPr>
          <a:xfrm>
            <a:off x="8606763" y="3836027"/>
            <a:ext cx="3342349" cy="584775"/>
          </a:xfrm>
          <a:prstGeom prst="rect">
            <a:avLst/>
          </a:prstGeom>
          <a:noFill/>
        </p:spPr>
        <p:txBody>
          <a:bodyPr wrap="square" rtlCol="0">
            <a:spAutoFit/>
          </a:bodyPr>
          <a:lstStyle/>
          <a:p>
            <a:pPr algn="ctr"/>
            <a:r>
              <a:rPr lang="en-US" sz="3200" b="1" u="sng" dirty="0">
                <a:solidFill>
                  <a:schemeClr val="bg1"/>
                </a:solidFill>
              </a:rPr>
              <a:t>Unemployment</a:t>
            </a:r>
          </a:p>
        </p:txBody>
      </p:sp>
      <p:sp>
        <p:nvSpPr>
          <p:cNvPr id="32" name="TextBox 31">
            <a:extLst>
              <a:ext uri="{FF2B5EF4-FFF2-40B4-BE49-F238E27FC236}">
                <a16:creationId xmlns:a16="http://schemas.microsoft.com/office/drawing/2014/main" id="{AAFE2C69-71CE-A84F-B80B-C71602109C59}"/>
              </a:ext>
            </a:extLst>
          </p:cNvPr>
          <p:cNvSpPr txBox="1"/>
          <p:nvPr/>
        </p:nvSpPr>
        <p:spPr>
          <a:xfrm rot="16200000">
            <a:off x="-2292957" y="2921169"/>
            <a:ext cx="5311317" cy="1015663"/>
          </a:xfrm>
          <a:prstGeom prst="rect">
            <a:avLst/>
          </a:prstGeom>
          <a:noFill/>
        </p:spPr>
        <p:txBody>
          <a:bodyPr wrap="square" rtlCol="0">
            <a:spAutoFit/>
          </a:bodyPr>
          <a:lstStyle/>
          <a:p>
            <a:r>
              <a:rPr lang="en-US" sz="6000" dirty="0"/>
              <a:t>Considerations:</a:t>
            </a:r>
          </a:p>
        </p:txBody>
      </p:sp>
      <p:sp>
        <p:nvSpPr>
          <p:cNvPr id="33" name="Action Button: Help 32">
            <a:hlinkClick r:id="" action="ppaction://noaction" highlightClick="1"/>
            <a:extLst>
              <a:ext uri="{FF2B5EF4-FFF2-40B4-BE49-F238E27FC236}">
                <a16:creationId xmlns:a16="http://schemas.microsoft.com/office/drawing/2014/main" id="{18A74EB9-0435-324F-ABF2-D3F40029DD8A}"/>
              </a:ext>
            </a:extLst>
          </p:cNvPr>
          <p:cNvSpPr/>
          <p:nvPr/>
        </p:nvSpPr>
        <p:spPr>
          <a:xfrm>
            <a:off x="898238" y="2978195"/>
            <a:ext cx="428625" cy="377434"/>
          </a:xfrm>
          <a:prstGeom prst="actionButtonHel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ction Button: Help 33">
            <a:hlinkClick r:id="" action="ppaction://noaction" highlightClick="1"/>
            <a:extLst>
              <a:ext uri="{FF2B5EF4-FFF2-40B4-BE49-F238E27FC236}">
                <a16:creationId xmlns:a16="http://schemas.microsoft.com/office/drawing/2014/main" id="{114DA0CD-C9AF-3A4D-8CF6-BDD6F72237AF}"/>
              </a:ext>
            </a:extLst>
          </p:cNvPr>
          <p:cNvSpPr/>
          <p:nvPr/>
        </p:nvSpPr>
        <p:spPr>
          <a:xfrm>
            <a:off x="888507" y="3611758"/>
            <a:ext cx="428625" cy="377434"/>
          </a:xfrm>
          <a:prstGeom prst="actionButtonHel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Help 34">
            <a:hlinkClick r:id="" action="ppaction://noaction" highlightClick="1"/>
            <a:extLst>
              <a:ext uri="{FF2B5EF4-FFF2-40B4-BE49-F238E27FC236}">
                <a16:creationId xmlns:a16="http://schemas.microsoft.com/office/drawing/2014/main" id="{38446847-3EB0-3B40-8560-A83A33BCD8A2}"/>
              </a:ext>
            </a:extLst>
          </p:cNvPr>
          <p:cNvSpPr/>
          <p:nvPr/>
        </p:nvSpPr>
        <p:spPr>
          <a:xfrm>
            <a:off x="4629098" y="5251895"/>
            <a:ext cx="428625" cy="377434"/>
          </a:xfrm>
          <a:prstGeom prst="actionButtonHel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ction Button: Help 35">
            <a:hlinkClick r:id="" action="ppaction://noaction" highlightClick="1"/>
            <a:extLst>
              <a:ext uri="{FF2B5EF4-FFF2-40B4-BE49-F238E27FC236}">
                <a16:creationId xmlns:a16="http://schemas.microsoft.com/office/drawing/2014/main" id="{EEBB157C-348A-C845-B370-792D0477489D}"/>
              </a:ext>
            </a:extLst>
          </p:cNvPr>
          <p:cNvSpPr/>
          <p:nvPr/>
        </p:nvSpPr>
        <p:spPr>
          <a:xfrm>
            <a:off x="4636312" y="6094271"/>
            <a:ext cx="428625" cy="377434"/>
          </a:xfrm>
          <a:prstGeom prst="actionButtonHel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ction Button: Help 38">
            <a:hlinkClick r:id="" action="ppaction://noaction" highlightClick="1"/>
            <a:extLst>
              <a:ext uri="{FF2B5EF4-FFF2-40B4-BE49-F238E27FC236}">
                <a16:creationId xmlns:a16="http://schemas.microsoft.com/office/drawing/2014/main" id="{3F084BE4-26A1-0B43-9397-431525C585B1}"/>
              </a:ext>
            </a:extLst>
          </p:cNvPr>
          <p:cNvSpPr/>
          <p:nvPr/>
        </p:nvSpPr>
        <p:spPr>
          <a:xfrm>
            <a:off x="8508740" y="1916521"/>
            <a:ext cx="395448" cy="354270"/>
          </a:xfrm>
          <a:prstGeom prst="actionButtonHel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ction Button: Help 39">
            <a:hlinkClick r:id="" action="ppaction://noaction" highlightClick="1"/>
            <a:extLst>
              <a:ext uri="{FF2B5EF4-FFF2-40B4-BE49-F238E27FC236}">
                <a16:creationId xmlns:a16="http://schemas.microsoft.com/office/drawing/2014/main" id="{060BF1D0-C65D-4741-94E8-43665B999E13}"/>
              </a:ext>
            </a:extLst>
          </p:cNvPr>
          <p:cNvSpPr/>
          <p:nvPr/>
        </p:nvSpPr>
        <p:spPr>
          <a:xfrm>
            <a:off x="8475563" y="4887510"/>
            <a:ext cx="428625" cy="377434"/>
          </a:xfrm>
          <a:prstGeom prst="actionButtonHel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Help 25">
            <a:hlinkClick r:id="" action="ppaction://noaction" highlightClick="1"/>
            <a:extLst>
              <a:ext uri="{FF2B5EF4-FFF2-40B4-BE49-F238E27FC236}">
                <a16:creationId xmlns:a16="http://schemas.microsoft.com/office/drawing/2014/main" id="{5354C6CB-54B4-6147-8188-EC92A5147C7B}"/>
              </a:ext>
            </a:extLst>
          </p:cNvPr>
          <p:cNvSpPr/>
          <p:nvPr/>
        </p:nvSpPr>
        <p:spPr>
          <a:xfrm>
            <a:off x="8508740" y="2416646"/>
            <a:ext cx="395448" cy="354270"/>
          </a:xfrm>
          <a:prstGeom prst="actionButtonHel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Internet">
            <a:extLst>
              <a:ext uri="{FF2B5EF4-FFF2-40B4-BE49-F238E27FC236}">
                <a16:creationId xmlns:a16="http://schemas.microsoft.com/office/drawing/2014/main" id="{59D66AD3-9BE6-A84B-B9D9-AB2A74BAC94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3561" y="1761395"/>
            <a:ext cx="667767" cy="667767"/>
          </a:xfrm>
          <a:prstGeom prst="rect">
            <a:avLst/>
          </a:prstGeom>
        </p:spPr>
      </p:pic>
      <p:pic>
        <p:nvPicPr>
          <p:cNvPr id="31" name="Graphic 30" descr="Internet">
            <a:extLst>
              <a:ext uri="{FF2B5EF4-FFF2-40B4-BE49-F238E27FC236}">
                <a16:creationId xmlns:a16="http://schemas.microsoft.com/office/drawing/2014/main" id="{19F4345E-B5D9-8E4A-A5C6-7F43E5D710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76857" y="3946030"/>
            <a:ext cx="768152" cy="768152"/>
          </a:xfrm>
          <a:prstGeom prst="rect">
            <a:avLst/>
          </a:prstGeom>
        </p:spPr>
      </p:pic>
      <p:pic>
        <p:nvPicPr>
          <p:cNvPr id="38" name="Graphic 37" descr="Internet">
            <a:extLst>
              <a:ext uri="{FF2B5EF4-FFF2-40B4-BE49-F238E27FC236}">
                <a16:creationId xmlns:a16="http://schemas.microsoft.com/office/drawing/2014/main" id="{F1B9CC72-A76E-9B4B-AB5E-150967C4E5C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91424" y="712658"/>
            <a:ext cx="713757" cy="713757"/>
          </a:xfrm>
          <a:prstGeom prst="rect">
            <a:avLst/>
          </a:prstGeom>
        </p:spPr>
      </p:pic>
      <p:sp>
        <p:nvSpPr>
          <p:cNvPr id="41" name="Action Button: Help 40">
            <a:hlinkClick r:id="" action="ppaction://noaction" highlightClick="1"/>
            <a:extLst>
              <a:ext uri="{FF2B5EF4-FFF2-40B4-BE49-F238E27FC236}">
                <a16:creationId xmlns:a16="http://schemas.microsoft.com/office/drawing/2014/main" id="{8B8F1906-F3BB-6E43-BF2E-5FB302D5799F}"/>
              </a:ext>
            </a:extLst>
          </p:cNvPr>
          <p:cNvSpPr/>
          <p:nvPr/>
        </p:nvSpPr>
        <p:spPr>
          <a:xfrm>
            <a:off x="888507" y="4510868"/>
            <a:ext cx="428625" cy="377434"/>
          </a:xfrm>
          <a:prstGeom prst="actionButtonHel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85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AD27B21-6E7F-AF48-BE9E-07200587CE27}"/>
              </a:ext>
            </a:extLst>
          </p:cNvPr>
          <p:cNvSpPr txBox="1"/>
          <p:nvPr/>
        </p:nvSpPr>
        <p:spPr>
          <a:xfrm>
            <a:off x="477631" y="4153932"/>
            <a:ext cx="7178041" cy="2523768"/>
          </a:xfrm>
          <a:prstGeom prst="rect">
            <a:avLst/>
          </a:prstGeom>
          <a:noFill/>
        </p:spPr>
        <p:txBody>
          <a:bodyPr wrap="square" rtlCol="0">
            <a:spAutoFit/>
          </a:bodyPr>
          <a:lstStyle/>
          <a:p>
            <a:endParaRPr lang="en-US" sz="2400" dirty="0"/>
          </a:p>
          <a:p>
            <a:r>
              <a:rPr lang="en-US" sz="2400" dirty="0"/>
              <a:t>     What are the most dangerous jobs?</a:t>
            </a:r>
          </a:p>
          <a:p>
            <a:endParaRPr lang="en-US" sz="1000" dirty="0"/>
          </a:p>
          <a:p>
            <a:r>
              <a:rPr lang="en-US" sz="2400" dirty="0"/>
              <a:t>     What are the most common on-the-job injuries?</a:t>
            </a:r>
          </a:p>
          <a:p>
            <a:endParaRPr lang="en-US" sz="1000" dirty="0"/>
          </a:p>
          <a:p>
            <a:r>
              <a:rPr lang="en-US" sz="2400" dirty="0"/>
              <a:t>     Why are men more at risk of fatal or serious </a:t>
            </a:r>
          </a:p>
          <a:p>
            <a:r>
              <a:rPr lang="en-US" sz="2400" dirty="0"/>
              <a:t>     work-related injuries.</a:t>
            </a:r>
          </a:p>
          <a:p>
            <a:endParaRPr lang="en-US" dirty="0"/>
          </a:p>
        </p:txBody>
      </p:sp>
      <p:sp>
        <p:nvSpPr>
          <p:cNvPr id="2" name="Title 1">
            <a:extLst>
              <a:ext uri="{FF2B5EF4-FFF2-40B4-BE49-F238E27FC236}">
                <a16:creationId xmlns:a16="http://schemas.microsoft.com/office/drawing/2014/main" id="{7411D9A7-EF86-4483-8FA6-ECA299039022}"/>
              </a:ext>
            </a:extLst>
          </p:cNvPr>
          <p:cNvSpPr>
            <a:spLocks noGrp="1"/>
          </p:cNvSpPr>
          <p:nvPr>
            <p:ph type="title"/>
          </p:nvPr>
        </p:nvSpPr>
        <p:spPr>
          <a:xfrm>
            <a:off x="388620" y="393701"/>
            <a:ext cx="5440680" cy="1692794"/>
          </a:xfrm>
        </p:spPr>
        <p:txBody>
          <a:bodyPr vert="horz" lIns="91440" tIns="45720" rIns="91440" bIns="45720" rtlCol="0" anchor="ctr">
            <a:noAutofit/>
          </a:bodyPr>
          <a:lstStyle/>
          <a:p>
            <a:pPr algn="ctr"/>
            <a:r>
              <a:rPr lang="en-US" sz="6000" dirty="0"/>
              <a:t>Workplace Injuries</a:t>
            </a: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F3F684-6B44-4782-BF4F-9C4E49A9A37E}"/>
              </a:ext>
            </a:extLst>
          </p:cNvPr>
          <p:cNvSpPr>
            <a:spLocks noGrp="1"/>
          </p:cNvSpPr>
          <p:nvPr>
            <p:ph sz="half" idx="1"/>
          </p:nvPr>
        </p:nvSpPr>
        <p:spPr>
          <a:xfrm>
            <a:off x="387144" y="2389290"/>
            <a:ext cx="5880309" cy="1208763"/>
          </a:xfrm>
        </p:spPr>
        <p:txBody>
          <a:bodyPr vert="horz" lIns="91440" tIns="45720" rIns="91440" bIns="45720" rtlCol="0">
            <a:normAutofit/>
          </a:bodyPr>
          <a:lstStyle/>
          <a:p>
            <a:pPr marL="0" indent="0">
              <a:buNone/>
            </a:pPr>
            <a:r>
              <a:rPr lang="en-US" sz="2400" dirty="0"/>
              <a:t>After three and a half years of working as a civilian, John’s left arm was amputated in a work-related accident. </a:t>
            </a:r>
          </a:p>
        </p:txBody>
      </p:sp>
      <p:pic>
        <p:nvPicPr>
          <p:cNvPr id="10" name="Picture 9" descr="A picture containing food&#10;&#10;Description automatically generated">
            <a:extLst>
              <a:ext uri="{FF2B5EF4-FFF2-40B4-BE49-F238E27FC236}">
                <a16:creationId xmlns:a16="http://schemas.microsoft.com/office/drawing/2014/main" id="{2F7769EC-6E2E-EE4A-88DC-831ADA05AE2D}"/>
              </a:ext>
            </a:extLst>
          </p:cNvPr>
          <p:cNvPicPr>
            <a:picLocks noChangeAspect="1"/>
          </p:cNvPicPr>
          <p:nvPr/>
        </p:nvPicPr>
        <p:blipFill rotWithShape="1">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5957887" y="10"/>
            <a:ext cx="6234112"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3" name="Action Button: Help 12">
            <a:hlinkClick r:id="" action="ppaction://noaction" highlightClick="1"/>
            <a:extLst>
              <a:ext uri="{FF2B5EF4-FFF2-40B4-BE49-F238E27FC236}">
                <a16:creationId xmlns:a16="http://schemas.microsoft.com/office/drawing/2014/main" id="{9B274CFF-E46F-0C43-98B4-8FB6B27E334A}"/>
              </a:ext>
            </a:extLst>
          </p:cNvPr>
          <p:cNvSpPr/>
          <p:nvPr/>
        </p:nvSpPr>
        <p:spPr>
          <a:xfrm>
            <a:off x="372856" y="4564674"/>
            <a:ext cx="428625" cy="377434"/>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ction Button: Help 13">
            <a:hlinkClick r:id="" action="ppaction://noaction" highlightClick="1"/>
            <a:extLst>
              <a:ext uri="{FF2B5EF4-FFF2-40B4-BE49-F238E27FC236}">
                <a16:creationId xmlns:a16="http://schemas.microsoft.com/office/drawing/2014/main" id="{5143B404-B66C-C741-A046-BD6607BC85B9}"/>
              </a:ext>
            </a:extLst>
          </p:cNvPr>
          <p:cNvSpPr/>
          <p:nvPr/>
        </p:nvSpPr>
        <p:spPr>
          <a:xfrm>
            <a:off x="364808" y="5129704"/>
            <a:ext cx="428625" cy="377434"/>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elp 15">
            <a:hlinkClick r:id="" action="ppaction://noaction" highlightClick="1"/>
            <a:extLst>
              <a:ext uri="{FF2B5EF4-FFF2-40B4-BE49-F238E27FC236}">
                <a16:creationId xmlns:a16="http://schemas.microsoft.com/office/drawing/2014/main" id="{B0F41952-5C3D-6840-9FE5-C614DBCB6CC7}"/>
              </a:ext>
            </a:extLst>
          </p:cNvPr>
          <p:cNvSpPr/>
          <p:nvPr/>
        </p:nvSpPr>
        <p:spPr>
          <a:xfrm>
            <a:off x="387144" y="5751334"/>
            <a:ext cx="428625" cy="377434"/>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C11321-8C56-684D-A940-C00988957E40}"/>
              </a:ext>
            </a:extLst>
          </p:cNvPr>
          <p:cNvSpPr txBox="1"/>
          <p:nvPr/>
        </p:nvSpPr>
        <p:spPr>
          <a:xfrm>
            <a:off x="1777048" y="3429000"/>
            <a:ext cx="3059111" cy="830997"/>
          </a:xfrm>
          <a:prstGeom prst="rect">
            <a:avLst/>
          </a:prstGeom>
          <a:noFill/>
        </p:spPr>
        <p:txBody>
          <a:bodyPr wrap="square" rtlCol="0">
            <a:spAutoFit/>
          </a:bodyPr>
          <a:lstStyle/>
          <a:p>
            <a:pPr algn="ctr"/>
            <a:r>
              <a:rPr lang="en-US" sz="2400" dirty="0">
                <a:hlinkClick r:id="rId5"/>
              </a:rPr>
              <a:t>Injury Statistics</a:t>
            </a:r>
            <a:r>
              <a:rPr lang="en-US" sz="2400" dirty="0"/>
              <a:t> </a:t>
            </a:r>
          </a:p>
          <a:p>
            <a:pPr algn="ctr"/>
            <a:r>
              <a:rPr lang="en-US" sz="2400" dirty="0">
                <a:hlinkClick r:id="rId6"/>
              </a:rPr>
              <a:t>On-the-Job Injuries</a:t>
            </a:r>
            <a:endParaRPr lang="en-US" sz="2400" dirty="0"/>
          </a:p>
        </p:txBody>
      </p:sp>
      <p:pic>
        <p:nvPicPr>
          <p:cNvPr id="17" name="Graphic 16" descr="Internet">
            <a:extLst>
              <a:ext uri="{FF2B5EF4-FFF2-40B4-BE49-F238E27FC236}">
                <a16:creationId xmlns:a16="http://schemas.microsoft.com/office/drawing/2014/main" id="{535F34E0-6756-4A44-BF00-F32DC6E0AF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0867" y="3442249"/>
            <a:ext cx="817748" cy="817748"/>
          </a:xfrm>
          <a:prstGeom prst="rect">
            <a:avLst/>
          </a:prstGeom>
        </p:spPr>
      </p:pic>
      <p:sp>
        <p:nvSpPr>
          <p:cNvPr id="18" name="Rectangle 17">
            <a:extLst>
              <a:ext uri="{FF2B5EF4-FFF2-40B4-BE49-F238E27FC236}">
                <a16:creationId xmlns:a16="http://schemas.microsoft.com/office/drawing/2014/main" id="{F763CB88-D6AF-EB46-BE09-3BDD700F05EB}"/>
              </a:ext>
            </a:extLst>
          </p:cNvPr>
          <p:cNvSpPr/>
          <p:nvPr/>
        </p:nvSpPr>
        <p:spPr>
          <a:xfrm>
            <a:off x="8075610" y="6519446"/>
            <a:ext cx="4244976" cy="338554"/>
          </a:xfrm>
          <a:prstGeom prst="rect">
            <a:avLst/>
          </a:prstGeom>
        </p:spPr>
        <p:txBody>
          <a:bodyPr wrap="square">
            <a:spAutoFit/>
          </a:bodyPr>
          <a:lstStyle/>
          <a:p>
            <a:r>
              <a:rPr lang="en-US" sz="800" i="1" dirty="0"/>
              <a:t>Figure 10</a:t>
            </a:r>
            <a:r>
              <a:rPr lang="en-US" sz="800" dirty="0"/>
              <a:t>. Workplace Injury Prevention Signs. Adapted from “Hive Health Media”, retrieved from </a:t>
            </a:r>
            <a:r>
              <a:rPr lang="en-US" sz="800" dirty="0">
                <a:hlinkClick r:id="rId9">
                  <a:extLst>
                    <a:ext uri="{A12FA001-AC4F-418D-AE19-62706E023703}">
                      <ahyp:hlinkClr xmlns:ahyp="http://schemas.microsoft.com/office/drawing/2018/hyperlinkcolor" val="tx"/>
                    </a:ext>
                  </a:extLst>
                </a:hlinkClick>
              </a:rPr>
              <a:t>https://www.hivehealthmedia.com/workplace-injury-prevention/</a:t>
            </a:r>
            <a:endParaRPr lang="en-US" sz="800" dirty="0"/>
          </a:p>
        </p:txBody>
      </p:sp>
    </p:spTree>
    <p:extLst>
      <p:ext uri="{BB962C8B-B14F-4D97-AF65-F5344CB8AC3E}">
        <p14:creationId xmlns:p14="http://schemas.microsoft.com/office/powerpoint/2010/main" val="3066096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FBE8F2-E007-4917-90A6-771B913BF980}"/>
              </a:ext>
            </a:extLst>
          </p:cNvPr>
          <p:cNvSpPr>
            <a:spLocks noGrp="1"/>
          </p:cNvSpPr>
          <p:nvPr>
            <p:ph type="title"/>
          </p:nvPr>
        </p:nvSpPr>
        <p:spPr>
          <a:xfrm>
            <a:off x="643467" y="124691"/>
            <a:ext cx="10905066" cy="703772"/>
          </a:xfrm>
        </p:spPr>
        <p:txBody>
          <a:bodyPr>
            <a:normAutofit/>
          </a:bodyPr>
          <a:lstStyle/>
          <a:p>
            <a:pPr algn="ctr"/>
            <a:r>
              <a:rPr lang="en-US" sz="3600" b="1" dirty="0"/>
              <a:t>Unemployment and Disability </a:t>
            </a:r>
          </a:p>
        </p:txBody>
      </p:sp>
      <p:sp>
        <p:nvSpPr>
          <p:cNvPr id="6" name="Content Placeholder 5">
            <a:extLst>
              <a:ext uri="{FF2B5EF4-FFF2-40B4-BE49-F238E27FC236}">
                <a16:creationId xmlns:a16="http://schemas.microsoft.com/office/drawing/2014/main" id="{34C6CEE8-8929-449E-AAA1-C165D8602E17}"/>
              </a:ext>
            </a:extLst>
          </p:cNvPr>
          <p:cNvSpPr>
            <a:spLocks noGrp="1"/>
          </p:cNvSpPr>
          <p:nvPr>
            <p:ph idx="1"/>
          </p:nvPr>
        </p:nvSpPr>
        <p:spPr>
          <a:xfrm>
            <a:off x="567267" y="828462"/>
            <a:ext cx="11552766" cy="6029537"/>
          </a:xfrm>
        </p:spPr>
        <p:txBody>
          <a:bodyPr>
            <a:normAutofit fontScale="92500" lnSpcReduction="20000"/>
          </a:bodyPr>
          <a:lstStyle/>
          <a:p>
            <a:r>
              <a:rPr lang="en-US" sz="2000" dirty="0"/>
              <a:t>After losing his job, John applied to the Veteran’s Administration for healthcare benefits and was granted some benefits related to his PTSD. </a:t>
            </a:r>
          </a:p>
          <a:p>
            <a:r>
              <a:rPr lang="en-US" sz="2000" dirty="0"/>
              <a:t>He also received worker’s compensation to pay for his injury-related expenses and receives worker’s compensation lifetime income benefits. If John’s weekly gross income from his job was $600, how much is his income from worker’s compensation? </a:t>
            </a:r>
          </a:p>
          <a:p>
            <a:r>
              <a:rPr lang="en-US" sz="2000" dirty="0"/>
              <a:t>He sought employment elsewhere but was unsuccessful. </a:t>
            </a:r>
          </a:p>
          <a:p>
            <a:r>
              <a:rPr lang="en-US" sz="2000" dirty="0"/>
              <a:t>John’s only source of income is worker’s compensation. He also receives $355 per month in food stamps or SNAP benefits. Sophie receives Medicaid because of her disability and low income. Sophie is not eligible to receive monthly payments from SSI as the family income is too high to qualify. John and Sophie do not qualify for Temporary Aid to Needy Families (TANF) as their income is too high.</a:t>
            </a:r>
          </a:p>
          <a:p>
            <a:pPr marL="0" indent="0">
              <a:buNone/>
            </a:pPr>
            <a:r>
              <a:rPr lang="en-US" sz="2000" dirty="0"/>
              <a:t>What is worker’s compensation insurance? </a:t>
            </a:r>
          </a:p>
          <a:p>
            <a:pPr marL="0" indent="0">
              <a:buNone/>
            </a:pPr>
            <a:r>
              <a:rPr lang="en-US" sz="2000" dirty="0">
                <a:hlinkClick r:id="rId2"/>
              </a:rPr>
              <a:t>Worker's Compensation</a:t>
            </a:r>
            <a:endParaRPr lang="en-US" sz="2000" dirty="0"/>
          </a:p>
          <a:p>
            <a:pPr marL="0" indent="0">
              <a:buNone/>
            </a:pPr>
            <a:r>
              <a:rPr lang="en-US" sz="2000" dirty="0"/>
              <a:t>How much does worker’s compensation pay and how long can one receive these benefits?</a:t>
            </a:r>
          </a:p>
          <a:p>
            <a:pPr marL="0" indent="0">
              <a:buNone/>
            </a:pPr>
            <a:r>
              <a:rPr lang="en-US" sz="2000" dirty="0">
                <a:hlinkClick r:id="rId3"/>
              </a:rPr>
              <a:t>Benefits</a:t>
            </a:r>
            <a:endParaRPr lang="en-US" sz="2000" dirty="0"/>
          </a:p>
          <a:p>
            <a:pPr marL="0" indent="0">
              <a:buNone/>
            </a:pPr>
            <a:r>
              <a:rPr lang="en-US" sz="2000" dirty="0"/>
              <a:t>How does one qualify for SSI? </a:t>
            </a:r>
          </a:p>
          <a:p>
            <a:pPr marL="0" indent="0">
              <a:buNone/>
            </a:pPr>
            <a:r>
              <a:rPr lang="en-US" sz="2000" dirty="0">
                <a:hlinkClick r:id="rId4"/>
              </a:rPr>
              <a:t>SSI for children</a:t>
            </a:r>
            <a:endParaRPr lang="en-US" sz="2000" dirty="0"/>
          </a:p>
          <a:p>
            <a:pPr marL="0" indent="0">
              <a:buNone/>
            </a:pPr>
            <a:r>
              <a:rPr lang="en-US" sz="2000" dirty="0"/>
              <a:t>What are the criteria for receiving TANF? </a:t>
            </a:r>
          </a:p>
          <a:p>
            <a:pPr marL="0" indent="0">
              <a:buNone/>
            </a:pPr>
            <a:r>
              <a:rPr lang="en-US" sz="2000" dirty="0">
                <a:hlinkClick r:id="rId5"/>
              </a:rPr>
              <a:t>TANF</a:t>
            </a:r>
            <a:endParaRPr lang="en-US" sz="2000" dirty="0"/>
          </a:p>
          <a:p>
            <a:pPr marL="0" indent="0">
              <a:buNone/>
            </a:pPr>
            <a:r>
              <a:rPr lang="en-US" sz="2000" dirty="0"/>
              <a:t>What is the average amount of food stamps that a family can receive per month?</a:t>
            </a:r>
          </a:p>
          <a:p>
            <a:pPr marL="0" indent="0">
              <a:buNone/>
            </a:pPr>
            <a:r>
              <a:rPr lang="en-US" sz="2000" dirty="0">
                <a:hlinkClick r:id="rId6"/>
              </a:rPr>
              <a:t>SNAP</a:t>
            </a:r>
            <a:r>
              <a:rPr lang="en-US" sz="2000" dirty="0"/>
              <a:t> </a:t>
            </a:r>
          </a:p>
        </p:txBody>
      </p:sp>
      <p:pic>
        <p:nvPicPr>
          <p:cNvPr id="2" name="Picture 1">
            <a:extLst>
              <a:ext uri="{FF2B5EF4-FFF2-40B4-BE49-F238E27FC236}">
                <a16:creationId xmlns:a16="http://schemas.microsoft.com/office/drawing/2014/main" id="{026AFF51-67D6-4D49-91AA-10FB43382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119" y="5887912"/>
            <a:ext cx="438950" cy="390178"/>
          </a:xfrm>
          <a:prstGeom prst="rect">
            <a:avLst/>
          </a:prstGeom>
        </p:spPr>
      </p:pic>
      <p:sp>
        <p:nvSpPr>
          <p:cNvPr id="10" name="Action Button: Help 9">
            <a:hlinkClick r:id="" action="ppaction://noaction" highlightClick="1"/>
            <a:extLst>
              <a:ext uri="{FF2B5EF4-FFF2-40B4-BE49-F238E27FC236}">
                <a16:creationId xmlns:a16="http://schemas.microsoft.com/office/drawing/2014/main" id="{B5CBE33D-A31A-40DE-AB8A-F2D125263480}"/>
              </a:ext>
            </a:extLst>
          </p:cNvPr>
          <p:cNvSpPr/>
          <p:nvPr/>
        </p:nvSpPr>
        <p:spPr>
          <a:xfrm>
            <a:off x="141076" y="4568852"/>
            <a:ext cx="428625" cy="377434"/>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Help 10">
            <a:hlinkClick r:id="" action="ppaction://noaction" highlightClick="1"/>
            <a:extLst>
              <a:ext uri="{FF2B5EF4-FFF2-40B4-BE49-F238E27FC236}">
                <a16:creationId xmlns:a16="http://schemas.microsoft.com/office/drawing/2014/main" id="{24F1E724-05F6-4631-9259-2A06E3014079}"/>
              </a:ext>
            </a:extLst>
          </p:cNvPr>
          <p:cNvSpPr/>
          <p:nvPr/>
        </p:nvSpPr>
        <p:spPr>
          <a:xfrm>
            <a:off x="138642" y="5228382"/>
            <a:ext cx="428625" cy="377434"/>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ction Button: Help 11">
            <a:hlinkClick r:id="" action="ppaction://noaction" highlightClick="1"/>
            <a:extLst>
              <a:ext uri="{FF2B5EF4-FFF2-40B4-BE49-F238E27FC236}">
                <a16:creationId xmlns:a16="http://schemas.microsoft.com/office/drawing/2014/main" id="{7F6099E7-7EFE-4C47-A7A1-9D0CFD3FDAE5}"/>
              </a:ext>
            </a:extLst>
          </p:cNvPr>
          <p:cNvSpPr/>
          <p:nvPr/>
        </p:nvSpPr>
        <p:spPr>
          <a:xfrm>
            <a:off x="149281" y="3295512"/>
            <a:ext cx="428625" cy="377434"/>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586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9158-C7D7-D148-872B-BB5BB773B46F}"/>
              </a:ext>
            </a:extLst>
          </p:cNvPr>
          <p:cNvSpPr>
            <a:spLocks noGrp="1"/>
          </p:cNvSpPr>
          <p:nvPr>
            <p:ph type="title"/>
          </p:nvPr>
        </p:nvSpPr>
        <p:spPr>
          <a:xfrm>
            <a:off x="832555" y="0"/>
            <a:ext cx="10515600" cy="1325563"/>
          </a:xfrm>
        </p:spPr>
        <p:txBody>
          <a:bodyPr>
            <a:normAutofit/>
          </a:bodyPr>
          <a:lstStyle/>
          <a:p>
            <a:r>
              <a:rPr lang="en-US" b="1" dirty="0"/>
              <a:t>What are the social determinants of health?</a:t>
            </a:r>
          </a:p>
        </p:txBody>
      </p:sp>
      <p:grpSp>
        <p:nvGrpSpPr>
          <p:cNvPr id="4" name="Group 3">
            <a:extLst>
              <a:ext uri="{FF2B5EF4-FFF2-40B4-BE49-F238E27FC236}">
                <a16:creationId xmlns:a16="http://schemas.microsoft.com/office/drawing/2014/main" id="{A68C182B-A6C1-504C-BEBD-03A44BC0F933}"/>
              </a:ext>
            </a:extLst>
          </p:cNvPr>
          <p:cNvGrpSpPr/>
          <p:nvPr/>
        </p:nvGrpSpPr>
        <p:grpSpPr>
          <a:xfrm>
            <a:off x="1046110" y="1243040"/>
            <a:ext cx="10099781" cy="5201652"/>
            <a:chOff x="1046110" y="1243040"/>
            <a:chExt cx="10099781" cy="5201652"/>
          </a:xfrm>
        </p:grpSpPr>
        <p:sp>
          <p:nvSpPr>
            <p:cNvPr id="6" name="Freeform 5">
              <a:extLst>
                <a:ext uri="{FF2B5EF4-FFF2-40B4-BE49-F238E27FC236}">
                  <a16:creationId xmlns:a16="http://schemas.microsoft.com/office/drawing/2014/main" id="{450670D8-FFB4-E74D-BD71-D1EAF4B7C1B3}"/>
                </a:ext>
              </a:extLst>
            </p:cNvPr>
            <p:cNvSpPr/>
            <p:nvPr/>
          </p:nvSpPr>
          <p:spPr>
            <a:xfrm>
              <a:off x="1046110" y="1243040"/>
              <a:ext cx="4844179" cy="2400762"/>
            </a:xfrm>
            <a:custGeom>
              <a:avLst/>
              <a:gdLst>
                <a:gd name="connsiteX0" fmla="*/ 0 w 4844179"/>
                <a:gd name="connsiteY0" fmla="*/ 0 h 2400762"/>
                <a:gd name="connsiteX1" fmla="*/ 4844179 w 4844179"/>
                <a:gd name="connsiteY1" fmla="*/ 0 h 2400762"/>
                <a:gd name="connsiteX2" fmla="*/ 4844179 w 4844179"/>
                <a:gd name="connsiteY2" fmla="*/ 2400762 h 2400762"/>
                <a:gd name="connsiteX3" fmla="*/ 0 w 4844179"/>
                <a:gd name="connsiteY3" fmla="*/ 2400762 h 2400762"/>
                <a:gd name="connsiteX4" fmla="*/ 0 w 4844179"/>
                <a:gd name="connsiteY4" fmla="*/ 0 h 240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179" h="2400762">
                  <a:moveTo>
                    <a:pt x="0" y="0"/>
                  </a:moveTo>
                  <a:lnTo>
                    <a:pt x="4844179" y="0"/>
                  </a:lnTo>
                  <a:lnTo>
                    <a:pt x="4844179" y="2400762"/>
                  </a:lnTo>
                  <a:lnTo>
                    <a:pt x="0" y="240076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SDOH may result in differences in health and health care across populations. Environmental and social conditions may lead to inequities in access to health care and availability of health care, leading to health disparities.  </a:t>
              </a:r>
            </a:p>
          </p:txBody>
        </p:sp>
        <p:sp>
          <p:nvSpPr>
            <p:cNvPr id="8" name="Freeform 7">
              <a:extLst>
                <a:ext uri="{FF2B5EF4-FFF2-40B4-BE49-F238E27FC236}">
                  <a16:creationId xmlns:a16="http://schemas.microsoft.com/office/drawing/2014/main" id="{933EAC61-2945-2A4D-9D02-3AADE504662C}"/>
                </a:ext>
              </a:extLst>
            </p:cNvPr>
            <p:cNvSpPr/>
            <p:nvPr/>
          </p:nvSpPr>
          <p:spPr>
            <a:xfrm>
              <a:off x="6290418" y="1243040"/>
              <a:ext cx="4844179" cy="2400762"/>
            </a:xfrm>
            <a:custGeom>
              <a:avLst/>
              <a:gdLst>
                <a:gd name="connsiteX0" fmla="*/ 0 w 4844179"/>
                <a:gd name="connsiteY0" fmla="*/ 0 h 2400762"/>
                <a:gd name="connsiteX1" fmla="*/ 4844179 w 4844179"/>
                <a:gd name="connsiteY1" fmla="*/ 0 h 2400762"/>
                <a:gd name="connsiteX2" fmla="*/ 4844179 w 4844179"/>
                <a:gd name="connsiteY2" fmla="*/ 2400762 h 2400762"/>
                <a:gd name="connsiteX3" fmla="*/ 0 w 4844179"/>
                <a:gd name="connsiteY3" fmla="*/ 2400762 h 2400762"/>
                <a:gd name="connsiteX4" fmla="*/ 0 w 4844179"/>
                <a:gd name="connsiteY4" fmla="*/ 0 h 240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179" h="2400762">
                  <a:moveTo>
                    <a:pt x="0" y="0"/>
                  </a:moveTo>
                  <a:lnTo>
                    <a:pt x="4844179" y="0"/>
                  </a:lnTo>
                  <a:lnTo>
                    <a:pt x="4844179" y="2400762"/>
                  </a:lnTo>
                  <a:lnTo>
                    <a:pt x="0" y="2400762"/>
                  </a:lnTo>
                  <a:lnTo>
                    <a:pt x="0" y="0"/>
                  </a:lnTo>
                  <a:close/>
                </a:path>
              </a:pathLst>
            </a:cu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The social determinants of health are essential to community health.</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SDOH often explain why some people and communities thrive while others struggle. </a:t>
              </a:r>
            </a:p>
          </p:txBody>
        </p:sp>
        <p:sp>
          <p:nvSpPr>
            <p:cNvPr id="9" name="Freeform 8">
              <a:extLst>
                <a:ext uri="{FF2B5EF4-FFF2-40B4-BE49-F238E27FC236}">
                  <a16:creationId xmlns:a16="http://schemas.microsoft.com/office/drawing/2014/main" id="{0C61896F-255D-8045-9518-AF3145C8779A}"/>
                </a:ext>
              </a:extLst>
            </p:cNvPr>
            <p:cNvSpPr/>
            <p:nvPr/>
          </p:nvSpPr>
          <p:spPr>
            <a:xfrm>
              <a:off x="1046111" y="4043930"/>
              <a:ext cx="4844179" cy="2400762"/>
            </a:xfrm>
            <a:custGeom>
              <a:avLst/>
              <a:gdLst>
                <a:gd name="connsiteX0" fmla="*/ 0 w 4844179"/>
                <a:gd name="connsiteY0" fmla="*/ 0 h 2400762"/>
                <a:gd name="connsiteX1" fmla="*/ 4844179 w 4844179"/>
                <a:gd name="connsiteY1" fmla="*/ 0 h 2400762"/>
                <a:gd name="connsiteX2" fmla="*/ 4844179 w 4844179"/>
                <a:gd name="connsiteY2" fmla="*/ 2400762 h 2400762"/>
                <a:gd name="connsiteX3" fmla="*/ 0 w 4844179"/>
                <a:gd name="connsiteY3" fmla="*/ 2400762 h 2400762"/>
                <a:gd name="connsiteX4" fmla="*/ 0 w 4844179"/>
                <a:gd name="connsiteY4" fmla="*/ 0 h 240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179" h="2400762">
                  <a:moveTo>
                    <a:pt x="0" y="0"/>
                  </a:moveTo>
                  <a:lnTo>
                    <a:pt x="4844179" y="0"/>
                  </a:lnTo>
                  <a:lnTo>
                    <a:pt x="4844179" y="2400762"/>
                  </a:lnTo>
                  <a:lnTo>
                    <a:pt x="0" y="2400762"/>
                  </a:lnTo>
                  <a:lnTo>
                    <a:pt x="0" y="0"/>
                  </a:lnTo>
                  <a:close/>
                </a:path>
              </a:pathLst>
            </a:cu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Social determinants of health (SDOH) are the conditions in the environments where people are born, live, learn, work, play, worship, and age that affect a wide range of health, functioning, and quality-of-life outcomes and risks.(Healthy People, 2030).</a:t>
              </a:r>
            </a:p>
          </p:txBody>
        </p:sp>
        <p:sp>
          <p:nvSpPr>
            <p:cNvPr id="10" name="Freeform 9">
              <a:extLst>
                <a:ext uri="{FF2B5EF4-FFF2-40B4-BE49-F238E27FC236}">
                  <a16:creationId xmlns:a16="http://schemas.microsoft.com/office/drawing/2014/main" id="{5F8C6D3F-3DCA-1B44-B895-D19835AC9CE4}"/>
                </a:ext>
              </a:extLst>
            </p:cNvPr>
            <p:cNvSpPr/>
            <p:nvPr/>
          </p:nvSpPr>
          <p:spPr>
            <a:xfrm>
              <a:off x="6301712" y="4043930"/>
              <a:ext cx="4844179" cy="2400762"/>
            </a:xfrm>
            <a:custGeom>
              <a:avLst/>
              <a:gdLst>
                <a:gd name="connsiteX0" fmla="*/ 0 w 4844179"/>
                <a:gd name="connsiteY0" fmla="*/ 0 h 2400762"/>
                <a:gd name="connsiteX1" fmla="*/ 4844179 w 4844179"/>
                <a:gd name="connsiteY1" fmla="*/ 0 h 2400762"/>
                <a:gd name="connsiteX2" fmla="*/ 4844179 w 4844179"/>
                <a:gd name="connsiteY2" fmla="*/ 2400762 h 2400762"/>
                <a:gd name="connsiteX3" fmla="*/ 0 w 4844179"/>
                <a:gd name="connsiteY3" fmla="*/ 2400762 h 2400762"/>
                <a:gd name="connsiteX4" fmla="*/ 0 w 4844179"/>
                <a:gd name="connsiteY4" fmla="*/ 0 h 2400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179" h="2400762">
                  <a:moveTo>
                    <a:pt x="0" y="0"/>
                  </a:moveTo>
                  <a:lnTo>
                    <a:pt x="4844179" y="0"/>
                  </a:lnTo>
                  <a:lnTo>
                    <a:pt x="4844179" y="2400762"/>
                  </a:lnTo>
                  <a:lnTo>
                    <a:pt x="0" y="2400762"/>
                  </a:lnTo>
                  <a:lnTo>
                    <a:pt x="0" y="0"/>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The social determinants of health include:</a:t>
              </a:r>
            </a:p>
            <a:p>
              <a:pPr marL="342900" marR="0" lvl="0" indent="-342900" algn="ctr" defTabSz="8890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economic stability</a:t>
              </a:r>
            </a:p>
            <a:p>
              <a:pPr marL="342900" marR="0" lvl="0" indent="-342900" algn="ctr" defTabSz="8890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1" dirty="0">
                  <a:solidFill>
                    <a:prstClr val="white"/>
                  </a:solidFill>
                  <a:latin typeface="Calibri" panose="020F0502020204030204"/>
                </a:rPr>
                <a:t>e</a:t>
              </a: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ducation</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access and quality</a:t>
              </a:r>
            </a:p>
            <a:p>
              <a:pPr marL="342900" marR="0" lvl="0" indent="-342900" algn="ctr" defTabSz="8890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social and community context</a:t>
              </a:r>
            </a:p>
            <a:p>
              <a:pPr marL="342900" marR="0" lvl="0" indent="-342900" algn="ctr" defTabSz="8890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health care  access and quality</a:t>
              </a:r>
            </a:p>
            <a:p>
              <a:pPr marL="342900" marR="0" lvl="0" indent="-342900" algn="ctr" defTabSz="8890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neighborhood/built environment </a:t>
              </a:r>
            </a:p>
            <a:p>
              <a:pPr marL="0" marR="0" lvl="0" indent="0" algn="ctr" defTabSz="8890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(Healthy People, 2030)</a:t>
              </a:r>
            </a:p>
          </p:txBody>
        </p:sp>
      </p:grpSp>
    </p:spTree>
    <p:extLst>
      <p:ext uri="{BB962C8B-B14F-4D97-AF65-F5344CB8AC3E}">
        <p14:creationId xmlns:p14="http://schemas.microsoft.com/office/powerpoint/2010/main" val="202575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3" name="Rectangle 12">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108C7C1-CE2F-E94C-A165-08B33FF9BC1B}"/>
              </a:ext>
            </a:extLst>
          </p:cNvPr>
          <p:cNvSpPr>
            <a:spLocks noGrp="1"/>
          </p:cNvSpPr>
          <p:nvPr>
            <p:ph type="title"/>
          </p:nvPr>
        </p:nvSpPr>
        <p:spPr>
          <a:xfrm>
            <a:off x="275332" y="321734"/>
            <a:ext cx="11641335" cy="1135737"/>
          </a:xfrm>
        </p:spPr>
        <p:txBody>
          <a:bodyPr>
            <a:noAutofit/>
          </a:bodyPr>
          <a:lstStyle/>
          <a:p>
            <a:pPr algn="ctr"/>
            <a:r>
              <a:rPr lang="en-US" sz="3800" b="1" dirty="0"/>
              <a:t>Why are Social Determinants of Health </a:t>
            </a:r>
            <a:br>
              <a:rPr lang="en-US" sz="3800" b="1" dirty="0"/>
            </a:br>
            <a:r>
              <a:rPr lang="en-US" sz="3800" b="1" dirty="0"/>
              <a:t>important to communities?</a:t>
            </a:r>
          </a:p>
        </p:txBody>
      </p:sp>
      <p:pic>
        <p:nvPicPr>
          <p:cNvPr id="7" name="Graphic 6" descr="Connections">
            <a:extLst>
              <a:ext uri="{FF2B5EF4-FFF2-40B4-BE49-F238E27FC236}">
                <a16:creationId xmlns:a16="http://schemas.microsoft.com/office/drawing/2014/main" id="{854934E5-10A6-4EB4-910D-4E414E15C5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1176" y="-34556"/>
            <a:ext cx="2055492" cy="2055492"/>
          </a:xfrm>
          <a:prstGeom prst="rect">
            <a:avLst/>
          </a:prstGeom>
        </p:spPr>
      </p:pic>
      <p:sp>
        <p:nvSpPr>
          <p:cNvPr id="3" name="Content Placeholder 2">
            <a:extLst>
              <a:ext uri="{FF2B5EF4-FFF2-40B4-BE49-F238E27FC236}">
                <a16:creationId xmlns:a16="http://schemas.microsoft.com/office/drawing/2014/main" id="{96503AF0-4C71-DD4C-ACE1-6F54A33FF319}"/>
              </a:ext>
            </a:extLst>
          </p:cNvPr>
          <p:cNvSpPr>
            <a:spLocks noGrp="1"/>
          </p:cNvSpPr>
          <p:nvPr>
            <p:ph idx="1"/>
          </p:nvPr>
        </p:nvSpPr>
        <p:spPr>
          <a:xfrm>
            <a:off x="4705597" y="1782981"/>
            <a:ext cx="7159054" cy="4836096"/>
          </a:xfrm>
        </p:spPr>
        <p:txBody>
          <a:bodyPr>
            <a:noAutofit/>
          </a:bodyPr>
          <a:lstStyle/>
          <a:p>
            <a:r>
              <a:rPr lang="en-US" sz="3000" dirty="0">
                <a:latin typeface="Calibri" panose="020F0502020204030204" pitchFamily="34" charset="0"/>
              </a:rPr>
              <a:t>The social determinants of health are essential to community health.</a:t>
            </a:r>
          </a:p>
          <a:p>
            <a:r>
              <a:rPr lang="en-US" sz="3000" dirty="0">
                <a:latin typeface="Calibri" panose="020F0502020204030204" pitchFamily="34" charset="0"/>
              </a:rPr>
              <a:t>The determinants help us understand, apply, and evaluate health policies and programs that affect the health of people, families, and their communities.  </a:t>
            </a:r>
          </a:p>
          <a:p>
            <a:r>
              <a:rPr lang="en-US" sz="3000" dirty="0">
                <a:latin typeface="Calibri" panose="020F0502020204030204" pitchFamily="34" charset="0"/>
              </a:rPr>
              <a:t>In collaboration with federal, state, and local community partners, relationships and common goals can be explored and relationships can be established to promote the health within communities. </a:t>
            </a:r>
            <a:endParaRPr lang="en-US" sz="3000" dirty="0"/>
          </a:p>
        </p:txBody>
      </p:sp>
      <p:grpSp>
        <p:nvGrpSpPr>
          <p:cNvPr id="16" name="Group 1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7" name="Isosceles Triangle 1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EFBA0DFC-C0E8-4FE6-A342-E01B9546038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90580" y="1782505"/>
            <a:ext cx="4124437" cy="4532348"/>
          </a:xfrm>
          <a:prstGeom prst="rect">
            <a:avLst/>
          </a:prstGeom>
        </p:spPr>
      </p:pic>
      <p:sp>
        <p:nvSpPr>
          <p:cNvPr id="5" name="TextBox 4">
            <a:extLst>
              <a:ext uri="{FF2B5EF4-FFF2-40B4-BE49-F238E27FC236}">
                <a16:creationId xmlns:a16="http://schemas.microsoft.com/office/drawing/2014/main" id="{094AA927-F52B-4D42-AD7B-41DD75CB59BB}"/>
              </a:ext>
            </a:extLst>
          </p:cNvPr>
          <p:cNvSpPr txBox="1"/>
          <p:nvPr/>
        </p:nvSpPr>
        <p:spPr>
          <a:xfrm>
            <a:off x="651734" y="6388113"/>
            <a:ext cx="1635384" cy="369332"/>
          </a:xfrm>
          <a:prstGeom prst="rect">
            <a:avLst/>
          </a:prstGeom>
          <a:noFill/>
        </p:spPr>
        <p:txBody>
          <a:bodyPr wrap="none" rtlCol="0">
            <a:spAutoFit/>
          </a:bodyPr>
          <a:lstStyle/>
          <a:p>
            <a:r>
              <a:rPr lang="en-US" dirty="0"/>
              <a:t>(HP2030, 2021)</a:t>
            </a:r>
          </a:p>
        </p:txBody>
      </p:sp>
    </p:spTree>
    <p:extLst>
      <p:ext uri="{BB962C8B-B14F-4D97-AF65-F5344CB8AC3E}">
        <p14:creationId xmlns:p14="http://schemas.microsoft.com/office/powerpoint/2010/main" val="67142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82E6-F5A2-4423-9452-F0244AD3B80B}"/>
              </a:ext>
            </a:extLst>
          </p:cNvPr>
          <p:cNvSpPr>
            <a:spLocks noGrp="1"/>
          </p:cNvSpPr>
          <p:nvPr>
            <p:ph type="title"/>
          </p:nvPr>
        </p:nvSpPr>
        <p:spPr>
          <a:xfrm>
            <a:off x="1179226" y="1"/>
            <a:ext cx="9833548" cy="1432560"/>
          </a:xfrm>
        </p:spPr>
        <p:txBody>
          <a:bodyPr>
            <a:normAutofit/>
          </a:bodyPr>
          <a:lstStyle/>
          <a:p>
            <a:pPr algn="ctr"/>
            <a:r>
              <a:rPr lang="en-US" b="1" dirty="0"/>
              <a:t>Nurses Role: Social Determinants of Health</a:t>
            </a:r>
          </a:p>
        </p:txBody>
      </p:sp>
      <p:sp>
        <p:nvSpPr>
          <p:cNvPr id="3" name="Content Placeholder 2">
            <a:extLst>
              <a:ext uri="{FF2B5EF4-FFF2-40B4-BE49-F238E27FC236}">
                <a16:creationId xmlns:a16="http://schemas.microsoft.com/office/drawing/2014/main" id="{5067DBA5-046D-4C15-8E75-96C7EE4DDC72}"/>
              </a:ext>
            </a:extLst>
          </p:cNvPr>
          <p:cNvSpPr>
            <a:spLocks noGrp="1"/>
          </p:cNvSpPr>
          <p:nvPr>
            <p:ph idx="1"/>
          </p:nvPr>
        </p:nvSpPr>
        <p:spPr>
          <a:xfrm>
            <a:off x="508000" y="1432560"/>
            <a:ext cx="11511280" cy="4923270"/>
          </a:xfrm>
        </p:spPr>
        <p:txBody>
          <a:bodyPr>
            <a:noAutofit/>
          </a:bodyPr>
          <a:lstStyle/>
          <a:p>
            <a:r>
              <a:rPr lang="en-US" sz="3200" dirty="0">
                <a:solidFill>
                  <a:srgbClr val="000000"/>
                </a:solidFill>
              </a:rPr>
              <a:t>As you go through the case study, look for social determinants of health for John.  These will be summarized at the end. </a:t>
            </a:r>
          </a:p>
          <a:p>
            <a:r>
              <a:rPr lang="en-US" sz="3200" dirty="0">
                <a:solidFill>
                  <a:srgbClr val="000000"/>
                </a:solidFill>
              </a:rPr>
              <a:t>Nurses must be able to recognize and address SDOH and population health needs. </a:t>
            </a:r>
          </a:p>
          <a:p>
            <a:r>
              <a:rPr lang="en-US" sz="3200" dirty="0">
                <a:solidFill>
                  <a:srgbClr val="000000"/>
                </a:solidFill>
              </a:rPr>
              <a:t>Nurses often encounter at- risk populations and individuals and have an opportunity to improve the individual’s well-being and the overall health of the community.  </a:t>
            </a:r>
          </a:p>
          <a:p>
            <a:r>
              <a:rPr lang="en-US" sz="3200" dirty="0">
                <a:solidFill>
                  <a:srgbClr val="000000"/>
                </a:solidFill>
              </a:rPr>
              <a:t>Communities may lack many resources that contribute to community health such as grocery stores, transportation, affordable housing, and affordable childcare (examples of social determinants of health).</a:t>
            </a:r>
          </a:p>
        </p:txBody>
      </p:sp>
    </p:spTree>
    <p:extLst>
      <p:ext uri="{BB962C8B-B14F-4D97-AF65-F5344CB8AC3E}">
        <p14:creationId xmlns:p14="http://schemas.microsoft.com/office/powerpoint/2010/main" val="41182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A6A85F-1AEB-CE49-ABD4-B3BF55D5047D}"/>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D024E3B-D5ED-C341-A4A4-BA6221A7DBB4}"/>
              </a:ext>
            </a:extLst>
          </p:cNvPr>
          <p:cNvSpPr txBox="1"/>
          <p:nvPr/>
        </p:nvSpPr>
        <p:spPr>
          <a:xfrm>
            <a:off x="8369434" y="3099116"/>
            <a:ext cx="3851800" cy="2092881"/>
          </a:xfrm>
          <a:prstGeom prst="rect">
            <a:avLst/>
          </a:prstGeom>
          <a:noFill/>
        </p:spPr>
        <p:txBody>
          <a:bodyPr wrap="square" rtlCol="0">
            <a:spAutoFit/>
          </a:bodyPr>
          <a:lstStyle/>
          <a:p>
            <a:pPr marL="342900" indent="-342900">
              <a:spcAft>
                <a:spcPts val="600"/>
              </a:spcAft>
              <a:buFont typeface="Arial" panose="020B0604020202020204" pitchFamily="34" charset="0"/>
              <a:buChar char="•"/>
            </a:pPr>
            <a:endParaRPr lang="en-US" sz="2400" dirty="0">
              <a:solidFill>
                <a:schemeClr val="bg1"/>
              </a:solidFill>
            </a:endParaRPr>
          </a:p>
          <a:p>
            <a:pPr marL="342900" indent="-342900">
              <a:spcAft>
                <a:spcPts val="600"/>
              </a:spcAft>
              <a:buFont typeface="Arial" panose="020B0604020202020204" pitchFamily="34" charset="0"/>
              <a:buChar char="•"/>
            </a:pPr>
            <a:r>
              <a:rPr lang="en-US" sz="2400" dirty="0">
                <a:solidFill>
                  <a:schemeClr val="bg1"/>
                </a:solidFill>
              </a:rPr>
              <a:t>What is the definition of homeless?</a:t>
            </a:r>
          </a:p>
          <a:p>
            <a:pPr marL="342900" indent="-342900">
              <a:spcAft>
                <a:spcPts val="600"/>
              </a:spcAft>
              <a:buFont typeface="Arial" panose="020B0604020202020204" pitchFamily="34" charset="0"/>
              <a:buChar char="•"/>
            </a:pPr>
            <a:r>
              <a:rPr lang="en-US" sz="2400" dirty="0">
                <a:solidFill>
                  <a:schemeClr val="bg1"/>
                </a:solidFill>
              </a:rPr>
              <a:t>How many families are homeless in the US?</a:t>
            </a:r>
          </a:p>
        </p:txBody>
      </p:sp>
      <p:sp>
        <p:nvSpPr>
          <p:cNvPr id="4" name="TextBox 3">
            <a:extLst>
              <a:ext uri="{FF2B5EF4-FFF2-40B4-BE49-F238E27FC236}">
                <a16:creationId xmlns:a16="http://schemas.microsoft.com/office/drawing/2014/main" id="{27306AA9-E2A9-CC47-B25F-511406E83362}"/>
              </a:ext>
            </a:extLst>
          </p:cNvPr>
          <p:cNvSpPr txBox="1"/>
          <p:nvPr/>
        </p:nvSpPr>
        <p:spPr>
          <a:xfrm>
            <a:off x="8570794" y="1702163"/>
            <a:ext cx="3835517" cy="1261884"/>
          </a:xfrm>
          <a:prstGeom prst="rect">
            <a:avLst/>
          </a:prstGeom>
          <a:noFill/>
        </p:spPr>
        <p:txBody>
          <a:bodyPr wrap="square" rtlCol="0">
            <a:spAutoFit/>
          </a:bodyPr>
          <a:lstStyle/>
          <a:p>
            <a:pPr algn="ctr">
              <a:spcAft>
                <a:spcPts val="600"/>
              </a:spcAft>
            </a:pPr>
            <a:r>
              <a:rPr lang="en-US" sz="2400" dirty="0">
                <a:hlinkClick r:id="rId3"/>
              </a:rPr>
              <a:t>Defining Homelessness</a:t>
            </a:r>
            <a:endParaRPr lang="en-US" sz="2400" dirty="0"/>
          </a:p>
          <a:p>
            <a:pPr algn="ctr">
              <a:spcAft>
                <a:spcPts val="600"/>
              </a:spcAft>
            </a:pPr>
            <a:r>
              <a:rPr lang="en-US" sz="2400" dirty="0">
                <a:hlinkClick r:id="rId4"/>
              </a:rPr>
              <a:t>Homelessness Statistics</a:t>
            </a:r>
            <a:endParaRPr lang="en-US" sz="2400" dirty="0"/>
          </a:p>
          <a:p>
            <a:pPr>
              <a:spcAft>
                <a:spcPts val="600"/>
              </a:spcAft>
            </a:pPr>
            <a:endParaRPr lang="en-US" dirty="0"/>
          </a:p>
        </p:txBody>
      </p:sp>
      <p:graphicFrame>
        <p:nvGraphicFramePr>
          <p:cNvPr id="7" name="Content Placeholder 2">
            <a:extLst>
              <a:ext uri="{FF2B5EF4-FFF2-40B4-BE49-F238E27FC236}">
                <a16:creationId xmlns:a16="http://schemas.microsoft.com/office/drawing/2014/main" id="{3D811475-2796-463D-84D8-2AC0DC79573B}"/>
              </a:ext>
            </a:extLst>
          </p:cNvPr>
          <p:cNvGraphicFramePr>
            <a:graphicFrameLocks noGrp="1"/>
          </p:cNvGraphicFramePr>
          <p:nvPr>
            <p:ph idx="1"/>
            <p:extLst>
              <p:ext uri="{D42A27DB-BD31-4B8C-83A1-F6EECF244321}">
                <p14:modId xmlns:p14="http://schemas.microsoft.com/office/powerpoint/2010/main" val="1106541609"/>
              </p:ext>
            </p:extLst>
          </p:nvPr>
        </p:nvGraphicFramePr>
        <p:xfrm>
          <a:off x="214311" y="49213"/>
          <a:ext cx="7565821" cy="67579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a:extLst>
              <a:ext uri="{FF2B5EF4-FFF2-40B4-BE49-F238E27FC236}">
                <a16:creationId xmlns:a16="http://schemas.microsoft.com/office/drawing/2014/main" id="{42091382-2E4B-42D2-87E2-701B2C5E45FC}"/>
              </a:ext>
            </a:extLst>
          </p:cNvPr>
          <p:cNvSpPr>
            <a:spLocks noGrp="1"/>
          </p:cNvSpPr>
          <p:nvPr>
            <p:ph type="title"/>
          </p:nvPr>
        </p:nvSpPr>
        <p:spPr>
          <a:xfrm>
            <a:off x="7971108" y="212341"/>
            <a:ext cx="3547841" cy="1204364"/>
          </a:xfrm>
        </p:spPr>
        <p:txBody>
          <a:bodyPr vert="horz" lIns="91440" tIns="45720" rIns="91440" bIns="45720" rtlCol="0" anchor="ctr">
            <a:normAutofit/>
          </a:bodyPr>
          <a:lstStyle/>
          <a:p>
            <a:pPr algn="r"/>
            <a:r>
              <a:rPr lang="en-US" sz="4000" b="1" dirty="0">
                <a:solidFill>
                  <a:schemeClr val="bg1"/>
                </a:solidFill>
              </a:rPr>
              <a:t>Homelessness</a:t>
            </a:r>
          </a:p>
        </p:txBody>
      </p:sp>
      <p:sp>
        <p:nvSpPr>
          <p:cNvPr id="21" name="Action Button: Help 20">
            <a:hlinkClick r:id="" action="ppaction://noaction" highlightClick="1"/>
            <a:extLst>
              <a:ext uri="{FF2B5EF4-FFF2-40B4-BE49-F238E27FC236}">
                <a16:creationId xmlns:a16="http://schemas.microsoft.com/office/drawing/2014/main" id="{471EDC9A-9981-F042-926A-30F4AC869D6B}"/>
              </a:ext>
            </a:extLst>
          </p:cNvPr>
          <p:cNvSpPr/>
          <p:nvPr/>
        </p:nvSpPr>
        <p:spPr>
          <a:xfrm>
            <a:off x="7994443" y="3661349"/>
            <a:ext cx="398326" cy="339526"/>
          </a:xfrm>
          <a:prstGeom prst="actionButtonHelp">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Action Button: Help 21">
            <a:hlinkClick r:id="" action="ppaction://noaction" highlightClick="1"/>
            <a:extLst>
              <a:ext uri="{FF2B5EF4-FFF2-40B4-BE49-F238E27FC236}">
                <a16:creationId xmlns:a16="http://schemas.microsoft.com/office/drawing/2014/main" id="{ADF1A048-7B34-3A4C-96D4-537F72837735}"/>
              </a:ext>
            </a:extLst>
          </p:cNvPr>
          <p:cNvSpPr/>
          <p:nvPr/>
        </p:nvSpPr>
        <p:spPr>
          <a:xfrm>
            <a:off x="7971108" y="4429965"/>
            <a:ext cx="398326" cy="339526"/>
          </a:xfrm>
          <a:prstGeom prst="actionButtonHelp">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Graphic 13" descr="Internet">
            <a:extLst>
              <a:ext uri="{FF2B5EF4-FFF2-40B4-BE49-F238E27FC236}">
                <a16:creationId xmlns:a16="http://schemas.microsoft.com/office/drawing/2014/main" id="{2C6ED9F6-0A54-E64B-B72E-08C80387477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56614" y="1702163"/>
            <a:ext cx="1025639" cy="1025639"/>
          </a:xfrm>
          <a:prstGeom prst="rect">
            <a:avLst/>
          </a:prstGeom>
        </p:spPr>
      </p:pic>
    </p:spTree>
    <p:extLst>
      <p:ext uri="{BB962C8B-B14F-4D97-AF65-F5344CB8AC3E}">
        <p14:creationId xmlns:p14="http://schemas.microsoft.com/office/powerpoint/2010/main" val="88587050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FA008EAC-5B92-B840-81A5-26784FB81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910166"/>
            <a:ext cx="11595099" cy="5571067"/>
          </a:xfrm>
          <a:prstGeom prst="rect">
            <a:avLst/>
          </a:prstGeom>
          <a:ln w="25400">
            <a:solidFill>
              <a:schemeClr val="tx1"/>
            </a:solidFill>
          </a:ln>
        </p:spPr>
      </p:pic>
      <p:cxnSp>
        <p:nvCxnSpPr>
          <p:cNvPr id="5" name="Straight Connector 4">
            <a:extLst>
              <a:ext uri="{FF2B5EF4-FFF2-40B4-BE49-F238E27FC236}">
                <a16:creationId xmlns:a16="http://schemas.microsoft.com/office/drawing/2014/main" id="{3547A1B9-5497-F74E-B197-BF311172F5FF}"/>
              </a:ext>
            </a:extLst>
          </p:cNvPr>
          <p:cNvCxnSpPr>
            <a:cxnSpLocks/>
          </p:cNvCxnSpPr>
          <p:nvPr/>
        </p:nvCxnSpPr>
        <p:spPr>
          <a:xfrm>
            <a:off x="5245100" y="914400"/>
            <a:ext cx="2451100" cy="557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71A9F1F-D381-E745-B705-04EED3D8ECFE}"/>
              </a:ext>
            </a:extLst>
          </p:cNvPr>
          <p:cNvSpPr txBox="1"/>
          <p:nvPr/>
        </p:nvSpPr>
        <p:spPr>
          <a:xfrm>
            <a:off x="508000" y="152400"/>
            <a:ext cx="4813300" cy="707886"/>
          </a:xfrm>
          <a:prstGeom prst="rect">
            <a:avLst/>
          </a:prstGeom>
          <a:noFill/>
        </p:spPr>
        <p:txBody>
          <a:bodyPr wrap="square" rtlCol="0">
            <a:spAutoFit/>
          </a:bodyPr>
          <a:lstStyle/>
          <a:p>
            <a:pPr algn="ctr"/>
            <a:r>
              <a:rPr lang="en-US" sz="4000" dirty="0">
                <a:hlinkClick r:id="rId4"/>
              </a:rPr>
              <a:t>Sobering Center</a:t>
            </a:r>
            <a:endParaRPr lang="en-US" sz="4000" dirty="0"/>
          </a:p>
        </p:txBody>
      </p:sp>
      <p:sp>
        <p:nvSpPr>
          <p:cNvPr id="12" name="TextBox 11">
            <a:extLst>
              <a:ext uri="{FF2B5EF4-FFF2-40B4-BE49-F238E27FC236}">
                <a16:creationId xmlns:a16="http://schemas.microsoft.com/office/drawing/2014/main" id="{3CBF19C1-45F6-C440-A7B7-CD1C03909331}"/>
              </a:ext>
            </a:extLst>
          </p:cNvPr>
          <p:cNvSpPr txBox="1"/>
          <p:nvPr/>
        </p:nvSpPr>
        <p:spPr>
          <a:xfrm>
            <a:off x="6508750" y="152400"/>
            <a:ext cx="4813300" cy="707886"/>
          </a:xfrm>
          <a:prstGeom prst="rect">
            <a:avLst/>
          </a:prstGeom>
          <a:noFill/>
        </p:spPr>
        <p:txBody>
          <a:bodyPr wrap="square" rtlCol="0">
            <a:spAutoFit/>
          </a:bodyPr>
          <a:lstStyle/>
          <a:p>
            <a:pPr algn="ctr"/>
            <a:r>
              <a:rPr lang="en-US" sz="4000" dirty="0">
                <a:hlinkClick r:id="rId5"/>
              </a:rPr>
              <a:t>Star of Hope</a:t>
            </a:r>
            <a:endParaRPr lang="en-US" sz="4000" dirty="0"/>
          </a:p>
        </p:txBody>
      </p:sp>
      <p:pic>
        <p:nvPicPr>
          <p:cNvPr id="6" name="Graphic 5" descr="Internet">
            <a:extLst>
              <a:ext uri="{FF2B5EF4-FFF2-40B4-BE49-F238E27FC236}">
                <a16:creationId xmlns:a16="http://schemas.microsoft.com/office/drawing/2014/main" id="{FB3B2C67-B09D-0645-853A-D08A909335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0700" y="254105"/>
            <a:ext cx="606181" cy="606181"/>
          </a:xfrm>
          <a:prstGeom prst="rect">
            <a:avLst/>
          </a:prstGeom>
        </p:spPr>
      </p:pic>
      <p:pic>
        <p:nvPicPr>
          <p:cNvPr id="7" name="Graphic 6" descr="Internet">
            <a:extLst>
              <a:ext uri="{FF2B5EF4-FFF2-40B4-BE49-F238E27FC236}">
                <a16:creationId xmlns:a16="http://schemas.microsoft.com/office/drawing/2014/main" id="{140B5353-6AED-F241-9092-F59E5702578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67769" y="254104"/>
            <a:ext cx="606181" cy="606181"/>
          </a:xfrm>
          <a:prstGeom prst="rect">
            <a:avLst/>
          </a:prstGeom>
        </p:spPr>
      </p:pic>
      <p:sp>
        <p:nvSpPr>
          <p:cNvPr id="8" name="Rectangle 7">
            <a:extLst>
              <a:ext uri="{FF2B5EF4-FFF2-40B4-BE49-F238E27FC236}">
                <a16:creationId xmlns:a16="http://schemas.microsoft.com/office/drawing/2014/main" id="{004D4254-AEC1-704A-83DD-BE845A522882}"/>
              </a:ext>
            </a:extLst>
          </p:cNvPr>
          <p:cNvSpPr/>
          <p:nvPr/>
        </p:nvSpPr>
        <p:spPr>
          <a:xfrm>
            <a:off x="279400" y="6469253"/>
            <a:ext cx="6504625" cy="215444"/>
          </a:xfrm>
          <a:prstGeom prst="rect">
            <a:avLst/>
          </a:prstGeom>
        </p:spPr>
        <p:txBody>
          <a:bodyPr wrap="square">
            <a:spAutoFit/>
          </a:bodyPr>
          <a:lstStyle/>
          <a:p>
            <a:r>
              <a:rPr lang="en-US" sz="800" i="1" dirty="0"/>
              <a:t>Figure 11</a:t>
            </a:r>
            <a:r>
              <a:rPr lang="en-US" sz="800" dirty="0"/>
              <a:t>. Sobering Center website homepage. Adapted from “Sobering Center”, retrieved from </a:t>
            </a:r>
            <a:r>
              <a:rPr lang="en-US" sz="800" dirty="0">
                <a:hlinkClick r:id="rId4">
                  <a:extLst>
                    <a:ext uri="{A12FA001-AC4F-418D-AE19-62706E023703}">
                      <ahyp:hlinkClr xmlns:ahyp="http://schemas.microsoft.com/office/drawing/2018/hyperlinkcolor" val="tx"/>
                    </a:ext>
                  </a:extLst>
                </a:hlinkClick>
              </a:rPr>
              <a:t>https://houstonrecoverycenter.org/sobering-center/</a:t>
            </a:r>
            <a:endParaRPr lang="en-US" sz="800" dirty="0"/>
          </a:p>
        </p:txBody>
      </p:sp>
      <p:sp>
        <p:nvSpPr>
          <p:cNvPr id="9" name="Rectangle 8">
            <a:extLst>
              <a:ext uri="{FF2B5EF4-FFF2-40B4-BE49-F238E27FC236}">
                <a16:creationId xmlns:a16="http://schemas.microsoft.com/office/drawing/2014/main" id="{2F2FCD8D-18B9-5C42-A7A8-F298A88A1184}"/>
              </a:ext>
            </a:extLst>
          </p:cNvPr>
          <p:cNvSpPr/>
          <p:nvPr/>
        </p:nvSpPr>
        <p:spPr>
          <a:xfrm>
            <a:off x="6954146" y="6488043"/>
            <a:ext cx="5358356" cy="215444"/>
          </a:xfrm>
          <a:prstGeom prst="rect">
            <a:avLst/>
          </a:prstGeom>
        </p:spPr>
        <p:txBody>
          <a:bodyPr wrap="square">
            <a:spAutoFit/>
          </a:bodyPr>
          <a:lstStyle/>
          <a:p>
            <a:r>
              <a:rPr lang="en-US" sz="800" i="1" dirty="0"/>
              <a:t>Figure 12</a:t>
            </a:r>
            <a:r>
              <a:rPr lang="en-US" sz="800" dirty="0"/>
              <a:t>. Star of Hope website homepage. Adapted from “Star of Hope”, retrieved from </a:t>
            </a:r>
            <a:r>
              <a:rPr lang="en-US" sz="800" dirty="0">
                <a:hlinkClick r:id="rId5">
                  <a:extLst>
                    <a:ext uri="{A12FA001-AC4F-418D-AE19-62706E023703}">
                      <ahyp:hlinkClr xmlns:ahyp="http://schemas.microsoft.com/office/drawing/2018/hyperlinkcolor" val="tx"/>
                    </a:ext>
                  </a:extLst>
                </a:hlinkClick>
              </a:rPr>
              <a:t>https://www.sohmission.org/</a:t>
            </a:r>
            <a:endParaRPr lang="en-US" sz="800" dirty="0"/>
          </a:p>
        </p:txBody>
      </p:sp>
    </p:spTree>
    <p:extLst>
      <p:ext uri="{BB962C8B-B14F-4D97-AF65-F5344CB8AC3E}">
        <p14:creationId xmlns:p14="http://schemas.microsoft.com/office/powerpoint/2010/main" val="1924933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2A6A85F-1AEB-CE49-ABD4-B3BF55D5047D}"/>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D024E3B-D5ED-C341-A4A4-BA6221A7DBB4}"/>
              </a:ext>
            </a:extLst>
          </p:cNvPr>
          <p:cNvSpPr txBox="1"/>
          <p:nvPr/>
        </p:nvSpPr>
        <p:spPr>
          <a:xfrm>
            <a:off x="8020707" y="2553609"/>
            <a:ext cx="4200527" cy="20928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 many children are homeless in the US?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are some of the factors leading to homelessness?</a:t>
            </a:r>
          </a:p>
        </p:txBody>
      </p:sp>
      <p:sp>
        <p:nvSpPr>
          <p:cNvPr id="4" name="TextBox 3">
            <a:extLst>
              <a:ext uri="{FF2B5EF4-FFF2-40B4-BE49-F238E27FC236}">
                <a16:creationId xmlns:a16="http://schemas.microsoft.com/office/drawing/2014/main" id="{27306AA9-E2A9-CC47-B25F-511406E83362}"/>
              </a:ext>
            </a:extLst>
          </p:cNvPr>
          <p:cNvSpPr txBox="1"/>
          <p:nvPr/>
        </p:nvSpPr>
        <p:spPr>
          <a:xfrm>
            <a:off x="8385701" y="1610434"/>
            <a:ext cx="4173261"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Homeless Children</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3D811475-2796-463D-84D8-2AC0DC79573B}"/>
              </a:ext>
            </a:extLst>
          </p:cNvPr>
          <p:cNvGraphicFramePr>
            <a:graphicFrameLocks noGrp="1"/>
          </p:cNvGraphicFramePr>
          <p:nvPr>
            <p:ph idx="1"/>
          </p:nvPr>
        </p:nvGraphicFramePr>
        <p:xfrm>
          <a:off x="214311" y="49213"/>
          <a:ext cx="7439433" cy="6757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42091382-2E4B-42D2-87E2-701B2C5E45FC}"/>
              </a:ext>
            </a:extLst>
          </p:cNvPr>
          <p:cNvSpPr>
            <a:spLocks noGrp="1"/>
          </p:cNvSpPr>
          <p:nvPr>
            <p:ph type="title"/>
          </p:nvPr>
        </p:nvSpPr>
        <p:spPr>
          <a:xfrm>
            <a:off x="8205785" y="212341"/>
            <a:ext cx="3313164" cy="791513"/>
          </a:xfrm>
        </p:spPr>
        <p:txBody>
          <a:bodyPr vert="horz" lIns="91440" tIns="45720" rIns="91440" bIns="45720" rtlCol="0" anchor="ctr">
            <a:normAutofit/>
          </a:bodyPr>
          <a:lstStyle/>
          <a:p>
            <a:pPr algn="r"/>
            <a:r>
              <a:rPr lang="en-US" sz="4000" b="1" dirty="0">
                <a:solidFill>
                  <a:schemeClr val="bg1"/>
                </a:solidFill>
              </a:rPr>
              <a:t>Homelessness</a:t>
            </a:r>
          </a:p>
        </p:txBody>
      </p:sp>
      <p:sp>
        <p:nvSpPr>
          <p:cNvPr id="21" name="Action Button: Help 20">
            <a:hlinkClick r:id="" action="ppaction://noaction" highlightClick="1"/>
            <a:extLst>
              <a:ext uri="{FF2B5EF4-FFF2-40B4-BE49-F238E27FC236}">
                <a16:creationId xmlns:a16="http://schemas.microsoft.com/office/drawing/2014/main" id="{471EDC9A-9981-F042-926A-30F4AC869D6B}"/>
              </a:ext>
            </a:extLst>
          </p:cNvPr>
          <p:cNvSpPr/>
          <p:nvPr/>
        </p:nvSpPr>
        <p:spPr>
          <a:xfrm>
            <a:off x="7971108" y="3099116"/>
            <a:ext cx="398326" cy="339526"/>
          </a:xfrm>
          <a:prstGeom prst="actionButtonHelp">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Action Button: Help 21">
            <a:hlinkClick r:id="" action="ppaction://noaction" highlightClick="1"/>
            <a:extLst>
              <a:ext uri="{FF2B5EF4-FFF2-40B4-BE49-F238E27FC236}">
                <a16:creationId xmlns:a16="http://schemas.microsoft.com/office/drawing/2014/main" id="{ADF1A048-7B34-3A4C-96D4-537F72837735}"/>
              </a:ext>
            </a:extLst>
          </p:cNvPr>
          <p:cNvSpPr/>
          <p:nvPr/>
        </p:nvSpPr>
        <p:spPr>
          <a:xfrm>
            <a:off x="7971108" y="3900114"/>
            <a:ext cx="398326" cy="339526"/>
          </a:xfrm>
          <a:prstGeom prst="actionButtonHelp">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descr="Internet">
            <a:extLst>
              <a:ext uri="{FF2B5EF4-FFF2-40B4-BE49-F238E27FC236}">
                <a16:creationId xmlns:a16="http://schemas.microsoft.com/office/drawing/2014/main" id="{2C6ED9F6-0A54-E64B-B72E-08C80387477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80132" y="1416705"/>
            <a:ext cx="1025639" cy="1025639"/>
          </a:xfrm>
          <a:prstGeom prst="rect">
            <a:avLst/>
          </a:prstGeom>
        </p:spPr>
      </p:pic>
    </p:spTree>
    <p:extLst>
      <p:ext uri="{BB962C8B-B14F-4D97-AF65-F5344CB8AC3E}">
        <p14:creationId xmlns:p14="http://schemas.microsoft.com/office/powerpoint/2010/main" val="297894064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6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86A3BF-5375-874B-9CE8-719AD36A05A1}"/>
              </a:ext>
            </a:extLst>
          </p:cNvPr>
          <p:cNvSpPr/>
          <p:nvPr/>
        </p:nvSpPr>
        <p:spPr>
          <a:xfrm>
            <a:off x="4024889" y="127000"/>
            <a:ext cx="4103112" cy="6616700"/>
          </a:xfrm>
          <a:prstGeom prst="rect">
            <a:avLst/>
          </a:prstGeom>
          <a:solidFill>
            <a:srgbClr val="485834"/>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3" descr="A person standing in front of a building&#10;&#10;Description automatically generated">
            <a:extLst>
              <a:ext uri="{FF2B5EF4-FFF2-40B4-BE49-F238E27FC236}">
                <a16:creationId xmlns:a16="http://schemas.microsoft.com/office/drawing/2014/main" id="{01E28D36-51BC-1444-8A56-F4E58EB60D9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
          <a:stretch/>
        </p:blipFill>
        <p:spPr>
          <a:xfrm>
            <a:off x="4202819" y="225196"/>
            <a:ext cx="3777438" cy="6407608"/>
          </a:xfrm>
          <a:prstGeom prst="rect">
            <a:avLst/>
          </a:prstGeom>
          <a:ln w="53975">
            <a:solidFill>
              <a:schemeClr val="bg1"/>
            </a:solidFill>
          </a:ln>
        </p:spPr>
      </p:pic>
      <p:sp>
        <p:nvSpPr>
          <p:cNvPr id="13" name="TextBox 12">
            <a:extLst>
              <a:ext uri="{FF2B5EF4-FFF2-40B4-BE49-F238E27FC236}">
                <a16:creationId xmlns:a16="http://schemas.microsoft.com/office/drawing/2014/main" id="{76225B7E-8F8E-DA41-AC73-C1A20765F24D}"/>
              </a:ext>
            </a:extLst>
          </p:cNvPr>
          <p:cNvSpPr txBox="1"/>
          <p:nvPr/>
        </p:nvSpPr>
        <p:spPr>
          <a:xfrm>
            <a:off x="752014" y="225196"/>
            <a:ext cx="3328202" cy="10100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mj-lt"/>
                <a:ea typeface="+mj-ea"/>
                <a:cs typeface="+mj-cs"/>
              </a:rPr>
              <a:t>Mrs. Clara Miller </a:t>
            </a:r>
          </a:p>
        </p:txBody>
      </p:sp>
      <p:sp>
        <p:nvSpPr>
          <p:cNvPr id="9" name="TextBox 8">
            <a:extLst>
              <a:ext uri="{FF2B5EF4-FFF2-40B4-BE49-F238E27FC236}">
                <a16:creationId xmlns:a16="http://schemas.microsoft.com/office/drawing/2014/main" id="{99AEC52C-8FE0-B34C-BB76-2643089AF113}"/>
              </a:ext>
            </a:extLst>
          </p:cNvPr>
          <p:cNvSpPr txBox="1"/>
          <p:nvPr/>
        </p:nvSpPr>
        <p:spPr>
          <a:xfrm>
            <a:off x="613376" y="818147"/>
            <a:ext cx="3373413" cy="3144253"/>
          </a:xfrm>
          <a:prstGeom prst="rect">
            <a:avLst/>
          </a:prstGeom>
        </p:spPr>
        <p:txBody>
          <a:bodyPr vert="horz" lIns="91440" tIns="45720" rIns="91440" bIns="45720" rtlCol="0">
            <a:noAutofit/>
          </a:bodyPr>
          <a:lstStyle/>
          <a:p>
            <a:pPr marL="285750" indent="-285750">
              <a:buFont typeface="Arial" panose="020B0604020202020204" pitchFamily="34" charset="0"/>
              <a:buChar char="•"/>
            </a:pPr>
            <a:r>
              <a:rPr lang="en-US" sz="1600" dirty="0"/>
              <a:t>John’s 70-year-old widowed aunt who lives alone in her small home in Baytown, has pension from teaching and owns her home</a:t>
            </a:r>
          </a:p>
          <a:p>
            <a:pPr marL="285750" indent="-285750">
              <a:buFont typeface="Arial" panose="020B0604020202020204" pitchFamily="34" charset="0"/>
              <a:buChar char="•"/>
            </a:pPr>
            <a:r>
              <a:rPr lang="en-US" sz="1600" dirty="0"/>
              <a:t>She encourages John, who is estranged from the rest of his family, to return to the VA for treatment of his substance abuse</a:t>
            </a:r>
          </a:p>
          <a:p>
            <a:pPr marL="285750" indent="-285750">
              <a:buFont typeface="Arial" panose="020B0604020202020204" pitchFamily="34" charset="0"/>
              <a:buChar char="•"/>
            </a:pPr>
            <a:r>
              <a:rPr lang="en-US" sz="1600" dirty="0"/>
              <a:t>Aunt Clara becomes Sophie’s caretaker and enjoys having Sophie in her home</a:t>
            </a:r>
          </a:p>
          <a:p>
            <a:pPr marL="285750" indent="-285750">
              <a:buFont typeface="Arial" panose="020B0604020202020204" pitchFamily="34" charset="0"/>
              <a:buChar char="•"/>
            </a:pPr>
            <a:r>
              <a:rPr lang="en-US" sz="1600" dirty="0"/>
              <a:t>But she is finding it difficult to care for an active young child due to her health conditions</a:t>
            </a:r>
            <a:endParaRPr lang="en-US" sz="1600" b="1" dirty="0"/>
          </a:p>
        </p:txBody>
      </p:sp>
      <p:sp>
        <p:nvSpPr>
          <p:cNvPr id="4" name="TextBox 3">
            <a:extLst>
              <a:ext uri="{FF2B5EF4-FFF2-40B4-BE49-F238E27FC236}">
                <a16:creationId xmlns:a16="http://schemas.microsoft.com/office/drawing/2014/main" id="{D6C387B2-0476-AA45-8857-A7266517D522}"/>
              </a:ext>
            </a:extLst>
          </p:cNvPr>
          <p:cNvSpPr txBox="1"/>
          <p:nvPr/>
        </p:nvSpPr>
        <p:spPr>
          <a:xfrm>
            <a:off x="8221428" y="2080595"/>
            <a:ext cx="3547877" cy="4201150"/>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r>
              <a:rPr lang="en-US" sz="1600" dirty="0"/>
              <a:t>What are leading causes of death for which Aunt Clara is at risk for considering her age, gender, and race?</a:t>
            </a:r>
          </a:p>
          <a:p>
            <a:pPr marL="285750" indent="-285750">
              <a:spcAft>
                <a:spcPts val="600"/>
              </a:spcAft>
              <a:buFont typeface="Arial" panose="020B0604020202020204" pitchFamily="34" charset="0"/>
              <a:buChar char="•"/>
            </a:pPr>
            <a:r>
              <a:rPr lang="en-US" sz="1600" dirty="0"/>
              <a:t>What health promotion teaching could a nurse provide to Aunt Clara to help her improve her health?</a:t>
            </a:r>
          </a:p>
          <a:p>
            <a:pPr marL="285750" indent="-285750">
              <a:spcAft>
                <a:spcPts val="600"/>
              </a:spcAft>
              <a:buFont typeface="Arial" panose="020B0604020202020204" pitchFamily="34" charset="0"/>
              <a:buChar char="•"/>
            </a:pPr>
            <a:r>
              <a:rPr lang="en-US" sz="1600" dirty="0"/>
              <a:t>How many grandparents and other older adults are raising young children? </a:t>
            </a:r>
          </a:p>
          <a:p>
            <a:pPr marL="285750" indent="-285750">
              <a:spcAft>
                <a:spcPts val="600"/>
              </a:spcAft>
              <a:buFont typeface="Arial" panose="020B0604020202020204" pitchFamily="34" charset="0"/>
              <a:buChar char="•"/>
            </a:pPr>
            <a:r>
              <a:rPr lang="en-US" sz="1600" dirty="0"/>
              <a:t>What unique challenges do these family members face in child-rearing? </a:t>
            </a:r>
          </a:p>
          <a:p>
            <a:pPr>
              <a:spcAft>
                <a:spcPts val="600"/>
              </a:spcAft>
            </a:pPr>
            <a:endParaRPr lang="en-US" dirty="0"/>
          </a:p>
        </p:txBody>
      </p:sp>
      <p:sp>
        <p:nvSpPr>
          <p:cNvPr id="5" name="TextBox 4">
            <a:extLst>
              <a:ext uri="{FF2B5EF4-FFF2-40B4-BE49-F238E27FC236}">
                <a16:creationId xmlns:a16="http://schemas.microsoft.com/office/drawing/2014/main" id="{FF7FF3DE-D092-B04A-872D-2277DB6AE057}"/>
              </a:ext>
            </a:extLst>
          </p:cNvPr>
          <p:cNvSpPr txBox="1"/>
          <p:nvPr/>
        </p:nvSpPr>
        <p:spPr>
          <a:xfrm>
            <a:off x="613376" y="4384705"/>
            <a:ext cx="3373413" cy="20467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No history of tobacco use</a:t>
            </a:r>
          </a:p>
          <a:p>
            <a:pPr marL="285750" indent="-285750">
              <a:spcAft>
                <a:spcPts val="600"/>
              </a:spcAft>
              <a:buFont typeface="Arial" panose="020B0604020202020204" pitchFamily="34" charset="0"/>
              <a:buChar char="•"/>
            </a:pPr>
            <a:r>
              <a:rPr lang="en-US" sz="1600" dirty="0"/>
              <a:t>Drinks occasional glass of red wine</a:t>
            </a:r>
          </a:p>
          <a:p>
            <a:pPr marL="285750" indent="-285750">
              <a:spcAft>
                <a:spcPts val="600"/>
              </a:spcAft>
              <a:buFont typeface="Arial" panose="020B0604020202020204" pitchFamily="34" charset="0"/>
              <a:buChar char="•"/>
            </a:pPr>
            <a:r>
              <a:rPr lang="en-US" sz="1600" dirty="0"/>
              <a:t>Diagnosed with hypertension and takes “one pill every morning”</a:t>
            </a:r>
          </a:p>
          <a:p>
            <a:pPr marL="285750" indent="-285750">
              <a:spcAft>
                <a:spcPts val="600"/>
              </a:spcAft>
              <a:buFont typeface="Arial" panose="020B0604020202020204" pitchFamily="34" charset="0"/>
              <a:buChar char="•"/>
            </a:pPr>
            <a:r>
              <a:rPr lang="en-US" sz="1600" dirty="0"/>
              <a:t>Has not been back for a follow-up appointment since starting this  medication</a:t>
            </a:r>
          </a:p>
        </p:txBody>
      </p:sp>
      <p:sp>
        <p:nvSpPr>
          <p:cNvPr id="7" name="TextBox 6">
            <a:extLst>
              <a:ext uri="{FF2B5EF4-FFF2-40B4-BE49-F238E27FC236}">
                <a16:creationId xmlns:a16="http://schemas.microsoft.com/office/drawing/2014/main" id="{1EB6135D-08C3-CF40-B09A-1A3534E15042}"/>
              </a:ext>
            </a:extLst>
          </p:cNvPr>
          <p:cNvSpPr txBox="1"/>
          <p:nvPr/>
        </p:nvSpPr>
        <p:spPr>
          <a:xfrm>
            <a:off x="752014" y="4129840"/>
            <a:ext cx="3373413" cy="400110"/>
          </a:xfrm>
          <a:prstGeom prst="rect">
            <a:avLst/>
          </a:prstGeom>
          <a:noFill/>
        </p:spPr>
        <p:txBody>
          <a:bodyPr wrap="square" rtlCol="0">
            <a:spAutoFit/>
          </a:bodyPr>
          <a:lstStyle/>
          <a:p>
            <a:r>
              <a:rPr lang="en-US" sz="2000" u="sng" dirty="0"/>
              <a:t>AUNT CLARA’S Health History</a:t>
            </a:r>
          </a:p>
        </p:txBody>
      </p:sp>
      <p:sp>
        <p:nvSpPr>
          <p:cNvPr id="11" name="TextBox 10">
            <a:extLst>
              <a:ext uri="{FF2B5EF4-FFF2-40B4-BE49-F238E27FC236}">
                <a16:creationId xmlns:a16="http://schemas.microsoft.com/office/drawing/2014/main" id="{559C9BE2-A47A-5142-9301-445461D0BD42}"/>
              </a:ext>
            </a:extLst>
          </p:cNvPr>
          <p:cNvSpPr txBox="1"/>
          <p:nvPr/>
        </p:nvSpPr>
        <p:spPr>
          <a:xfrm>
            <a:off x="8605014" y="480060"/>
            <a:ext cx="3417097" cy="2846933"/>
          </a:xfrm>
          <a:prstGeom prst="rect">
            <a:avLst/>
          </a:prstGeom>
          <a:noFill/>
        </p:spPr>
        <p:txBody>
          <a:bodyPr wrap="square" rtlCol="0">
            <a:spAutoFit/>
          </a:bodyPr>
          <a:lstStyle/>
          <a:p>
            <a:pPr marL="457200" indent="-285750">
              <a:lnSpc>
                <a:spcPct val="150000"/>
              </a:lnSpc>
              <a:buFont typeface="Arial" panose="020B0604020202020204" pitchFamily="34" charset="0"/>
              <a:buChar char="•"/>
            </a:pPr>
            <a:r>
              <a:rPr lang="en-US" sz="1600" dirty="0">
                <a:hlinkClick r:id="rId4"/>
              </a:rPr>
              <a:t>Aunt Clara’s Health Risks</a:t>
            </a:r>
            <a:endParaRPr lang="en-US" sz="1600" dirty="0"/>
          </a:p>
          <a:p>
            <a:pPr marL="457200" indent="-285750">
              <a:lnSpc>
                <a:spcPct val="150000"/>
              </a:lnSpc>
              <a:buFont typeface="Arial" panose="020B0604020202020204" pitchFamily="34" charset="0"/>
              <a:buChar char="•"/>
            </a:pPr>
            <a:r>
              <a:rPr lang="en-US" sz="1600" dirty="0">
                <a:hlinkClick r:id="rId5"/>
              </a:rPr>
              <a:t>Health Promotion</a:t>
            </a:r>
            <a:endParaRPr lang="en-US" sz="1600" dirty="0"/>
          </a:p>
          <a:p>
            <a:pPr marL="457200" indent="-285750">
              <a:lnSpc>
                <a:spcPct val="150000"/>
              </a:lnSpc>
              <a:buFont typeface="Arial" panose="020B0604020202020204" pitchFamily="34" charset="0"/>
              <a:buChar char="•"/>
            </a:pPr>
            <a:r>
              <a:rPr lang="en-US" sz="1600" dirty="0">
                <a:hlinkClick r:id="rId6"/>
              </a:rPr>
              <a:t>Raising Grandchildren</a:t>
            </a:r>
            <a:endParaRPr lang="en-US" sz="1600" dirty="0"/>
          </a:p>
          <a:p>
            <a:pPr marL="457200" indent="-285750">
              <a:lnSpc>
                <a:spcPct val="150000"/>
              </a:lnSpc>
              <a:spcAft>
                <a:spcPts val="600"/>
              </a:spcAft>
              <a:buFont typeface="Arial" panose="020B0604020202020204" pitchFamily="34" charset="0"/>
              <a:buChar char="•"/>
            </a:pPr>
            <a:r>
              <a:rPr lang="en-US" sz="1600" dirty="0">
                <a:hlinkClick r:id="rId7"/>
              </a:rPr>
              <a:t>Texas Statistics on Grandparents Raising Children</a:t>
            </a:r>
            <a:endParaRPr lang="en-US" sz="1600" dirty="0"/>
          </a:p>
          <a:p>
            <a:endParaRPr lang="en-US" dirty="0"/>
          </a:p>
          <a:p>
            <a:endParaRPr lang="en-US" dirty="0"/>
          </a:p>
          <a:p>
            <a:pPr marL="285750" indent="-285750">
              <a:buFont typeface="Arial" panose="020B0604020202020204" pitchFamily="34" charset="0"/>
              <a:buChar char="•"/>
            </a:pPr>
            <a:endParaRPr lang="en-US" dirty="0"/>
          </a:p>
        </p:txBody>
      </p:sp>
      <p:sp>
        <p:nvSpPr>
          <p:cNvPr id="26" name="Action Button: Help 25">
            <a:hlinkClick r:id="" action="ppaction://noaction" highlightClick="1"/>
            <a:extLst>
              <a:ext uri="{FF2B5EF4-FFF2-40B4-BE49-F238E27FC236}">
                <a16:creationId xmlns:a16="http://schemas.microsoft.com/office/drawing/2014/main" id="{F81C69FE-3486-064C-B3E2-F9F38E9C16AA}"/>
              </a:ext>
            </a:extLst>
          </p:cNvPr>
          <p:cNvSpPr/>
          <p:nvPr/>
        </p:nvSpPr>
        <p:spPr>
          <a:xfrm>
            <a:off x="8182319" y="2479341"/>
            <a:ext cx="329268" cy="339526"/>
          </a:xfrm>
          <a:prstGeom prst="actionButtonHel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ction Button: Help 27">
            <a:hlinkClick r:id="" action="ppaction://noaction" highlightClick="1"/>
            <a:extLst>
              <a:ext uri="{FF2B5EF4-FFF2-40B4-BE49-F238E27FC236}">
                <a16:creationId xmlns:a16="http://schemas.microsoft.com/office/drawing/2014/main" id="{F236D157-5826-C244-95ED-37AEBFAB698B}"/>
              </a:ext>
            </a:extLst>
          </p:cNvPr>
          <p:cNvSpPr/>
          <p:nvPr/>
        </p:nvSpPr>
        <p:spPr>
          <a:xfrm>
            <a:off x="8205391" y="3542465"/>
            <a:ext cx="329268" cy="339526"/>
          </a:xfrm>
          <a:prstGeom prst="actionButtonHel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Action Button: Help 28">
            <a:hlinkClick r:id="" action="ppaction://noaction" highlightClick="1"/>
            <a:extLst>
              <a:ext uri="{FF2B5EF4-FFF2-40B4-BE49-F238E27FC236}">
                <a16:creationId xmlns:a16="http://schemas.microsoft.com/office/drawing/2014/main" id="{707A81EA-2A01-2C41-A6FB-CBA26C09C9B4}"/>
              </a:ext>
            </a:extLst>
          </p:cNvPr>
          <p:cNvSpPr/>
          <p:nvPr/>
        </p:nvSpPr>
        <p:spPr>
          <a:xfrm>
            <a:off x="8182319" y="4362051"/>
            <a:ext cx="329268" cy="339526"/>
          </a:xfrm>
          <a:prstGeom prst="actionButtonHel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Action Button: Help 29">
            <a:hlinkClick r:id="" action="ppaction://noaction" highlightClick="1"/>
            <a:extLst>
              <a:ext uri="{FF2B5EF4-FFF2-40B4-BE49-F238E27FC236}">
                <a16:creationId xmlns:a16="http://schemas.microsoft.com/office/drawing/2014/main" id="{03B3934E-13D5-FD4D-89F3-3B44C39D5316}"/>
              </a:ext>
            </a:extLst>
          </p:cNvPr>
          <p:cNvSpPr/>
          <p:nvPr/>
        </p:nvSpPr>
        <p:spPr>
          <a:xfrm>
            <a:off x="8201685" y="5181637"/>
            <a:ext cx="329268" cy="339526"/>
          </a:xfrm>
          <a:prstGeom prst="actionButtonHel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Graphic 15" descr="Internet">
            <a:extLst>
              <a:ext uri="{FF2B5EF4-FFF2-40B4-BE49-F238E27FC236}">
                <a16:creationId xmlns:a16="http://schemas.microsoft.com/office/drawing/2014/main" id="{5D43CC35-02D9-EF40-9A78-F845A827518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12097" y="930804"/>
            <a:ext cx="837712" cy="837712"/>
          </a:xfrm>
          <a:prstGeom prst="rect">
            <a:avLst/>
          </a:prstGeom>
        </p:spPr>
      </p:pic>
      <p:sp>
        <p:nvSpPr>
          <p:cNvPr id="17" name="Rectangle 16">
            <a:extLst>
              <a:ext uri="{FF2B5EF4-FFF2-40B4-BE49-F238E27FC236}">
                <a16:creationId xmlns:a16="http://schemas.microsoft.com/office/drawing/2014/main" id="{3998B9FA-80BA-B643-98A7-87D3565CB029}"/>
              </a:ext>
            </a:extLst>
          </p:cNvPr>
          <p:cNvSpPr/>
          <p:nvPr/>
        </p:nvSpPr>
        <p:spPr>
          <a:xfrm>
            <a:off x="4202819" y="6166884"/>
            <a:ext cx="3963282" cy="400110"/>
          </a:xfrm>
          <a:prstGeom prst="rect">
            <a:avLst/>
          </a:prstGeom>
        </p:spPr>
        <p:txBody>
          <a:bodyPr wrap="square">
            <a:spAutoFit/>
          </a:bodyPr>
          <a:lstStyle/>
          <a:p>
            <a:r>
              <a:rPr lang="en-US" sz="1000" i="1" dirty="0">
                <a:solidFill>
                  <a:schemeClr val="bg1"/>
                </a:solidFill>
              </a:rPr>
              <a:t>Figure 13</a:t>
            </a:r>
            <a:r>
              <a:rPr lang="en-US" sz="1000" dirty="0">
                <a:solidFill>
                  <a:schemeClr val="bg1"/>
                </a:solidFill>
              </a:rPr>
              <a:t>. Alexander. (2019, November 24). Aunt Clara posing outside of her home.</a:t>
            </a:r>
          </a:p>
        </p:txBody>
      </p:sp>
    </p:spTree>
    <p:extLst>
      <p:ext uri="{BB962C8B-B14F-4D97-AF65-F5344CB8AC3E}">
        <p14:creationId xmlns:p14="http://schemas.microsoft.com/office/powerpoint/2010/main" val="6738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82E6-F5A2-4423-9452-F0244AD3B80B}"/>
              </a:ext>
            </a:extLst>
          </p:cNvPr>
          <p:cNvSpPr>
            <a:spLocks noGrp="1"/>
          </p:cNvSpPr>
          <p:nvPr>
            <p:ph type="title"/>
          </p:nvPr>
        </p:nvSpPr>
        <p:spPr>
          <a:xfrm>
            <a:off x="109152" y="-166215"/>
            <a:ext cx="10515600" cy="1325563"/>
          </a:xfrm>
        </p:spPr>
        <p:txBody>
          <a:bodyPr>
            <a:normAutofit/>
          </a:bodyPr>
          <a:lstStyle/>
          <a:p>
            <a:r>
              <a:rPr lang="en-US" b="1" dirty="0"/>
              <a:t>Goals of this Case Study</a:t>
            </a:r>
          </a:p>
        </p:txBody>
      </p:sp>
      <p:graphicFrame>
        <p:nvGraphicFramePr>
          <p:cNvPr id="19" name="Content Placeholder 2">
            <a:extLst>
              <a:ext uri="{FF2B5EF4-FFF2-40B4-BE49-F238E27FC236}">
                <a16:creationId xmlns:a16="http://schemas.microsoft.com/office/drawing/2014/main" id="{E7B7449D-5A3D-404C-A5B7-3D98D8B2731A}"/>
              </a:ext>
            </a:extLst>
          </p:cNvPr>
          <p:cNvGraphicFramePr>
            <a:graphicFrameLocks noGrp="1"/>
          </p:cNvGraphicFramePr>
          <p:nvPr>
            <p:ph idx="1"/>
            <p:extLst>
              <p:ext uri="{D42A27DB-BD31-4B8C-83A1-F6EECF244321}">
                <p14:modId xmlns:p14="http://schemas.microsoft.com/office/powerpoint/2010/main" val="830370425"/>
              </p:ext>
            </p:extLst>
          </p:nvPr>
        </p:nvGraphicFramePr>
        <p:xfrm>
          <a:off x="109152" y="766119"/>
          <a:ext cx="11839832" cy="5918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7340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FE4A6-496B-4856-8021-752CA82ADC01}"/>
              </a:ext>
            </a:extLst>
          </p:cNvPr>
          <p:cNvSpPr>
            <a:spLocks noGrp="1"/>
          </p:cNvSpPr>
          <p:nvPr>
            <p:ph type="title"/>
          </p:nvPr>
        </p:nvSpPr>
        <p:spPr>
          <a:xfrm>
            <a:off x="968024" y="966515"/>
            <a:ext cx="3995136" cy="645669"/>
          </a:xfrm>
        </p:spPr>
        <p:txBody>
          <a:bodyPr>
            <a:normAutofit fontScale="90000"/>
          </a:bodyPr>
          <a:lstStyle/>
          <a:p>
            <a:r>
              <a:rPr lang="en-US" dirty="0"/>
              <a:t>Declining Health </a:t>
            </a:r>
          </a:p>
        </p:txBody>
      </p:sp>
      <p:sp>
        <p:nvSpPr>
          <p:cNvPr id="3" name="Content Placeholder 2">
            <a:extLst>
              <a:ext uri="{FF2B5EF4-FFF2-40B4-BE49-F238E27FC236}">
                <a16:creationId xmlns:a16="http://schemas.microsoft.com/office/drawing/2014/main" id="{D8084BEB-8902-45B1-B054-96D01373CFE2}"/>
              </a:ext>
            </a:extLst>
          </p:cNvPr>
          <p:cNvSpPr>
            <a:spLocks noGrp="1"/>
          </p:cNvSpPr>
          <p:nvPr>
            <p:ph idx="1"/>
          </p:nvPr>
        </p:nvSpPr>
        <p:spPr>
          <a:xfrm>
            <a:off x="1021279" y="1505310"/>
            <a:ext cx="5532623" cy="2140418"/>
          </a:xfrm>
        </p:spPr>
        <p:txBody>
          <a:bodyPr>
            <a:noAutofit/>
          </a:bodyPr>
          <a:lstStyle/>
          <a:p>
            <a:r>
              <a:rPr lang="en-US" sz="1600" dirty="0"/>
              <a:t>One evening, John is found in his car unresponsive. He is transported to the Texas Medical Center where it is confirmed that he has had a CVA as a result of untreated hypertension and past drug use. </a:t>
            </a:r>
          </a:p>
          <a:p>
            <a:r>
              <a:rPr lang="en-US" sz="1600" dirty="0"/>
              <a:t>Although John has health benefits through the VA for his mental health disorder and worker’s compensation for issues related to his arm amputation, he does not have general health insurance. He is transported to the county hospital for treatment.</a:t>
            </a:r>
          </a:p>
          <a:p>
            <a:r>
              <a:rPr lang="en-US" sz="1600" dirty="0"/>
              <a:t>He is admitted to the county hospital for treatment of the CVA which results in left-sided hemiparesis. The county hospital has a neuropsychiatric center and inpatient and outpatient rehabilitation services. John is depressed and  frustrated by the added disability from the CVA and is also experiencing opioid withdrawal symptoms. </a:t>
            </a:r>
          </a:p>
          <a:p>
            <a:r>
              <a:rPr lang="en-US" sz="1600" dirty="0"/>
              <a:t>He is also worried about Sophie and Aunt Clara who are fifty minutes away from the county hospital and have not been able to visit him. </a:t>
            </a:r>
          </a:p>
        </p:txBody>
      </p:sp>
      <p:sp>
        <p:nvSpPr>
          <p:cNvPr id="5" name="Oval 4">
            <a:extLst>
              <a:ext uri="{FF2B5EF4-FFF2-40B4-BE49-F238E27FC236}">
                <a16:creationId xmlns:a16="http://schemas.microsoft.com/office/drawing/2014/main" id="{991E4BEC-F1AA-8841-93C3-035A715FA661}"/>
              </a:ext>
            </a:extLst>
          </p:cNvPr>
          <p:cNvSpPr/>
          <p:nvPr/>
        </p:nvSpPr>
        <p:spPr>
          <a:xfrm>
            <a:off x="6484202" y="1105315"/>
            <a:ext cx="4686519" cy="4686519"/>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0F7600E-0F4E-6D48-A7C7-745E5852699E}"/>
              </a:ext>
            </a:extLst>
          </p:cNvPr>
          <p:cNvSpPr/>
          <p:nvPr/>
        </p:nvSpPr>
        <p:spPr>
          <a:xfrm>
            <a:off x="6675459" y="1296572"/>
            <a:ext cx="4264855" cy="42648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8D43B7-BE6C-FA4A-85A8-D5CDD96D9236}"/>
              </a:ext>
            </a:extLst>
          </p:cNvPr>
          <p:cNvSpPr txBox="1"/>
          <p:nvPr/>
        </p:nvSpPr>
        <p:spPr>
          <a:xfrm>
            <a:off x="6994702" y="2063600"/>
            <a:ext cx="3665517" cy="646331"/>
          </a:xfrm>
          <a:prstGeom prst="rect">
            <a:avLst/>
          </a:prstGeom>
          <a:noFill/>
        </p:spPr>
        <p:txBody>
          <a:bodyPr wrap="square" rtlCol="0">
            <a:spAutoFit/>
          </a:bodyPr>
          <a:lstStyle/>
          <a:p>
            <a:pPr algn="ctr"/>
            <a:r>
              <a:rPr lang="en-US" dirty="0">
                <a:hlinkClick r:id="rId3"/>
              </a:rPr>
              <a:t>Healthcare Funding Terminology</a:t>
            </a:r>
            <a:endParaRPr lang="en-US" dirty="0"/>
          </a:p>
          <a:p>
            <a:pPr algn="ctr"/>
            <a:endParaRPr lang="en-US" dirty="0"/>
          </a:p>
        </p:txBody>
      </p:sp>
      <p:sp>
        <p:nvSpPr>
          <p:cNvPr id="11" name="Action Button: Help 10">
            <a:hlinkClick r:id="" action="ppaction://noaction" highlightClick="1"/>
            <a:extLst>
              <a:ext uri="{FF2B5EF4-FFF2-40B4-BE49-F238E27FC236}">
                <a16:creationId xmlns:a16="http://schemas.microsoft.com/office/drawing/2014/main" id="{4051517D-92D6-0042-BDF0-DB312DBB23A4}"/>
              </a:ext>
            </a:extLst>
          </p:cNvPr>
          <p:cNvSpPr/>
          <p:nvPr/>
        </p:nvSpPr>
        <p:spPr>
          <a:xfrm>
            <a:off x="7286648" y="3056398"/>
            <a:ext cx="329268" cy="339526"/>
          </a:xfrm>
          <a:prstGeom prst="actionButtonHelp">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ction Button: Help 12">
            <a:hlinkClick r:id="" action="ppaction://noaction" highlightClick="1"/>
            <a:extLst>
              <a:ext uri="{FF2B5EF4-FFF2-40B4-BE49-F238E27FC236}">
                <a16:creationId xmlns:a16="http://schemas.microsoft.com/office/drawing/2014/main" id="{B7037048-7C9D-F644-A4BD-0D363AE059D8}"/>
              </a:ext>
            </a:extLst>
          </p:cNvPr>
          <p:cNvSpPr/>
          <p:nvPr/>
        </p:nvSpPr>
        <p:spPr>
          <a:xfrm>
            <a:off x="7286648" y="3895236"/>
            <a:ext cx="329268" cy="339526"/>
          </a:xfrm>
          <a:prstGeom prst="actionButtonHelp">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C120C02C-E961-6E44-83A5-FE53E819BFF4}"/>
              </a:ext>
            </a:extLst>
          </p:cNvPr>
          <p:cNvSpPr txBox="1"/>
          <p:nvPr/>
        </p:nvSpPr>
        <p:spPr>
          <a:xfrm>
            <a:off x="7649099" y="2666333"/>
            <a:ext cx="3105403" cy="2308324"/>
          </a:xfrm>
          <a:prstGeom prst="rect">
            <a:avLst/>
          </a:prstGeom>
          <a:noFill/>
        </p:spPr>
        <p:txBody>
          <a:bodyPr wrap="square" rtlCol="0">
            <a:spAutoFit/>
          </a:bodyPr>
          <a:lstStyle/>
          <a:p>
            <a:endParaRPr lang="en-US" dirty="0"/>
          </a:p>
          <a:p>
            <a:r>
              <a:rPr lang="en-US" dirty="0"/>
              <a:t>How are county or other public hospitals funded? </a:t>
            </a:r>
          </a:p>
          <a:p>
            <a:endParaRPr lang="en-US" dirty="0"/>
          </a:p>
          <a:p>
            <a:r>
              <a:rPr lang="en-US" dirty="0"/>
              <a:t>What terminology is important for one to understand regarding funding? </a:t>
            </a:r>
          </a:p>
          <a:p>
            <a:endParaRPr lang="en-US" dirty="0"/>
          </a:p>
        </p:txBody>
      </p:sp>
      <p:pic>
        <p:nvPicPr>
          <p:cNvPr id="14" name="Graphic 13" descr="Internet">
            <a:extLst>
              <a:ext uri="{FF2B5EF4-FFF2-40B4-BE49-F238E27FC236}">
                <a16:creationId xmlns:a16="http://schemas.microsoft.com/office/drawing/2014/main" id="{415D7867-ED1F-2744-B6E4-29F812BB04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4795" y="1612184"/>
            <a:ext cx="606181" cy="606181"/>
          </a:xfrm>
          <a:prstGeom prst="rect">
            <a:avLst/>
          </a:prstGeom>
        </p:spPr>
      </p:pic>
    </p:spTree>
    <p:extLst>
      <p:ext uri="{BB962C8B-B14F-4D97-AF65-F5344CB8AC3E}">
        <p14:creationId xmlns:p14="http://schemas.microsoft.com/office/powerpoint/2010/main" val="264381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6C12B9-E9F5-C048-A0A5-997E2852BD21}"/>
              </a:ext>
            </a:extLst>
          </p:cNvPr>
          <p:cNvSpPr/>
          <p:nvPr/>
        </p:nvSpPr>
        <p:spPr>
          <a:xfrm>
            <a:off x="534391" y="190006"/>
            <a:ext cx="5837493" cy="638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91398" y="166256"/>
            <a:ext cx="3762499" cy="1014788"/>
          </a:xfrm>
        </p:spPr>
        <p:txBody>
          <a:bodyPr/>
          <a:lstStyle/>
          <a:p>
            <a:r>
              <a:rPr lang="en-US" b="1" u="sng" dirty="0"/>
              <a:t>Communication</a:t>
            </a:r>
          </a:p>
        </p:txBody>
      </p:sp>
      <p:sp>
        <p:nvSpPr>
          <p:cNvPr id="3" name="Content Placeholder 2"/>
          <p:cNvSpPr>
            <a:spLocks noGrp="1"/>
          </p:cNvSpPr>
          <p:nvPr>
            <p:ph sz="half" idx="1"/>
          </p:nvPr>
        </p:nvSpPr>
        <p:spPr>
          <a:xfrm>
            <a:off x="723331" y="955344"/>
            <a:ext cx="5443921" cy="5928466"/>
          </a:xfrm>
        </p:spPr>
        <p:txBody>
          <a:bodyPr>
            <a:normAutofit fontScale="92500" lnSpcReduction="10000"/>
          </a:bodyPr>
          <a:lstStyle/>
          <a:p>
            <a:r>
              <a:rPr lang="en-US" dirty="0"/>
              <a:t>After an assessment of John’s needs and income, the county hospital arranged for John to receive home health and rehabilitation services at Aunt Clara’s home.  </a:t>
            </a:r>
          </a:p>
          <a:p>
            <a:r>
              <a:rPr lang="en-US" dirty="0"/>
              <a:t>The home health nurse is often the bridge between inpatient and outpatient care for vulnerable clients such as John. </a:t>
            </a:r>
          </a:p>
          <a:p>
            <a:r>
              <a:rPr lang="en-US" dirty="0"/>
              <a:t>These clients often have multiple health problems that require treatment from multiple health care providers. </a:t>
            </a:r>
          </a:p>
          <a:p>
            <a:r>
              <a:rPr lang="en-US" dirty="0"/>
              <a:t>Effective communication, such as the SBAR technique, is essential to assure continuity of care.   </a:t>
            </a:r>
          </a:p>
        </p:txBody>
      </p:sp>
      <p:graphicFrame>
        <p:nvGraphicFramePr>
          <p:cNvPr id="5" name="Content Placeholder 4">
            <a:extLst>
              <a:ext uri="{FF2B5EF4-FFF2-40B4-BE49-F238E27FC236}">
                <a16:creationId xmlns:a16="http://schemas.microsoft.com/office/drawing/2014/main" id="{89C22606-F0EC-ED47-9A04-7E5476522042}"/>
              </a:ext>
            </a:extLst>
          </p:cNvPr>
          <p:cNvGraphicFramePr>
            <a:graphicFrameLocks noGrp="1"/>
          </p:cNvGraphicFramePr>
          <p:nvPr>
            <p:ph sz="half" idx="2"/>
            <p:extLst>
              <p:ext uri="{D42A27DB-BD31-4B8C-83A1-F6EECF244321}">
                <p14:modId xmlns:p14="http://schemas.microsoft.com/office/powerpoint/2010/main" val="1954780605"/>
              </p:ext>
            </p:extLst>
          </p:nvPr>
        </p:nvGraphicFramePr>
        <p:xfrm>
          <a:off x="6019801" y="166256"/>
          <a:ext cx="6354287" cy="6519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A80AE6F6-BBAB-0F41-8405-4792F6764EFA}"/>
              </a:ext>
            </a:extLst>
          </p:cNvPr>
          <p:cNvSpPr/>
          <p:nvPr/>
        </p:nvSpPr>
        <p:spPr>
          <a:xfrm>
            <a:off x="7075408" y="54403"/>
            <a:ext cx="718466" cy="1446550"/>
          </a:xfrm>
          <a:prstGeom prst="rect">
            <a:avLst/>
          </a:prstGeom>
          <a:noFill/>
        </p:spPr>
        <p:txBody>
          <a:bodyPr wrap="none" lIns="91440" tIns="45720" rIns="91440" bIns="45720">
            <a:spAutoFit/>
          </a:bodyPr>
          <a:lstStyle/>
          <a:p>
            <a:pPr algn="ctr"/>
            <a:r>
              <a:rPr lang="en-US" sz="8800" b="1" cap="none" spc="0" dirty="0">
                <a:ln w="22225">
                  <a:solidFill>
                    <a:srgbClr val="0070C0"/>
                  </a:solidFill>
                  <a:prstDash val="solid"/>
                </a:ln>
                <a:solidFill>
                  <a:schemeClr val="accent1">
                    <a:lumMod val="60000"/>
                    <a:lumOff val="40000"/>
                  </a:schemeClr>
                </a:solidFill>
                <a:effectLst/>
              </a:rPr>
              <a:t>S</a:t>
            </a:r>
          </a:p>
        </p:txBody>
      </p:sp>
      <p:sp>
        <p:nvSpPr>
          <p:cNvPr id="12" name="Rectangle 11">
            <a:extLst>
              <a:ext uri="{FF2B5EF4-FFF2-40B4-BE49-F238E27FC236}">
                <a16:creationId xmlns:a16="http://schemas.microsoft.com/office/drawing/2014/main" id="{291D4DC9-6BAD-8445-93A2-C17BD353EB34}"/>
              </a:ext>
            </a:extLst>
          </p:cNvPr>
          <p:cNvSpPr/>
          <p:nvPr/>
        </p:nvSpPr>
        <p:spPr>
          <a:xfrm>
            <a:off x="7025714" y="1798096"/>
            <a:ext cx="817853" cy="1446550"/>
          </a:xfrm>
          <a:prstGeom prst="rect">
            <a:avLst/>
          </a:prstGeom>
          <a:noFill/>
        </p:spPr>
        <p:txBody>
          <a:bodyPr wrap="none" lIns="91440" tIns="45720" rIns="91440" bIns="45720">
            <a:spAutoFit/>
          </a:bodyPr>
          <a:lstStyle/>
          <a:p>
            <a:pPr algn="ctr"/>
            <a:r>
              <a:rPr lang="en-US" sz="8800" b="1" dirty="0">
                <a:ln w="22225">
                  <a:solidFill>
                    <a:srgbClr val="0070C0"/>
                  </a:solidFill>
                  <a:prstDash val="solid"/>
                </a:ln>
                <a:solidFill>
                  <a:schemeClr val="accent1">
                    <a:lumMod val="60000"/>
                    <a:lumOff val="40000"/>
                  </a:schemeClr>
                </a:solidFill>
              </a:rPr>
              <a:t>B</a:t>
            </a:r>
            <a:endParaRPr lang="en-US" sz="8800" b="1" cap="none" spc="0" dirty="0">
              <a:ln w="22225">
                <a:solidFill>
                  <a:srgbClr val="0070C0"/>
                </a:solidFill>
                <a:prstDash val="solid"/>
              </a:ln>
              <a:solidFill>
                <a:schemeClr val="accent1">
                  <a:lumMod val="60000"/>
                  <a:lumOff val="40000"/>
                </a:schemeClr>
              </a:solidFill>
              <a:effectLst/>
            </a:endParaRPr>
          </a:p>
        </p:txBody>
      </p:sp>
      <p:sp>
        <p:nvSpPr>
          <p:cNvPr id="13" name="Rectangle 12">
            <a:extLst>
              <a:ext uri="{FF2B5EF4-FFF2-40B4-BE49-F238E27FC236}">
                <a16:creationId xmlns:a16="http://schemas.microsoft.com/office/drawing/2014/main" id="{7034D464-39D8-9E45-AACE-A114D2862B4C}"/>
              </a:ext>
            </a:extLst>
          </p:cNvPr>
          <p:cNvSpPr/>
          <p:nvPr/>
        </p:nvSpPr>
        <p:spPr>
          <a:xfrm>
            <a:off x="7000065" y="3518039"/>
            <a:ext cx="869149" cy="1446550"/>
          </a:xfrm>
          <a:prstGeom prst="rect">
            <a:avLst/>
          </a:prstGeom>
          <a:noFill/>
        </p:spPr>
        <p:txBody>
          <a:bodyPr wrap="none" lIns="91440" tIns="45720" rIns="91440" bIns="45720">
            <a:spAutoFit/>
          </a:bodyPr>
          <a:lstStyle/>
          <a:p>
            <a:pPr algn="ctr"/>
            <a:r>
              <a:rPr lang="en-US" sz="8800" b="1" dirty="0">
                <a:ln w="22225">
                  <a:solidFill>
                    <a:srgbClr val="0070C0"/>
                  </a:solidFill>
                  <a:prstDash val="solid"/>
                </a:ln>
                <a:solidFill>
                  <a:schemeClr val="accent1">
                    <a:lumMod val="60000"/>
                    <a:lumOff val="40000"/>
                  </a:schemeClr>
                </a:solidFill>
              </a:rPr>
              <a:t>A</a:t>
            </a:r>
            <a:endParaRPr lang="en-US" sz="8800" b="1" cap="none" spc="0" dirty="0">
              <a:ln w="22225">
                <a:solidFill>
                  <a:srgbClr val="0070C0"/>
                </a:solidFill>
                <a:prstDash val="solid"/>
              </a:ln>
              <a:solidFill>
                <a:schemeClr val="accent1">
                  <a:lumMod val="60000"/>
                  <a:lumOff val="40000"/>
                </a:schemeClr>
              </a:solidFill>
              <a:effectLst/>
            </a:endParaRPr>
          </a:p>
        </p:txBody>
      </p:sp>
      <p:sp>
        <p:nvSpPr>
          <p:cNvPr id="14" name="Rectangle 13">
            <a:extLst>
              <a:ext uri="{FF2B5EF4-FFF2-40B4-BE49-F238E27FC236}">
                <a16:creationId xmlns:a16="http://schemas.microsoft.com/office/drawing/2014/main" id="{78C40EC9-E87E-A742-BFA5-772C53169540}"/>
              </a:ext>
            </a:extLst>
          </p:cNvPr>
          <p:cNvSpPr/>
          <p:nvPr/>
        </p:nvSpPr>
        <p:spPr>
          <a:xfrm>
            <a:off x="7029336" y="5262956"/>
            <a:ext cx="819456" cy="1446550"/>
          </a:xfrm>
          <a:prstGeom prst="rect">
            <a:avLst/>
          </a:prstGeom>
          <a:noFill/>
        </p:spPr>
        <p:txBody>
          <a:bodyPr wrap="none" lIns="91440" tIns="45720" rIns="91440" bIns="45720">
            <a:spAutoFit/>
          </a:bodyPr>
          <a:lstStyle/>
          <a:p>
            <a:pPr algn="ctr"/>
            <a:r>
              <a:rPr lang="en-US" sz="8800" b="1" dirty="0">
                <a:ln w="22225">
                  <a:solidFill>
                    <a:srgbClr val="0070C0"/>
                  </a:solidFill>
                  <a:prstDash val="solid"/>
                </a:ln>
                <a:solidFill>
                  <a:schemeClr val="accent1">
                    <a:lumMod val="60000"/>
                    <a:lumOff val="40000"/>
                  </a:schemeClr>
                </a:solidFill>
              </a:rPr>
              <a:t>R</a:t>
            </a:r>
            <a:endParaRPr lang="en-US" sz="8800" b="1" cap="none" spc="0" dirty="0">
              <a:ln w="22225">
                <a:solidFill>
                  <a:srgbClr val="0070C0"/>
                </a:solidFill>
                <a:prstDash val="solid"/>
              </a:ln>
              <a:solidFill>
                <a:schemeClr val="accent1">
                  <a:lumMod val="60000"/>
                  <a:lumOff val="40000"/>
                </a:schemeClr>
              </a:solidFill>
              <a:effectLst/>
            </a:endParaRPr>
          </a:p>
        </p:txBody>
      </p:sp>
    </p:spTree>
    <p:extLst>
      <p:ext uri="{BB962C8B-B14F-4D97-AF65-F5344CB8AC3E}">
        <p14:creationId xmlns:p14="http://schemas.microsoft.com/office/powerpoint/2010/main" val="487572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6C12B9-E9F5-C048-A0A5-997E2852BD21}"/>
              </a:ext>
            </a:extLst>
          </p:cNvPr>
          <p:cNvSpPr/>
          <p:nvPr/>
        </p:nvSpPr>
        <p:spPr>
          <a:xfrm>
            <a:off x="192505" y="157375"/>
            <a:ext cx="2992911" cy="638982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graphicFrame>
        <p:nvGraphicFramePr>
          <p:cNvPr id="5" name="Content Placeholder 4">
            <a:extLst>
              <a:ext uri="{FF2B5EF4-FFF2-40B4-BE49-F238E27FC236}">
                <a16:creationId xmlns:a16="http://schemas.microsoft.com/office/drawing/2014/main" id="{89C22606-F0EC-ED47-9A04-7E5476522042}"/>
              </a:ext>
            </a:extLst>
          </p:cNvPr>
          <p:cNvGraphicFramePr>
            <a:graphicFrameLocks noGrp="1"/>
          </p:cNvGraphicFramePr>
          <p:nvPr>
            <p:ph sz="half" idx="2"/>
            <p:extLst>
              <p:ext uri="{D42A27DB-BD31-4B8C-83A1-F6EECF244321}">
                <p14:modId xmlns:p14="http://schemas.microsoft.com/office/powerpoint/2010/main" val="3238355513"/>
              </p:ext>
            </p:extLst>
          </p:nvPr>
        </p:nvGraphicFramePr>
        <p:xfrm>
          <a:off x="2814752" y="-272716"/>
          <a:ext cx="9022269" cy="7555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A80AE6F6-BBAB-0F41-8405-4792F6764EFA}"/>
              </a:ext>
            </a:extLst>
          </p:cNvPr>
          <p:cNvSpPr/>
          <p:nvPr/>
        </p:nvSpPr>
        <p:spPr>
          <a:xfrm>
            <a:off x="3671509" y="44493"/>
            <a:ext cx="718466" cy="1446550"/>
          </a:xfrm>
          <a:prstGeom prst="rect">
            <a:avLst/>
          </a:prstGeom>
          <a:noFill/>
        </p:spPr>
        <p:txBody>
          <a:bodyPr wrap="none" lIns="91440" tIns="45720" rIns="91440" bIns="45720">
            <a:spAutoFit/>
          </a:bodyPr>
          <a:lstStyle/>
          <a:p>
            <a:pPr algn="ctr"/>
            <a:r>
              <a:rPr lang="en-US" sz="8800" b="1" cap="none" spc="0" dirty="0">
                <a:ln w="22225">
                  <a:solidFill>
                    <a:srgbClr val="00B050"/>
                  </a:solidFill>
                  <a:prstDash val="solid"/>
                </a:ln>
                <a:solidFill>
                  <a:srgbClr val="92D050"/>
                </a:solidFill>
                <a:effectLst/>
              </a:rPr>
              <a:t>S</a:t>
            </a:r>
          </a:p>
        </p:txBody>
      </p:sp>
      <p:sp>
        <p:nvSpPr>
          <p:cNvPr id="12" name="Rectangle 11">
            <a:extLst>
              <a:ext uri="{FF2B5EF4-FFF2-40B4-BE49-F238E27FC236}">
                <a16:creationId xmlns:a16="http://schemas.microsoft.com/office/drawing/2014/main" id="{291D4DC9-6BAD-8445-93A2-C17BD353EB34}"/>
              </a:ext>
            </a:extLst>
          </p:cNvPr>
          <p:cNvSpPr/>
          <p:nvPr/>
        </p:nvSpPr>
        <p:spPr>
          <a:xfrm>
            <a:off x="5750381" y="44493"/>
            <a:ext cx="817853" cy="1446550"/>
          </a:xfrm>
          <a:prstGeom prst="rect">
            <a:avLst/>
          </a:prstGeom>
          <a:noFill/>
        </p:spPr>
        <p:txBody>
          <a:bodyPr wrap="none" lIns="91440" tIns="45720" rIns="91440" bIns="45720">
            <a:spAutoFit/>
          </a:bodyPr>
          <a:lstStyle/>
          <a:p>
            <a:pPr algn="ctr"/>
            <a:r>
              <a:rPr lang="en-US" sz="8800" b="1" dirty="0">
                <a:ln w="22225">
                  <a:solidFill>
                    <a:srgbClr val="00B050"/>
                  </a:solidFill>
                  <a:prstDash val="solid"/>
                </a:ln>
                <a:solidFill>
                  <a:srgbClr val="92D050"/>
                </a:solidFill>
              </a:rPr>
              <a:t>B</a:t>
            </a:r>
            <a:endParaRPr lang="en-US" sz="8800" b="1" cap="none" spc="0" dirty="0">
              <a:ln w="22225">
                <a:solidFill>
                  <a:srgbClr val="00B050"/>
                </a:solidFill>
                <a:prstDash val="solid"/>
              </a:ln>
              <a:solidFill>
                <a:srgbClr val="92D050"/>
              </a:solidFill>
              <a:effectLst/>
            </a:endParaRPr>
          </a:p>
        </p:txBody>
      </p:sp>
      <p:sp>
        <p:nvSpPr>
          <p:cNvPr id="13" name="Rectangle 12">
            <a:extLst>
              <a:ext uri="{FF2B5EF4-FFF2-40B4-BE49-F238E27FC236}">
                <a16:creationId xmlns:a16="http://schemas.microsoft.com/office/drawing/2014/main" id="{7034D464-39D8-9E45-AACE-A114D2862B4C}"/>
              </a:ext>
            </a:extLst>
          </p:cNvPr>
          <p:cNvSpPr/>
          <p:nvPr/>
        </p:nvSpPr>
        <p:spPr>
          <a:xfrm>
            <a:off x="7855630" y="44493"/>
            <a:ext cx="869149" cy="1446550"/>
          </a:xfrm>
          <a:prstGeom prst="rect">
            <a:avLst/>
          </a:prstGeom>
          <a:noFill/>
        </p:spPr>
        <p:txBody>
          <a:bodyPr wrap="none" lIns="91440" tIns="45720" rIns="91440" bIns="45720">
            <a:spAutoFit/>
          </a:bodyPr>
          <a:lstStyle/>
          <a:p>
            <a:pPr algn="ctr"/>
            <a:r>
              <a:rPr lang="en-US" sz="8800" b="1" dirty="0">
                <a:ln w="22225">
                  <a:solidFill>
                    <a:srgbClr val="00B050"/>
                  </a:solidFill>
                  <a:prstDash val="solid"/>
                </a:ln>
                <a:solidFill>
                  <a:srgbClr val="92D050"/>
                </a:solidFill>
              </a:rPr>
              <a:t>A</a:t>
            </a:r>
            <a:endParaRPr lang="en-US" sz="8800" b="1" cap="none" spc="0" dirty="0">
              <a:ln w="22225">
                <a:solidFill>
                  <a:srgbClr val="00B050"/>
                </a:solidFill>
                <a:prstDash val="solid"/>
              </a:ln>
              <a:solidFill>
                <a:srgbClr val="92D050"/>
              </a:solidFill>
              <a:effectLst/>
            </a:endParaRPr>
          </a:p>
        </p:txBody>
      </p:sp>
      <p:sp>
        <p:nvSpPr>
          <p:cNvPr id="14" name="Rectangle 13">
            <a:extLst>
              <a:ext uri="{FF2B5EF4-FFF2-40B4-BE49-F238E27FC236}">
                <a16:creationId xmlns:a16="http://schemas.microsoft.com/office/drawing/2014/main" id="{78C40EC9-E87E-A742-BFA5-772C53169540}"/>
              </a:ext>
            </a:extLst>
          </p:cNvPr>
          <p:cNvSpPr/>
          <p:nvPr/>
        </p:nvSpPr>
        <p:spPr>
          <a:xfrm>
            <a:off x="10012175" y="44493"/>
            <a:ext cx="819456" cy="1446550"/>
          </a:xfrm>
          <a:prstGeom prst="rect">
            <a:avLst/>
          </a:prstGeom>
          <a:noFill/>
        </p:spPr>
        <p:txBody>
          <a:bodyPr wrap="none" lIns="91440" tIns="45720" rIns="91440" bIns="45720">
            <a:spAutoFit/>
          </a:bodyPr>
          <a:lstStyle/>
          <a:p>
            <a:pPr algn="ctr"/>
            <a:r>
              <a:rPr lang="en-US" sz="8800" b="1" dirty="0">
                <a:ln w="22225">
                  <a:solidFill>
                    <a:srgbClr val="00B050"/>
                  </a:solidFill>
                  <a:prstDash val="solid"/>
                </a:ln>
                <a:solidFill>
                  <a:srgbClr val="92D050"/>
                </a:solidFill>
              </a:rPr>
              <a:t>R</a:t>
            </a:r>
            <a:endParaRPr lang="en-US" sz="8800" b="1" cap="none" spc="0" dirty="0">
              <a:ln w="22225">
                <a:solidFill>
                  <a:srgbClr val="00B050"/>
                </a:solidFill>
                <a:prstDash val="solid"/>
              </a:ln>
              <a:solidFill>
                <a:srgbClr val="92D050"/>
              </a:solidFill>
              <a:effectLst/>
            </a:endParaRPr>
          </a:p>
        </p:txBody>
      </p:sp>
      <p:sp>
        <p:nvSpPr>
          <p:cNvPr id="4" name="TextBox 3">
            <a:extLst>
              <a:ext uri="{FF2B5EF4-FFF2-40B4-BE49-F238E27FC236}">
                <a16:creationId xmlns:a16="http://schemas.microsoft.com/office/drawing/2014/main" id="{312F9508-4451-5347-AAFF-006AF73C3303}"/>
              </a:ext>
            </a:extLst>
          </p:cNvPr>
          <p:cNvSpPr txBox="1"/>
          <p:nvPr/>
        </p:nvSpPr>
        <p:spPr>
          <a:xfrm>
            <a:off x="285608" y="308814"/>
            <a:ext cx="2888833"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Here is an example of SBAR communication for the handoff of John’s care from a discharge nurse to the home health agency.</a:t>
            </a:r>
          </a:p>
          <a:p>
            <a:pPr marL="342900" indent="-342900">
              <a:buFont typeface="Arial" panose="020B0604020202020204" pitchFamily="34" charset="0"/>
              <a:buChar char="•"/>
            </a:pPr>
            <a:r>
              <a:rPr lang="en-US" sz="2400" dirty="0">
                <a:solidFill>
                  <a:schemeClr val="bg1"/>
                </a:solidFill>
              </a:rPr>
              <a:t>What would a SBAR from the discharge nurse to mental health services include? </a:t>
            </a:r>
          </a:p>
        </p:txBody>
      </p:sp>
      <p:sp>
        <p:nvSpPr>
          <p:cNvPr id="17" name="TextBox 16">
            <a:extLst>
              <a:ext uri="{FF2B5EF4-FFF2-40B4-BE49-F238E27FC236}">
                <a16:creationId xmlns:a16="http://schemas.microsoft.com/office/drawing/2014/main" id="{811AA1C8-AE1F-774E-8A12-97E2315B1FD7}"/>
              </a:ext>
            </a:extLst>
          </p:cNvPr>
          <p:cNvSpPr txBox="1"/>
          <p:nvPr/>
        </p:nvSpPr>
        <p:spPr>
          <a:xfrm>
            <a:off x="3755891" y="1808252"/>
            <a:ext cx="1685092" cy="4524315"/>
          </a:xfrm>
          <a:prstGeom prst="rect">
            <a:avLst/>
          </a:prstGeom>
          <a:noFill/>
        </p:spPr>
        <p:txBody>
          <a:bodyPr wrap="square" rtlCol="0">
            <a:spAutoFit/>
          </a:bodyPr>
          <a:lstStyle/>
          <a:p>
            <a:pPr algn="ctr"/>
            <a:r>
              <a:rPr lang="en-US" sz="2400" i="1" dirty="0"/>
              <a:t>”I’m calling about John Miller, a patient on our stroke unit.”</a:t>
            </a:r>
          </a:p>
          <a:p>
            <a:pPr algn="ctr"/>
            <a:endParaRPr lang="en-US" sz="2400" i="1" dirty="0"/>
          </a:p>
          <a:p>
            <a:pPr algn="ctr"/>
            <a:r>
              <a:rPr lang="en-US" sz="2400" i="1" dirty="0"/>
              <a:t>How would the SDOH impact John’s recovery?</a:t>
            </a:r>
            <a:endParaRPr lang="en-US" dirty="0"/>
          </a:p>
        </p:txBody>
      </p:sp>
      <p:sp>
        <p:nvSpPr>
          <p:cNvPr id="18" name="TextBox 17">
            <a:extLst>
              <a:ext uri="{FF2B5EF4-FFF2-40B4-BE49-F238E27FC236}">
                <a16:creationId xmlns:a16="http://schemas.microsoft.com/office/drawing/2014/main" id="{67E292C8-548B-E245-8D51-BBAF1AE4319C}"/>
              </a:ext>
            </a:extLst>
          </p:cNvPr>
          <p:cNvSpPr txBox="1"/>
          <p:nvPr/>
        </p:nvSpPr>
        <p:spPr>
          <a:xfrm>
            <a:off x="5909561" y="1329240"/>
            <a:ext cx="1764631" cy="5016758"/>
          </a:xfrm>
          <a:prstGeom prst="rect">
            <a:avLst/>
          </a:prstGeom>
          <a:noFill/>
        </p:spPr>
        <p:txBody>
          <a:bodyPr wrap="square" rtlCol="0">
            <a:spAutoFit/>
          </a:bodyPr>
          <a:lstStyle/>
          <a:p>
            <a:pPr algn="ctr"/>
            <a:r>
              <a:rPr lang="en-US" sz="1600" i="1" dirty="0"/>
              <a:t>”Mr. Miller is a 35-year-old male with a left arm amputation.  Mr. Miller was unable to afford medication for Hypertension and had a stroke resulting in left-sided hemiparesis 2 weeks ago. He requires physical therapy, and medication management.</a:t>
            </a:r>
          </a:p>
          <a:p>
            <a:pPr algn="ctr"/>
            <a:r>
              <a:rPr lang="en-US" sz="1600" i="1" dirty="0"/>
              <a:t>He is on </a:t>
            </a:r>
            <a:r>
              <a:rPr lang="en-US" sz="1600" i="1" dirty="0" err="1"/>
              <a:t>Soboxone</a:t>
            </a:r>
            <a:r>
              <a:rPr lang="en-US" sz="1600" i="1" dirty="0"/>
              <a:t> for opioid addiction.</a:t>
            </a:r>
          </a:p>
          <a:p>
            <a:pPr algn="ctr"/>
            <a:r>
              <a:rPr lang="en-US" sz="1600" i="1" dirty="0"/>
              <a:t>He is unemployed.”</a:t>
            </a:r>
          </a:p>
        </p:txBody>
      </p:sp>
      <p:sp>
        <p:nvSpPr>
          <p:cNvPr id="19" name="TextBox 18">
            <a:extLst>
              <a:ext uri="{FF2B5EF4-FFF2-40B4-BE49-F238E27FC236}">
                <a16:creationId xmlns:a16="http://schemas.microsoft.com/office/drawing/2014/main" id="{9E335C9A-3FBB-A54E-A8C8-BB150AA6BB74}"/>
              </a:ext>
            </a:extLst>
          </p:cNvPr>
          <p:cNvSpPr txBox="1"/>
          <p:nvPr/>
        </p:nvSpPr>
        <p:spPr>
          <a:xfrm>
            <a:off x="8142770" y="2123547"/>
            <a:ext cx="1514971" cy="3539430"/>
          </a:xfrm>
          <a:prstGeom prst="rect">
            <a:avLst/>
          </a:prstGeom>
          <a:noFill/>
        </p:spPr>
        <p:txBody>
          <a:bodyPr wrap="square" rtlCol="0">
            <a:spAutoFit/>
          </a:bodyPr>
          <a:lstStyle/>
          <a:p>
            <a:pPr algn="ctr"/>
            <a:r>
              <a:rPr lang="en-US" sz="1600" i="1" dirty="0"/>
              <a:t>“Mr. Miller will be home bound requiring follow-up home health care.</a:t>
            </a:r>
          </a:p>
          <a:p>
            <a:pPr algn="ctr"/>
            <a:r>
              <a:rPr lang="en-US" sz="1600" i="1" dirty="0"/>
              <a:t>Mr. Miller lives with his Aunt.</a:t>
            </a:r>
          </a:p>
          <a:p>
            <a:pPr algn="ctr"/>
            <a:r>
              <a:rPr lang="en-US" sz="1600" i="1" dirty="0"/>
              <a:t>He will need assistance accessing  resources to cover the expenses of rehabilitation.”</a:t>
            </a:r>
          </a:p>
        </p:txBody>
      </p:sp>
      <p:sp>
        <p:nvSpPr>
          <p:cNvPr id="21" name="TextBox 20">
            <a:extLst>
              <a:ext uri="{FF2B5EF4-FFF2-40B4-BE49-F238E27FC236}">
                <a16:creationId xmlns:a16="http://schemas.microsoft.com/office/drawing/2014/main" id="{1402A3DB-CA2D-A14A-BB35-33858E5FADFC}"/>
              </a:ext>
            </a:extLst>
          </p:cNvPr>
          <p:cNvSpPr txBox="1"/>
          <p:nvPr/>
        </p:nvSpPr>
        <p:spPr>
          <a:xfrm>
            <a:off x="10110277" y="1938881"/>
            <a:ext cx="1610160" cy="3785652"/>
          </a:xfrm>
          <a:prstGeom prst="rect">
            <a:avLst/>
          </a:prstGeom>
          <a:noFill/>
        </p:spPr>
        <p:txBody>
          <a:bodyPr wrap="square" rtlCol="0">
            <a:spAutoFit/>
          </a:bodyPr>
          <a:lstStyle/>
          <a:p>
            <a:pPr algn="ctr"/>
            <a:r>
              <a:rPr lang="en-US" sz="2400" i="1" dirty="0"/>
              <a:t>“Mr. Miller requires home health nursing. Can you do an intake interview with him today?”</a:t>
            </a:r>
          </a:p>
        </p:txBody>
      </p:sp>
      <p:sp>
        <p:nvSpPr>
          <p:cNvPr id="2" name="TextBox 1">
            <a:extLst>
              <a:ext uri="{FF2B5EF4-FFF2-40B4-BE49-F238E27FC236}">
                <a16:creationId xmlns:a16="http://schemas.microsoft.com/office/drawing/2014/main" id="{2AAF0DF5-47F6-264B-AD2B-5E7AF638C0E8}"/>
              </a:ext>
            </a:extLst>
          </p:cNvPr>
          <p:cNvSpPr txBox="1"/>
          <p:nvPr/>
        </p:nvSpPr>
        <p:spPr>
          <a:xfrm>
            <a:off x="471563" y="5202460"/>
            <a:ext cx="2386674" cy="1477328"/>
          </a:xfrm>
          <a:prstGeom prst="rect">
            <a:avLst/>
          </a:prstGeom>
          <a:noFill/>
        </p:spPr>
        <p:txBody>
          <a:bodyPr wrap="square" rtlCol="0">
            <a:spAutoFit/>
          </a:bodyPr>
          <a:lstStyle/>
          <a:p>
            <a:pPr algn="ctr"/>
            <a:r>
              <a:rPr lang="en-US" sz="2400" dirty="0">
                <a:solidFill>
                  <a:schemeClr val="bg1"/>
                </a:solidFill>
                <a:hlinkClick r:id="rId8">
                  <a:extLst>
                    <a:ext uri="{A12FA001-AC4F-418D-AE19-62706E023703}">
                      <ahyp:hlinkClr xmlns:ahyp="http://schemas.microsoft.com/office/drawing/2018/hyperlinkcolor" val="tx"/>
                    </a:ext>
                  </a:extLst>
                </a:hlinkClick>
              </a:rPr>
              <a:t>SBAR and Other Communication Techniques</a:t>
            </a:r>
            <a:endParaRPr lang="en-US" sz="2400" dirty="0">
              <a:solidFill>
                <a:schemeClr val="bg1"/>
              </a:solidFill>
            </a:endParaRPr>
          </a:p>
          <a:p>
            <a:endParaRPr lang="en-US" dirty="0"/>
          </a:p>
        </p:txBody>
      </p:sp>
      <p:pic>
        <p:nvPicPr>
          <p:cNvPr id="15" name="Graphic 14" descr="Internet">
            <a:extLst>
              <a:ext uri="{FF2B5EF4-FFF2-40B4-BE49-F238E27FC236}">
                <a16:creationId xmlns:a16="http://schemas.microsoft.com/office/drawing/2014/main" id="{314778C7-FFB5-DA44-B986-59ED7B458780}"/>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0482" y="5202459"/>
            <a:ext cx="512217" cy="512217"/>
          </a:xfrm>
          <a:prstGeom prst="rect">
            <a:avLst/>
          </a:prstGeom>
        </p:spPr>
      </p:pic>
      <p:sp>
        <p:nvSpPr>
          <p:cNvPr id="16" name="Action Button: Help 15">
            <a:hlinkClick r:id="" action="ppaction://noaction" highlightClick="1"/>
            <a:extLst>
              <a:ext uri="{FF2B5EF4-FFF2-40B4-BE49-F238E27FC236}">
                <a16:creationId xmlns:a16="http://schemas.microsoft.com/office/drawing/2014/main" id="{6B898AC5-61BC-864C-B168-BE96978D8762}"/>
              </a:ext>
            </a:extLst>
          </p:cNvPr>
          <p:cNvSpPr/>
          <p:nvPr/>
        </p:nvSpPr>
        <p:spPr>
          <a:xfrm>
            <a:off x="180482" y="3345506"/>
            <a:ext cx="500193" cy="512217"/>
          </a:xfrm>
          <a:prstGeom prst="actionButtonHelp">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60300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FE4A6-496B-4856-8021-752CA82ADC01}"/>
              </a:ext>
            </a:extLst>
          </p:cNvPr>
          <p:cNvSpPr>
            <a:spLocks noGrp="1"/>
          </p:cNvSpPr>
          <p:nvPr>
            <p:ph type="title"/>
          </p:nvPr>
        </p:nvSpPr>
        <p:spPr>
          <a:xfrm>
            <a:off x="968024" y="966515"/>
            <a:ext cx="3995136" cy="645669"/>
          </a:xfrm>
        </p:spPr>
        <p:txBody>
          <a:bodyPr>
            <a:normAutofit fontScale="90000"/>
          </a:bodyPr>
          <a:lstStyle/>
          <a:p>
            <a:r>
              <a:rPr lang="en-US" dirty="0"/>
              <a:t>Recovering Health</a:t>
            </a:r>
          </a:p>
        </p:txBody>
      </p:sp>
      <p:sp>
        <p:nvSpPr>
          <p:cNvPr id="3" name="Content Placeholder 2">
            <a:extLst>
              <a:ext uri="{FF2B5EF4-FFF2-40B4-BE49-F238E27FC236}">
                <a16:creationId xmlns:a16="http://schemas.microsoft.com/office/drawing/2014/main" id="{D8084BEB-8902-45B1-B054-96D01373CFE2}"/>
              </a:ext>
            </a:extLst>
          </p:cNvPr>
          <p:cNvSpPr>
            <a:spLocks noGrp="1"/>
          </p:cNvSpPr>
          <p:nvPr>
            <p:ph idx="1"/>
          </p:nvPr>
        </p:nvSpPr>
        <p:spPr>
          <a:xfrm>
            <a:off x="1021279" y="1612184"/>
            <a:ext cx="6565637" cy="4279300"/>
          </a:xfrm>
        </p:spPr>
        <p:txBody>
          <a:bodyPr>
            <a:noAutofit/>
          </a:bodyPr>
          <a:lstStyle/>
          <a:p>
            <a:r>
              <a:rPr lang="en-US" sz="1800" dirty="0"/>
              <a:t>Based on the care plan for John, the home health agency provides weekly nurse visits to monitor John’s hypertension and recovery. He was discharged on </a:t>
            </a:r>
            <a:r>
              <a:rPr lang="en-US" sz="1800" i="1" dirty="0"/>
              <a:t>Suboxone</a:t>
            </a:r>
            <a:r>
              <a:rPr lang="en-US" sz="1800" dirty="0"/>
              <a:t> and was referred to a 12-step program.</a:t>
            </a:r>
          </a:p>
          <a:p>
            <a:r>
              <a:rPr lang="en-US" sz="1800" dirty="0"/>
              <a:t>The home health agency also provides an orderly or aide to bathe John and help with light housekeeping such as laundry and changing John’s bed linens.</a:t>
            </a:r>
          </a:p>
          <a:p>
            <a:r>
              <a:rPr lang="en-US" sz="1800" dirty="0"/>
              <a:t>John receives these services free of charge due to his low income.  </a:t>
            </a:r>
          </a:p>
          <a:p>
            <a:r>
              <a:rPr lang="en-US" sz="1800" dirty="0"/>
              <a:t>John also receives telehealth services regarding management of his hypertension and stroke recovery through the county, and the VA has free psychiatric telehealth for his PTSD.  </a:t>
            </a:r>
          </a:p>
          <a:p>
            <a:r>
              <a:rPr lang="en-US" sz="1800" dirty="0"/>
              <a:t>John is applying for SSI based on the disability from his amputation and the effects of the CVA.  Due to his disabilities, John is unable to leave home without great difficulty and the use of medical transport and therefore is considered home-bound.</a:t>
            </a:r>
          </a:p>
          <a:p>
            <a:pPr marL="0" indent="0">
              <a:buNone/>
            </a:pPr>
            <a:endParaRPr lang="en-US" sz="1600" dirty="0"/>
          </a:p>
        </p:txBody>
      </p:sp>
      <p:sp>
        <p:nvSpPr>
          <p:cNvPr id="5" name="Oval 4">
            <a:extLst>
              <a:ext uri="{FF2B5EF4-FFF2-40B4-BE49-F238E27FC236}">
                <a16:creationId xmlns:a16="http://schemas.microsoft.com/office/drawing/2014/main" id="{991E4BEC-F1AA-8841-93C3-035A715FA661}"/>
              </a:ext>
            </a:extLst>
          </p:cNvPr>
          <p:cNvSpPr/>
          <p:nvPr/>
        </p:nvSpPr>
        <p:spPr>
          <a:xfrm>
            <a:off x="7586916" y="1612184"/>
            <a:ext cx="3752515" cy="3752515"/>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0F7600E-0F4E-6D48-A7C7-745E5852699E}"/>
              </a:ext>
            </a:extLst>
          </p:cNvPr>
          <p:cNvSpPr/>
          <p:nvPr/>
        </p:nvSpPr>
        <p:spPr>
          <a:xfrm>
            <a:off x="7755729" y="1750266"/>
            <a:ext cx="3414887" cy="34148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120C02C-E961-6E44-83A5-FE53E819BFF4}"/>
              </a:ext>
            </a:extLst>
          </p:cNvPr>
          <p:cNvSpPr txBox="1"/>
          <p:nvPr/>
        </p:nvSpPr>
        <p:spPr>
          <a:xfrm>
            <a:off x="8048997" y="2887155"/>
            <a:ext cx="3105403" cy="203132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are the criteria to receive home health care?</a:t>
            </a:r>
          </a:p>
          <a:p>
            <a:pPr marL="285750" indent="-285750">
              <a:buFont typeface="Arial" panose="020B0604020202020204" pitchFamily="34" charset="0"/>
              <a:buChar char="•"/>
            </a:pPr>
            <a:r>
              <a:rPr lang="en-US" dirty="0"/>
              <a:t>How does home health care benefit the health of the community?  </a:t>
            </a:r>
          </a:p>
          <a:p>
            <a:endParaRPr lang="en-US" dirty="0"/>
          </a:p>
        </p:txBody>
      </p:sp>
      <p:sp>
        <p:nvSpPr>
          <p:cNvPr id="14" name="Action Button: Help 13">
            <a:hlinkClick r:id="" action="ppaction://noaction" highlightClick="1"/>
            <a:extLst>
              <a:ext uri="{FF2B5EF4-FFF2-40B4-BE49-F238E27FC236}">
                <a16:creationId xmlns:a16="http://schemas.microsoft.com/office/drawing/2014/main" id="{B6158F78-9F75-1A4D-B8FE-F689323847BF}"/>
              </a:ext>
            </a:extLst>
          </p:cNvPr>
          <p:cNvSpPr/>
          <p:nvPr/>
        </p:nvSpPr>
        <p:spPr>
          <a:xfrm>
            <a:off x="8036297" y="3230434"/>
            <a:ext cx="329268" cy="339526"/>
          </a:xfrm>
          <a:prstGeom prst="actionButtonHelp">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ction Button: Help 14">
            <a:hlinkClick r:id="" action="ppaction://noaction" highlightClick="1"/>
            <a:extLst>
              <a:ext uri="{FF2B5EF4-FFF2-40B4-BE49-F238E27FC236}">
                <a16:creationId xmlns:a16="http://schemas.microsoft.com/office/drawing/2014/main" id="{3CFA01A9-2690-3D4C-BB15-852E27A0C68B}"/>
              </a:ext>
            </a:extLst>
          </p:cNvPr>
          <p:cNvSpPr/>
          <p:nvPr/>
        </p:nvSpPr>
        <p:spPr>
          <a:xfrm>
            <a:off x="8036297" y="3781195"/>
            <a:ext cx="329268" cy="339526"/>
          </a:xfrm>
          <a:prstGeom prst="actionButtonHelp">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a:extLst>
              <a:ext uri="{FF2B5EF4-FFF2-40B4-BE49-F238E27FC236}">
                <a16:creationId xmlns:a16="http://schemas.microsoft.com/office/drawing/2014/main" id="{BB5F8A99-0D5A-C44D-8DCF-119A9C412013}"/>
              </a:ext>
            </a:extLst>
          </p:cNvPr>
          <p:cNvSpPr txBox="1"/>
          <p:nvPr/>
        </p:nvSpPr>
        <p:spPr>
          <a:xfrm>
            <a:off x="7583640" y="2302379"/>
            <a:ext cx="3665517" cy="738664"/>
          </a:xfrm>
          <a:prstGeom prst="rect">
            <a:avLst/>
          </a:prstGeom>
          <a:noFill/>
        </p:spPr>
        <p:txBody>
          <a:bodyPr wrap="square" rtlCol="0">
            <a:spAutoFit/>
          </a:bodyPr>
          <a:lstStyle/>
          <a:p>
            <a:pPr algn="ctr"/>
            <a:r>
              <a:rPr lang="en-US" sz="2400" dirty="0">
                <a:solidFill>
                  <a:srgbClr val="0070C0"/>
                </a:solidFill>
                <a:hlinkClick r:id="rId3">
                  <a:extLst>
                    <a:ext uri="{A12FA001-AC4F-418D-AE19-62706E023703}">
                      <ahyp:hlinkClr xmlns:ahyp="http://schemas.microsoft.com/office/drawing/2018/hyperlinkcolor" val="tx"/>
                    </a:ext>
                  </a:extLst>
                </a:hlinkClick>
              </a:rPr>
              <a:t>Home Health</a:t>
            </a:r>
            <a:endParaRPr lang="en-US" sz="2400" dirty="0">
              <a:solidFill>
                <a:srgbClr val="0070C0"/>
              </a:solidFill>
            </a:endParaRPr>
          </a:p>
          <a:p>
            <a:pPr algn="ctr"/>
            <a:endParaRPr lang="en-US" dirty="0"/>
          </a:p>
        </p:txBody>
      </p:sp>
      <p:pic>
        <p:nvPicPr>
          <p:cNvPr id="17" name="Graphic 16" descr="Internet">
            <a:extLst>
              <a:ext uri="{FF2B5EF4-FFF2-40B4-BE49-F238E27FC236}">
                <a16:creationId xmlns:a16="http://schemas.microsoft.com/office/drawing/2014/main" id="{39F5AE7C-1D15-B148-B939-4B75FE4293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15831" y="1881369"/>
            <a:ext cx="606181" cy="606181"/>
          </a:xfrm>
          <a:prstGeom prst="rect">
            <a:avLst/>
          </a:prstGeom>
        </p:spPr>
      </p:pic>
    </p:spTree>
    <p:extLst>
      <p:ext uri="{BB962C8B-B14F-4D97-AF65-F5344CB8AC3E}">
        <p14:creationId xmlns:p14="http://schemas.microsoft.com/office/powerpoint/2010/main" val="813112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B3AC273-A48C-A347-B14D-4A587FC787FE}"/>
              </a:ext>
            </a:extLst>
          </p:cNvPr>
          <p:cNvSpPr/>
          <p:nvPr/>
        </p:nvSpPr>
        <p:spPr>
          <a:xfrm>
            <a:off x="-56551" y="0"/>
            <a:ext cx="4560312" cy="685165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6" name="Rounded Rectangle 5">
            <a:extLst>
              <a:ext uri="{FF2B5EF4-FFF2-40B4-BE49-F238E27FC236}">
                <a16:creationId xmlns:a16="http://schemas.microsoft.com/office/drawing/2014/main" id="{0313F1B8-5158-FA46-A439-81F46C1250E5}"/>
              </a:ext>
            </a:extLst>
          </p:cNvPr>
          <p:cNvSpPr/>
          <p:nvPr/>
        </p:nvSpPr>
        <p:spPr>
          <a:xfrm>
            <a:off x="15406" y="213493"/>
            <a:ext cx="4351878" cy="6365785"/>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a:solidFill>
                  <a:schemeClr val="bg1"/>
                </a:solidFill>
              </a:ln>
              <a:solidFill>
                <a:schemeClr val="tx1">
                  <a:lumMod val="50000"/>
                  <a:lumOff val="50000"/>
                </a:schemeClr>
              </a:solidFill>
            </a:endParaRPr>
          </a:p>
        </p:txBody>
      </p:sp>
      <p:sp>
        <p:nvSpPr>
          <p:cNvPr id="8" name="Title 3">
            <a:extLst>
              <a:ext uri="{FF2B5EF4-FFF2-40B4-BE49-F238E27FC236}">
                <a16:creationId xmlns:a16="http://schemas.microsoft.com/office/drawing/2014/main" id="{90513605-7E6E-1C48-9AD4-57C0E55E6498}"/>
              </a:ext>
            </a:extLst>
          </p:cNvPr>
          <p:cNvSpPr>
            <a:spLocks noGrp="1"/>
          </p:cNvSpPr>
          <p:nvPr>
            <p:ph type="title"/>
          </p:nvPr>
        </p:nvSpPr>
        <p:spPr>
          <a:xfrm>
            <a:off x="-56553" y="781172"/>
            <a:ext cx="4560313" cy="1199931"/>
          </a:xfrm>
        </p:spPr>
        <p:txBody>
          <a:bodyPr vert="horz" lIns="91440" tIns="45720" rIns="91440" bIns="45720" rtlCol="0" anchor="b">
            <a:noAutofit/>
          </a:bodyPr>
          <a:lstStyle/>
          <a:p>
            <a:pPr algn="ctr"/>
            <a:r>
              <a:rPr lang="en-US" sz="5400" b="1" kern="1200" dirty="0">
                <a:solidFill>
                  <a:srgbClr val="FFFFFF"/>
                </a:solidFill>
                <a:latin typeface="+mj-lt"/>
                <a:ea typeface="+mj-ea"/>
                <a:cs typeface="+mj-cs"/>
              </a:rPr>
              <a:t>Windshield Survey</a:t>
            </a:r>
          </a:p>
        </p:txBody>
      </p:sp>
      <p:sp>
        <p:nvSpPr>
          <p:cNvPr id="9" name="Content Placeholder 5">
            <a:extLst>
              <a:ext uri="{FF2B5EF4-FFF2-40B4-BE49-F238E27FC236}">
                <a16:creationId xmlns:a16="http://schemas.microsoft.com/office/drawing/2014/main" id="{A989D074-575D-EF4F-B3E3-CF6848E29810}"/>
              </a:ext>
            </a:extLst>
          </p:cNvPr>
          <p:cNvSpPr txBox="1">
            <a:spLocks/>
          </p:cNvSpPr>
          <p:nvPr/>
        </p:nvSpPr>
        <p:spPr>
          <a:xfrm>
            <a:off x="443267" y="2762275"/>
            <a:ext cx="3500936" cy="3314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E7E6E6"/>
                </a:solidFill>
              </a:rPr>
              <a:t>In the windshield survey that follows, identify how the  community impacts John, his family and others. </a:t>
            </a:r>
          </a:p>
        </p:txBody>
      </p:sp>
      <p:sp>
        <p:nvSpPr>
          <p:cNvPr id="11" name="Content Placeholder 4">
            <a:extLst>
              <a:ext uri="{FF2B5EF4-FFF2-40B4-BE49-F238E27FC236}">
                <a16:creationId xmlns:a16="http://schemas.microsoft.com/office/drawing/2014/main" id="{7FC3BA8E-DE77-194C-BD5E-52EEA2D4F773}"/>
              </a:ext>
            </a:extLst>
          </p:cNvPr>
          <p:cNvSpPr>
            <a:spLocks noGrp="1"/>
          </p:cNvSpPr>
          <p:nvPr>
            <p:ph sz="half" idx="1"/>
          </p:nvPr>
        </p:nvSpPr>
        <p:spPr>
          <a:xfrm>
            <a:off x="8856599" y="1104900"/>
            <a:ext cx="2943266" cy="1709510"/>
          </a:xfrm>
        </p:spPr>
        <p:txBody>
          <a:bodyPr>
            <a:normAutofit/>
          </a:bodyPr>
          <a:lstStyle/>
          <a:p>
            <a:pPr marL="0" indent="0" algn="ctr">
              <a:buNone/>
            </a:pPr>
            <a:r>
              <a:rPr lang="en-US" sz="2200" dirty="0">
                <a:solidFill>
                  <a:schemeClr val="bg1"/>
                </a:solidFill>
                <a:hlinkClick r:id="rId3">
                  <a:extLst>
                    <a:ext uri="{A12FA001-AC4F-418D-AE19-62706E023703}">
                      <ahyp:hlinkClr xmlns:ahyp="http://schemas.microsoft.com/office/drawing/2018/hyperlinkcolor" val="tx"/>
                    </a:ext>
                  </a:extLst>
                </a:hlinkClick>
              </a:rPr>
              <a:t>Baytown City Website</a:t>
            </a:r>
            <a:endParaRPr lang="en-US" sz="2200" dirty="0">
              <a:solidFill>
                <a:schemeClr val="bg1"/>
              </a:solidFill>
            </a:endParaRPr>
          </a:p>
          <a:p>
            <a:pPr marL="0" indent="0" algn="ctr">
              <a:buNone/>
            </a:pPr>
            <a:r>
              <a:rPr lang="en-US" sz="2200" dirty="0">
                <a:solidFill>
                  <a:schemeClr val="bg1"/>
                </a:solidFill>
                <a:hlinkClick r:id="rId4">
                  <a:extLst>
                    <a:ext uri="{A12FA001-AC4F-418D-AE19-62706E023703}">
                      <ahyp:hlinkClr xmlns:ahyp="http://schemas.microsoft.com/office/drawing/2018/hyperlinkcolor" val="tx"/>
                    </a:ext>
                  </a:extLst>
                </a:hlinkClick>
              </a:rPr>
              <a:t>Baytown Economics</a:t>
            </a:r>
            <a:endParaRPr lang="en-US" sz="2200" dirty="0">
              <a:solidFill>
                <a:schemeClr val="bg1"/>
              </a:solidFill>
            </a:endParaRPr>
          </a:p>
          <a:p>
            <a:pPr marL="0" indent="0" algn="ctr">
              <a:buNone/>
            </a:pPr>
            <a:r>
              <a:rPr lang="en-US" sz="2200" dirty="0">
                <a:solidFill>
                  <a:schemeClr val="bg1"/>
                </a:solidFill>
                <a:hlinkClick r:id="rId5">
                  <a:extLst>
                    <a:ext uri="{A12FA001-AC4F-418D-AE19-62706E023703}">
                      <ahyp:hlinkClr xmlns:ahyp="http://schemas.microsoft.com/office/drawing/2018/hyperlinkcolor" val="tx"/>
                    </a:ext>
                  </a:extLst>
                </a:hlinkClick>
              </a:rPr>
              <a:t>Poverty and Health</a:t>
            </a:r>
            <a:endParaRPr lang="en-US" sz="2200" dirty="0">
              <a:solidFill>
                <a:schemeClr val="bg1"/>
              </a:solidFill>
            </a:endParaRPr>
          </a:p>
        </p:txBody>
      </p:sp>
      <p:sp>
        <p:nvSpPr>
          <p:cNvPr id="13" name="Rounded Rectangle 12">
            <a:extLst>
              <a:ext uri="{FF2B5EF4-FFF2-40B4-BE49-F238E27FC236}">
                <a16:creationId xmlns:a16="http://schemas.microsoft.com/office/drawing/2014/main" id="{DE37066C-A5E4-C647-A100-8D7BC4ED5E76}"/>
              </a:ext>
            </a:extLst>
          </p:cNvPr>
          <p:cNvSpPr/>
          <p:nvPr/>
        </p:nvSpPr>
        <p:spPr>
          <a:xfrm>
            <a:off x="8812748" y="2897194"/>
            <a:ext cx="3124199" cy="3682084"/>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a:solidFill>
                  <a:schemeClr val="bg1"/>
                </a:solidFill>
              </a:ln>
              <a:solidFill>
                <a:schemeClr val="tx1">
                  <a:lumMod val="50000"/>
                  <a:lumOff val="50000"/>
                </a:schemeClr>
              </a:solidFill>
            </a:endParaRPr>
          </a:p>
        </p:txBody>
      </p:sp>
      <p:sp>
        <p:nvSpPr>
          <p:cNvPr id="15" name="Rounded Rectangle 14">
            <a:extLst>
              <a:ext uri="{FF2B5EF4-FFF2-40B4-BE49-F238E27FC236}">
                <a16:creationId xmlns:a16="http://schemas.microsoft.com/office/drawing/2014/main" id="{617E399A-CD96-0C45-B5FB-9208E2FF744A}"/>
              </a:ext>
            </a:extLst>
          </p:cNvPr>
          <p:cNvSpPr/>
          <p:nvPr/>
        </p:nvSpPr>
        <p:spPr>
          <a:xfrm>
            <a:off x="8775825" y="213493"/>
            <a:ext cx="3124199" cy="2402385"/>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a:solidFill>
                  <a:schemeClr val="bg1"/>
                </a:solidFill>
              </a:ln>
              <a:solidFill>
                <a:schemeClr val="tx1">
                  <a:lumMod val="50000"/>
                  <a:lumOff val="50000"/>
                </a:schemeClr>
              </a:solidFill>
            </a:endParaRPr>
          </a:p>
        </p:txBody>
      </p:sp>
      <p:pic>
        <p:nvPicPr>
          <p:cNvPr id="20" name="Graphic 19" descr="Internet">
            <a:extLst>
              <a:ext uri="{FF2B5EF4-FFF2-40B4-BE49-F238E27FC236}">
                <a16:creationId xmlns:a16="http://schemas.microsoft.com/office/drawing/2014/main" id="{F33AA6A8-AE57-EB43-BF70-B282FA00BA4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36952" y="322341"/>
            <a:ext cx="782559" cy="782559"/>
          </a:xfrm>
          <a:prstGeom prst="rect">
            <a:avLst/>
          </a:prstGeom>
        </p:spPr>
      </p:pic>
      <p:sp>
        <p:nvSpPr>
          <p:cNvPr id="21" name="Rectangle 20">
            <a:extLst>
              <a:ext uri="{FF2B5EF4-FFF2-40B4-BE49-F238E27FC236}">
                <a16:creationId xmlns:a16="http://schemas.microsoft.com/office/drawing/2014/main" id="{C2CEF94E-0D58-374F-BDA9-897A980689E7}"/>
              </a:ext>
            </a:extLst>
          </p:cNvPr>
          <p:cNvSpPr/>
          <p:nvPr/>
        </p:nvSpPr>
        <p:spPr>
          <a:xfrm>
            <a:off x="5907242" y="5846632"/>
            <a:ext cx="5189032" cy="954107"/>
          </a:xfrm>
          <a:prstGeom prst="rect">
            <a:avLst/>
          </a:prstGeom>
        </p:spPr>
        <p:txBody>
          <a:bodyPr wrap="square">
            <a:spAutoFit/>
          </a:bodyPr>
          <a:lstStyle/>
          <a:p>
            <a:r>
              <a:rPr lang="en-US" sz="1200" i="1" dirty="0"/>
              <a:t>Figure 16</a:t>
            </a:r>
            <a:r>
              <a:rPr lang="en-US" sz="1200" dirty="0"/>
              <a:t>. From </a:t>
            </a:r>
            <a:r>
              <a:rPr lang="en-US" sz="1200" i="1" dirty="0"/>
              <a:t>Community as Partner: Theory and Practice in Nursing </a:t>
            </a:r>
            <a:r>
              <a:rPr lang="en-US" sz="1200" dirty="0"/>
              <a:t>(8</a:t>
            </a:r>
            <a:r>
              <a:rPr lang="en-US" sz="1200" baseline="30000" dirty="0"/>
              <a:t>th</a:t>
            </a:r>
            <a:r>
              <a:rPr lang="en-US" sz="1200" dirty="0"/>
              <a:t> ed, Figure 11.3 The community assessment wheel, the assessment of segments of the community-as-partner model. p.179)</a:t>
            </a:r>
            <a:r>
              <a:rPr lang="en-US" sz="1200" i="1" dirty="0"/>
              <a:t>, </a:t>
            </a:r>
            <a:r>
              <a:rPr lang="en-US" sz="1200" dirty="0"/>
              <a:t>by</a:t>
            </a:r>
            <a:r>
              <a:rPr lang="en-US" sz="1200" i="1" dirty="0"/>
              <a:t> </a:t>
            </a:r>
            <a:r>
              <a:rPr lang="en-US" sz="1200" dirty="0"/>
              <a:t>E. T. Anderson &amp; J. McFarlane, 2019, Wolters Kluwer. Reprinted with permission. </a:t>
            </a:r>
          </a:p>
          <a:p>
            <a:endParaRPr lang="en-US" sz="800" dirty="0"/>
          </a:p>
        </p:txBody>
      </p:sp>
      <p:pic>
        <p:nvPicPr>
          <p:cNvPr id="2" name="Picture 1">
            <a:extLst>
              <a:ext uri="{FF2B5EF4-FFF2-40B4-BE49-F238E27FC236}">
                <a16:creationId xmlns:a16="http://schemas.microsoft.com/office/drawing/2014/main" id="{7D24A030-7E13-49EB-9D35-580C5072FD15}"/>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907241" y="213493"/>
            <a:ext cx="5189032" cy="5375916"/>
          </a:xfrm>
          <a:prstGeom prst="rect">
            <a:avLst/>
          </a:prstGeom>
        </p:spPr>
      </p:pic>
    </p:spTree>
    <p:extLst>
      <p:ext uri="{BB962C8B-B14F-4D97-AF65-F5344CB8AC3E}">
        <p14:creationId xmlns:p14="http://schemas.microsoft.com/office/powerpoint/2010/main" val="883023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D5A661-BB05-3144-A5FE-2465D200B505}"/>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a:extLst>
              <a:ext uri="{FF2B5EF4-FFF2-40B4-BE49-F238E27FC236}">
                <a16:creationId xmlns:a16="http://schemas.microsoft.com/office/drawing/2014/main" id="{5AEF4BFB-5480-FA4D-A6B2-C27A3783C06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 b="-3"/>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6181D9C-6AF7-5147-9507-5B80D07F7E6C}"/>
              </a:ext>
            </a:extLst>
          </p:cNvPr>
          <p:cNvSpPr>
            <a:spLocks noGrp="1"/>
          </p:cNvSpPr>
          <p:nvPr>
            <p:ph type="title"/>
          </p:nvPr>
        </p:nvSpPr>
        <p:spPr>
          <a:xfrm>
            <a:off x="448056" y="859536"/>
            <a:ext cx="4832802" cy="1243584"/>
          </a:xfrm>
        </p:spPr>
        <p:txBody>
          <a:bodyPr>
            <a:normAutofit/>
          </a:bodyPr>
          <a:lstStyle/>
          <a:p>
            <a:pPr algn="ctr"/>
            <a:r>
              <a:rPr lang="en-US" sz="4000" b="1" dirty="0"/>
              <a:t>So how do we define a “Community”?</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5">
            <a:extLst>
              <a:ext uri="{FF2B5EF4-FFF2-40B4-BE49-F238E27FC236}">
                <a16:creationId xmlns:a16="http://schemas.microsoft.com/office/drawing/2014/main" id="{AA5BC77C-C213-1D4C-80AD-F2A7AED8AA2D}"/>
              </a:ext>
            </a:extLst>
          </p:cNvPr>
          <p:cNvGraphicFramePr>
            <a:graphicFrameLocks noGrp="1"/>
          </p:cNvGraphicFramePr>
          <p:nvPr>
            <p:ph idx="1"/>
            <p:extLst>
              <p:ext uri="{D42A27DB-BD31-4B8C-83A1-F6EECF244321}">
                <p14:modId xmlns:p14="http://schemas.microsoft.com/office/powerpoint/2010/main" val="3530983727"/>
              </p:ext>
            </p:extLst>
          </p:nvPr>
        </p:nvGraphicFramePr>
        <p:xfrm>
          <a:off x="128016" y="2249425"/>
          <a:ext cx="5586984" cy="4490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a:extLst>
              <a:ext uri="{FF2B5EF4-FFF2-40B4-BE49-F238E27FC236}">
                <a16:creationId xmlns:a16="http://schemas.microsoft.com/office/drawing/2014/main" id="{1BCBCCB4-5DC2-C84E-A2DF-68DFE566640E}"/>
              </a:ext>
            </a:extLst>
          </p:cNvPr>
          <p:cNvSpPr/>
          <p:nvPr/>
        </p:nvSpPr>
        <p:spPr>
          <a:xfrm>
            <a:off x="6132049" y="2913007"/>
            <a:ext cx="6000478" cy="461665"/>
          </a:xfrm>
          <a:prstGeom prst="rect">
            <a:avLst/>
          </a:prstGeom>
        </p:spPr>
        <p:txBody>
          <a:bodyPr wrap="square">
            <a:spAutoFit/>
          </a:bodyPr>
          <a:lstStyle/>
          <a:p>
            <a:r>
              <a:rPr lang="en-US" sz="800" i="1" dirty="0">
                <a:solidFill>
                  <a:schemeClr val="bg1"/>
                </a:solidFill>
              </a:rPr>
              <a:t>Figure 14.</a:t>
            </a:r>
            <a:r>
              <a:rPr lang="en-US" sz="800" dirty="0">
                <a:solidFill>
                  <a:schemeClr val="bg1"/>
                </a:solidFill>
              </a:rPr>
              <a:t> Children running in a low-income neighborhood. Adapted from ”PCI Announces Neighborhood Approach to Transform Urban Slums at the Clinton Global Initiative (CGI) Annual Meeting”, retrieved from </a:t>
            </a:r>
            <a:r>
              <a:rPr lang="en-US" sz="800" dirty="0">
                <a:solidFill>
                  <a:schemeClr val="bg1"/>
                </a:solidFill>
                <a:hlinkClick r:id="rId9">
                  <a:extLst>
                    <a:ext uri="{A12FA001-AC4F-418D-AE19-62706E023703}">
                      <ahyp:hlinkClr xmlns:ahyp="http://schemas.microsoft.com/office/drawing/2018/hyperlinkcolor" val="tx"/>
                    </a:ext>
                  </a:extLst>
                </a:hlinkClick>
              </a:rPr>
              <a:t>https://www.pciglobal.org/pci-announces-neighborhood-approach-to-transform-urban-slums-around-the-world-at-the-clinton-global-initiative-cgi-annual-meeting/</a:t>
            </a:r>
            <a:endParaRPr lang="en-US" sz="800" dirty="0">
              <a:solidFill>
                <a:schemeClr val="bg1"/>
              </a:solidFill>
            </a:endParaRPr>
          </a:p>
        </p:txBody>
      </p:sp>
      <p:sp>
        <p:nvSpPr>
          <p:cNvPr id="15" name="Rectangle 14">
            <a:extLst>
              <a:ext uri="{FF2B5EF4-FFF2-40B4-BE49-F238E27FC236}">
                <a16:creationId xmlns:a16="http://schemas.microsoft.com/office/drawing/2014/main" id="{7D5EC7C9-26FB-9D4B-86FF-7CC3021AD918}"/>
              </a:ext>
            </a:extLst>
          </p:cNvPr>
          <p:cNvSpPr/>
          <p:nvPr/>
        </p:nvSpPr>
        <p:spPr>
          <a:xfrm>
            <a:off x="5459933" y="6624771"/>
            <a:ext cx="6860082" cy="215444"/>
          </a:xfrm>
          <a:prstGeom prst="rect">
            <a:avLst/>
          </a:prstGeom>
        </p:spPr>
        <p:txBody>
          <a:bodyPr wrap="square">
            <a:spAutoFit/>
          </a:bodyPr>
          <a:lstStyle/>
          <a:p>
            <a:r>
              <a:rPr lang="en-US" sz="800" i="1" dirty="0">
                <a:solidFill>
                  <a:schemeClr val="bg1"/>
                </a:solidFill>
              </a:rPr>
              <a:t>Figure 15.</a:t>
            </a:r>
            <a:r>
              <a:rPr lang="en-US" sz="800" dirty="0">
                <a:solidFill>
                  <a:schemeClr val="bg1"/>
                </a:solidFill>
              </a:rPr>
              <a:t> Ariel view of a neighborhood community. Adapted from ”The Villages Florida”, retrieved from </a:t>
            </a:r>
            <a:r>
              <a:rPr lang="en-US" sz="800" dirty="0">
                <a:solidFill>
                  <a:schemeClr val="bg1"/>
                </a:solidFill>
                <a:hlinkClick r:id="rId10">
                  <a:extLst>
                    <a:ext uri="{A12FA001-AC4F-418D-AE19-62706E023703}">
                      <ahyp:hlinkClr xmlns:ahyp="http://schemas.microsoft.com/office/drawing/2018/hyperlinkcolor" val="tx"/>
                    </a:ext>
                  </a:extLst>
                </a:hlinkClick>
              </a:rPr>
              <a:t>https://www.352area.com/florida/the-villages/</a:t>
            </a:r>
            <a:endParaRPr lang="en-US" sz="800" dirty="0">
              <a:solidFill>
                <a:schemeClr val="bg1"/>
              </a:solidFill>
            </a:endParaRPr>
          </a:p>
        </p:txBody>
      </p:sp>
    </p:spTree>
    <p:extLst>
      <p:ext uri="{BB962C8B-B14F-4D97-AF65-F5344CB8AC3E}">
        <p14:creationId xmlns:p14="http://schemas.microsoft.com/office/powerpoint/2010/main" val="252913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1980" cy="6857990"/>
          </a:xfrm>
          <a:prstGeom prst="rect">
            <a:avLst/>
          </a:prstGeom>
        </p:spPr>
      </p:pic>
      <p:sp>
        <p:nvSpPr>
          <p:cNvPr id="21" name="Rectangle 2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Baytown Texas</a:t>
            </a:r>
          </a:p>
        </p:txBody>
      </p:sp>
      <p:cxnSp>
        <p:nvCxnSpPr>
          <p:cNvPr id="23" name="Straight Connector 2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B23123E-5368-1543-9AAE-FE015A9CDF29}"/>
              </a:ext>
            </a:extLst>
          </p:cNvPr>
          <p:cNvSpPr/>
          <p:nvPr/>
        </p:nvSpPr>
        <p:spPr>
          <a:xfrm>
            <a:off x="0" y="6642546"/>
            <a:ext cx="7151872" cy="215444"/>
          </a:xfrm>
          <a:prstGeom prst="rect">
            <a:avLst/>
          </a:prstGeom>
        </p:spPr>
        <p:txBody>
          <a:bodyPr wrap="square">
            <a:spAutoFit/>
          </a:bodyPr>
          <a:lstStyle/>
          <a:p>
            <a:r>
              <a:rPr lang="en-US" sz="800" i="1" dirty="0">
                <a:solidFill>
                  <a:schemeClr val="bg1"/>
                </a:solidFill>
              </a:rPr>
              <a:t>Figure 17</a:t>
            </a:r>
            <a:r>
              <a:rPr lang="en-US" sz="800" dirty="0">
                <a:solidFill>
                  <a:schemeClr val="bg1"/>
                </a:solidFill>
              </a:rPr>
              <a:t>. Fred Hartman bridge leading into Baytown, Texas. Adapted from “City of Baytown Website”, retrieved from </a:t>
            </a:r>
            <a:r>
              <a:rPr lang="en-US" sz="800" dirty="0">
                <a:solidFill>
                  <a:schemeClr val="bg1"/>
                </a:solidFill>
                <a:hlinkClick r:id="rId4">
                  <a:extLst>
                    <a:ext uri="{A12FA001-AC4F-418D-AE19-62706E023703}">
                      <ahyp:hlinkClr xmlns:ahyp="http://schemas.microsoft.com/office/drawing/2018/hyperlinkcolor" val="tx"/>
                    </a:ext>
                  </a:extLst>
                </a:hlinkClick>
              </a:rPr>
              <a:t>https://www.baytown.org/discover-us/about</a:t>
            </a:r>
            <a:endParaRPr lang="en-US" sz="800" dirty="0">
              <a:solidFill>
                <a:schemeClr val="bg1"/>
              </a:solidFill>
            </a:endParaRPr>
          </a:p>
        </p:txBody>
      </p:sp>
    </p:spTree>
    <p:extLst>
      <p:ext uri="{BB962C8B-B14F-4D97-AF65-F5344CB8AC3E}">
        <p14:creationId xmlns:p14="http://schemas.microsoft.com/office/powerpoint/2010/main" val="2926829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279A0387-49E0-3B43-97BA-3D5FB96DB1C6}"/>
              </a:ext>
            </a:extLst>
          </p:cNvPr>
          <p:cNvSpPr/>
          <p:nvPr/>
        </p:nvSpPr>
        <p:spPr>
          <a:xfrm>
            <a:off x="8639598" y="128992"/>
            <a:ext cx="3396651" cy="2602634"/>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9B3AC273-A48C-A347-B14D-4A587FC787FE}"/>
              </a:ext>
            </a:extLst>
          </p:cNvPr>
          <p:cNvSpPr/>
          <p:nvPr/>
        </p:nvSpPr>
        <p:spPr>
          <a:xfrm>
            <a:off x="-56551" y="0"/>
            <a:ext cx="3396651" cy="685165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0313F1B8-5158-FA46-A439-81F46C1250E5}"/>
              </a:ext>
            </a:extLst>
          </p:cNvPr>
          <p:cNvSpPr/>
          <p:nvPr/>
        </p:nvSpPr>
        <p:spPr>
          <a:xfrm>
            <a:off x="101600" y="241300"/>
            <a:ext cx="3124199" cy="647700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28575">
                <a:solidFill>
                  <a:prstClr val="white"/>
                </a:solidFill>
              </a:ln>
              <a:solidFill>
                <a:prstClr val="black">
                  <a:lumMod val="50000"/>
                  <a:lumOff val="50000"/>
                </a:prstClr>
              </a:solidFill>
              <a:effectLst/>
              <a:uLnTx/>
              <a:uFillTx/>
              <a:latin typeface="Calibri" panose="020F0502020204030204"/>
              <a:ea typeface="+mn-ea"/>
              <a:cs typeface="+mn-cs"/>
            </a:endParaRPr>
          </a:p>
        </p:txBody>
      </p:sp>
      <p:sp>
        <p:nvSpPr>
          <p:cNvPr id="8" name="Title 3">
            <a:extLst>
              <a:ext uri="{FF2B5EF4-FFF2-40B4-BE49-F238E27FC236}">
                <a16:creationId xmlns:a16="http://schemas.microsoft.com/office/drawing/2014/main" id="{90513605-7E6E-1C48-9AD4-57C0E55E6498}"/>
              </a:ext>
            </a:extLst>
          </p:cNvPr>
          <p:cNvSpPr>
            <a:spLocks noGrp="1"/>
          </p:cNvSpPr>
          <p:nvPr>
            <p:ph type="title"/>
          </p:nvPr>
        </p:nvSpPr>
        <p:spPr>
          <a:xfrm>
            <a:off x="-435465" y="781172"/>
            <a:ext cx="4198327" cy="1199931"/>
          </a:xfrm>
        </p:spPr>
        <p:txBody>
          <a:bodyPr vert="horz" lIns="91440" tIns="45720" rIns="91440" bIns="45720" rtlCol="0" anchor="b">
            <a:noAutofit/>
          </a:bodyPr>
          <a:lstStyle/>
          <a:p>
            <a:pPr algn="ctr"/>
            <a:r>
              <a:rPr lang="en-US" sz="5400" b="1" kern="1200" dirty="0">
                <a:solidFill>
                  <a:srgbClr val="FFFFFF"/>
                </a:solidFill>
                <a:latin typeface="+mj-lt"/>
                <a:ea typeface="+mj-ea"/>
                <a:cs typeface="+mj-cs"/>
              </a:rPr>
              <a:t>Windshield Survey</a:t>
            </a:r>
          </a:p>
        </p:txBody>
      </p:sp>
      <p:sp>
        <p:nvSpPr>
          <p:cNvPr id="9" name="Content Placeholder 5">
            <a:extLst>
              <a:ext uri="{FF2B5EF4-FFF2-40B4-BE49-F238E27FC236}">
                <a16:creationId xmlns:a16="http://schemas.microsoft.com/office/drawing/2014/main" id="{A989D074-575D-EF4F-B3E3-CF6848E29810}"/>
              </a:ext>
            </a:extLst>
          </p:cNvPr>
          <p:cNvSpPr txBox="1">
            <a:spLocks/>
          </p:cNvSpPr>
          <p:nvPr/>
        </p:nvSpPr>
        <p:spPr>
          <a:xfrm>
            <a:off x="392135" y="2300731"/>
            <a:ext cx="2584981" cy="3781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E7E6E6"/>
                </a:solidFill>
                <a:effectLst/>
                <a:uLnTx/>
                <a:uFillTx/>
                <a:latin typeface="Calibri" panose="020F0502020204030204"/>
                <a:ea typeface="+mn-ea"/>
                <a:cs typeface="+mn-cs"/>
              </a:rPr>
              <a:t>Using the Assessment Wheel as your guide, conduct a digital community assessment of Baytown.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E7E6E6"/>
                </a:solidFill>
                <a:effectLst/>
                <a:uLnTx/>
                <a:uFillTx/>
                <a:latin typeface="Calibri" panose="020F0502020204030204"/>
                <a:ea typeface="+mn-ea"/>
                <a:cs typeface="+mn-cs"/>
              </a:rPr>
              <a:t>        </a:t>
            </a:r>
            <a:r>
              <a:rPr kumimoji="0" lang="en-US" sz="2800" b="0" i="0" u="sng"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Health by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Zip Code</a:t>
            </a:r>
            <a:r>
              <a:rPr kumimoji="0" lang="en-US" sz="2800" b="0" i="0" u="sng"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4">
            <a:extLst>
              <a:ext uri="{FF2B5EF4-FFF2-40B4-BE49-F238E27FC236}">
                <a16:creationId xmlns:a16="http://schemas.microsoft.com/office/drawing/2014/main" id="{7FC3BA8E-DE77-194C-BD5E-52EEA2D4F773}"/>
              </a:ext>
            </a:extLst>
          </p:cNvPr>
          <p:cNvSpPr>
            <a:spLocks noGrp="1"/>
          </p:cNvSpPr>
          <p:nvPr>
            <p:ph sz="half" idx="1"/>
          </p:nvPr>
        </p:nvSpPr>
        <p:spPr>
          <a:xfrm>
            <a:off x="8856599" y="854765"/>
            <a:ext cx="2943266" cy="1959645"/>
          </a:xfrm>
        </p:spPr>
        <p:txBody>
          <a:bodyPr>
            <a:normAutofit/>
          </a:bodyPr>
          <a:lstStyle/>
          <a:p>
            <a:pPr marL="0" indent="0" algn="ctr">
              <a:buNone/>
            </a:pPr>
            <a:r>
              <a:rPr lang="en-US" sz="2200" dirty="0">
                <a:solidFill>
                  <a:schemeClr val="bg1"/>
                </a:solidFill>
                <a:hlinkClick r:id="rId4">
                  <a:extLst>
                    <a:ext uri="{A12FA001-AC4F-418D-AE19-62706E023703}">
                      <ahyp:hlinkClr xmlns:ahyp="http://schemas.microsoft.com/office/drawing/2018/hyperlinkcolor" val="tx"/>
                    </a:ext>
                  </a:extLst>
                </a:hlinkClick>
              </a:rPr>
              <a:t>Baytown City Website</a:t>
            </a:r>
            <a:endParaRPr lang="en-US" sz="2200" dirty="0">
              <a:solidFill>
                <a:schemeClr val="bg1"/>
              </a:solidFill>
            </a:endParaRPr>
          </a:p>
          <a:p>
            <a:pPr marL="0" indent="0" algn="ctr">
              <a:buNone/>
            </a:pPr>
            <a:r>
              <a:rPr lang="en-US" sz="2200" dirty="0">
                <a:solidFill>
                  <a:schemeClr val="bg1"/>
                </a:solidFill>
                <a:hlinkClick r:id="rId5">
                  <a:extLst>
                    <a:ext uri="{A12FA001-AC4F-418D-AE19-62706E023703}">
                      <ahyp:hlinkClr xmlns:ahyp="http://schemas.microsoft.com/office/drawing/2018/hyperlinkcolor" val="tx"/>
                    </a:ext>
                  </a:extLst>
                </a:hlinkClick>
              </a:rPr>
              <a:t>Baytown Economics</a:t>
            </a:r>
            <a:endParaRPr lang="en-US" sz="2200" dirty="0">
              <a:solidFill>
                <a:schemeClr val="bg1"/>
              </a:solidFill>
            </a:endParaRPr>
          </a:p>
          <a:p>
            <a:pPr marL="0" indent="0" algn="ctr">
              <a:buNone/>
            </a:pPr>
            <a:r>
              <a:rPr lang="en-US" sz="2200" dirty="0">
                <a:solidFill>
                  <a:schemeClr val="bg1"/>
                </a:solidFill>
                <a:hlinkClick r:id="rId6">
                  <a:extLst>
                    <a:ext uri="{A12FA001-AC4F-418D-AE19-62706E023703}">
                      <ahyp:hlinkClr xmlns:ahyp="http://schemas.microsoft.com/office/drawing/2018/hyperlinkcolor" val="tx"/>
                    </a:ext>
                  </a:extLst>
                </a:hlinkClick>
              </a:rPr>
              <a:t>Poverty and Health</a:t>
            </a:r>
            <a:endParaRPr lang="en-US" sz="2200" dirty="0">
              <a:solidFill>
                <a:schemeClr val="bg1"/>
              </a:solidFill>
            </a:endParaRPr>
          </a:p>
          <a:p>
            <a:pPr marL="0" indent="0" algn="ctr">
              <a:buNone/>
            </a:pPr>
            <a:r>
              <a:rPr lang="en-US" sz="2200" u="sng" dirty="0">
                <a:solidFill>
                  <a:schemeClr val="bg1"/>
                </a:solidFill>
                <a:hlinkClick r:id="rId7">
                  <a:extLst>
                    <a:ext uri="{A12FA001-AC4F-418D-AE19-62706E023703}">
                      <ahyp:hlinkClr xmlns:ahyp="http://schemas.microsoft.com/office/drawing/2018/hyperlinkcolor" val="tx"/>
                    </a:ext>
                  </a:extLst>
                </a:hlinkClick>
              </a:rPr>
              <a:t>County Overview</a:t>
            </a:r>
            <a:endParaRPr lang="en-US" sz="2200" u="sng" dirty="0">
              <a:solidFill>
                <a:schemeClr val="bg1"/>
              </a:solidFill>
            </a:endParaRPr>
          </a:p>
        </p:txBody>
      </p:sp>
      <p:sp>
        <p:nvSpPr>
          <p:cNvPr id="12" name="Rounded Rectangle 11">
            <a:extLst>
              <a:ext uri="{FF2B5EF4-FFF2-40B4-BE49-F238E27FC236}">
                <a16:creationId xmlns:a16="http://schemas.microsoft.com/office/drawing/2014/main" id="{70E1E7F9-089D-8D47-B3EB-45515D736B90}"/>
              </a:ext>
            </a:extLst>
          </p:cNvPr>
          <p:cNvSpPr/>
          <p:nvPr/>
        </p:nvSpPr>
        <p:spPr>
          <a:xfrm>
            <a:off x="8658061" y="2814410"/>
            <a:ext cx="3396651" cy="3849371"/>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13" name="Rounded Rectangle 12">
            <a:extLst>
              <a:ext uri="{FF2B5EF4-FFF2-40B4-BE49-F238E27FC236}">
                <a16:creationId xmlns:a16="http://schemas.microsoft.com/office/drawing/2014/main" id="{DE37066C-A5E4-C647-A100-8D7BC4ED5E76}"/>
              </a:ext>
            </a:extLst>
          </p:cNvPr>
          <p:cNvSpPr/>
          <p:nvPr/>
        </p:nvSpPr>
        <p:spPr>
          <a:xfrm>
            <a:off x="8812748" y="2897194"/>
            <a:ext cx="3124199" cy="3682084"/>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28575">
                <a:solidFill>
                  <a:prstClr val="white"/>
                </a:solidFill>
              </a:ln>
              <a:solidFill>
                <a:prstClr val="black">
                  <a:lumMod val="50000"/>
                  <a:lumOff val="50000"/>
                </a:prstClr>
              </a:solidFill>
              <a:effectLst/>
              <a:uLnTx/>
              <a:uFillTx/>
              <a:latin typeface="Calibri" panose="020F0502020204030204"/>
              <a:ea typeface="+mn-ea"/>
              <a:cs typeface="+mn-cs"/>
            </a:endParaRPr>
          </a:p>
        </p:txBody>
      </p:sp>
      <p:sp>
        <p:nvSpPr>
          <p:cNvPr id="15" name="Rounded Rectangle 14">
            <a:extLst>
              <a:ext uri="{FF2B5EF4-FFF2-40B4-BE49-F238E27FC236}">
                <a16:creationId xmlns:a16="http://schemas.microsoft.com/office/drawing/2014/main" id="{617E399A-CD96-0C45-B5FB-9208E2FF744A}"/>
              </a:ext>
            </a:extLst>
          </p:cNvPr>
          <p:cNvSpPr/>
          <p:nvPr/>
        </p:nvSpPr>
        <p:spPr>
          <a:xfrm>
            <a:off x="8775825" y="213493"/>
            <a:ext cx="3124199" cy="2402385"/>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28575">
                <a:solidFill>
                  <a:prstClr val="white"/>
                </a:solidFill>
              </a:ln>
              <a:solidFill>
                <a:prstClr val="black">
                  <a:lumMod val="50000"/>
                  <a:lumOff val="50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69139FD-0B7F-FF45-9FF2-DDF2B67DA8FF}"/>
              </a:ext>
            </a:extLst>
          </p:cNvPr>
          <p:cNvSpPr txBox="1"/>
          <p:nvPr/>
        </p:nvSpPr>
        <p:spPr>
          <a:xfrm>
            <a:off x="9004807" y="2840474"/>
            <a:ext cx="2846569" cy="4031873"/>
          </a:xfrm>
          <a:prstGeom prst="rect">
            <a:avLst/>
          </a:prstGeom>
          <a:noFill/>
        </p:spPr>
        <p:txBody>
          <a:bodyPr wrap="square" rtlCol="0">
            <a:spAutoFit/>
          </a:bodyPr>
          <a:lstStyle/>
          <a:p>
            <a:pPr marL="4572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is Baytown’s population?</a:t>
            </a:r>
          </a:p>
          <a:p>
            <a:pPr marL="4572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is the average age of the population in Baytown? </a:t>
            </a:r>
          </a:p>
          <a:p>
            <a:pPr marL="4572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does the poverty rate correlate with a community’s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Action Button: Help 16">
            <a:hlinkClick r:id="" action="ppaction://noaction" highlightClick="1"/>
            <a:extLst>
              <a:ext uri="{FF2B5EF4-FFF2-40B4-BE49-F238E27FC236}">
                <a16:creationId xmlns:a16="http://schemas.microsoft.com/office/drawing/2014/main" id="{22B856BD-08C9-5644-B9D5-3A1D83A2DCC9}"/>
              </a:ext>
            </a:extLst>
          </p:cNvPr>
          <p:cNvSpPr/>
          <p:nvPr/>
        </p:nvSpPr>
        <p:spPr>
          <a:xfrm>
            <a:off x="9152680" y="3238670"/>
            <a:ext cx="329268" cy="339526"/>
          </a:xfrm>
          <a:prstGeom prst="actionButtonHel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Action Button: Help 17">
            <a:hlinkClick r:id="" action="ppaction://noaction" highlightClick="1"/>
            <a:extLst>
              <a:ext uri="{FF2B5EF4-FFF2-40B4-BE49-F238E27FC236}">
                <a16:creationId xmlns:a16="http://schemas.microsoft.com/office/drawing/2014/main" id="{1045E13F-4D69-114C-BCB0-B026F06CE154}"/>
              </a:ext>
            </a:extLst>
          </p:cNvPr>
          <p:cNvSpPr/>
          <p:nvPr/>
        </p:nvSpPr>
        <p:spPr>
          <a:xfrm>
            <a:off x="9152680" y="3831414"/>
            <a:ext cx="329268" cy="339526"/>
          </a:xfrm>
          <a:prstGeom prst="actionButtonHel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Action Button: Help 18">
            <a:hlinkClick r:id="" action="ppaction://noaction" highlightClick="1"/>
            <a:extLst>
              <a:ext uri="{FF2B5EF4-FFF2-40B4-BE49-F238E27FC236}">
                <a16:creationId xmlns:a16="http://schemas.microsoft.com/office/drawing/2014/main" id="{E53B7574-9984-C24E-B3FC-8D16919EABB6}"/>
              </a:ext>
            </a:extLst>
          </p:cNvPr>
          <p:cNvSpPr/>
          <p:nvPr/>
        </p:nvSpPr>
        <p:spPr>
          <a:xfrm>
            <a:off x="9152680" y="5100935"/>
            <a:ext cx="329268" cy="339526"/>
          </a:xfrm>
          <a:prstGeom prst="actionButtonHel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Graphic 19" descr="Internet">
            <a:extLst>
              <a:ext uri="{FF2B5EF4-FFF2-40B4-BE49-F238E27FC236}">
                <a16:creationId xmlns:a16="http://schemas.microsoft.com/office/drawing/2014/main" id="{F33AA6A8-AE57-EB43-BF70-B282FA00BA4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46643" y="194219"/>
            <a:ext cx="782559" cy="782559"/>
          </a:xfrm>
          <a:prstGeom prst="rect">
            <a:avLst/>
          </a:prstGeom>
        </p:spPr>
      </p:pic>
      <p:sp>
        <p:nvSpPr>
          <p:cNvPr id="21" name="Rectangle 20">
            <a:extLst>
              <a:ext uri="{FF2B5EF4-FFF2-40B4-BE49-F238E27FC236}">
                <a16:creationId xmlns:a16="http://schemas.microsoft.com/office/drawing/2014/main" id="{C2CEF94E-0D58-374F-BDA9-897A980689E7}"/>
              </a:ext>
            </a:extLst>
          </p:cNvPr>
          <p:cNvSpPr/>
          <p:nvPr/>
        </p:nvSpPr>
        <p:spPr>
          <a:xfrm>
            <a:off x="3400915" y="5920246"/>
            <a:ext cx="5397101"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Figure 18</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From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Community as Partner: Theory and Practice in Nursing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ed, Figure 11.3 The community assessment wheel, the assessment of segments of the community-as-partner model. p.179)</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 T. Anderson &amp; J. McFarlane, 2019, Wolters Kluwer. Reprinted with permission.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D24A030-7E13-49EB-9D35-580C5072FD15}"/>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400916" y="461545"/>
            <a:ext cx="5189032" cy="5375916"/>
          </a:xfrm>
          <a:prstGeom prst="rect">
            <a:avLst/>
          </a:prstGeom>
        </p:spPr>
      </p:pic>
      <p:pic>
        <p:nvPicPr>
          <p:cNvPr id="3" name="Picture 2">
            <a:extLst>
              <a:ext uri="{FF2B5EF4-FFF2-40B4-BE49-F238E27FC236}">
                <a16:creationId xmlns:a16="http://schemas.microsoft.com/office/drawing/2014/main" id="{199586AB-D096-4943-BA7F-67C4056FD4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7288" y="5522394"/>
            <a:ext cx="894199" cy="877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8880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Less Than Half of Baytown’s Population is Married</a:t>
            </a:r>
          </a:p>
        </p:txBody>
      </p:sp>
      <p:sp>
        <p:nvSpPr>
          <p:cNvPr id="3" name="Text Placeholder 2"/>
          <p:cNvSpPr>
            <a:spLocks noGrp="1"/>
          </p:cNvSpPr>
          <p:nvPr>
            <p:ph type="body" sz="half" idx="2"/>
          </p:nvPr>
        </p:nvSpPr>
        <p:spPr>
          <a:xfrm>
            <a:off x="732952" y="3509435"/>
            <a:ext cx="3363974" cy="2705100"/>
          </a:xfrm>
        </p:spPr>
        <p:txBody>
          <a:bodyPr vert="horz" lIns="91440" tIns="45720" rIns="91440" bIns="45720" rtlCol="0">
            <a:normAutofit/>
          </a:bodyPr>
          <a:lstStyle/>
          <a:p>
            <a:pPr marL="457200" indent="-228600">
              <a:buFont typeface="Arial" panose="020B0604020202020204" pitchFamily="34" charset="0"/>
              <a:buChar char="•"/>
            </a:pPr>
            <a:endParaRPr lang="en-US" sz="2000" dirty="0"/>
          </a:p>
          <a:p>
            <a:pPr marL="457200" indent="-228600">
              <a:buFont typeface="Arial" panose="020B0604020202020204" pitchFamily="34" charset="0"/>
              <a:buChar char="•"/>
            </a:pPr>
            <a:r>
              <a:rPr lang="en-US" sz="2000" dirty="0"/>
              <a:t>How does one’s marital status impact health?</a:t>
            </a:r>
          </a:p>
          <a:p>
            <a:pPr marL="457200" indent="-228600">
              <a:buFont typeface="Arial" panose="020B0604020202020204" pitchFamily="34" charset="0"/>
              <a:buChar char="•"/>
            </a:pPr>
            <a:r>
              <a:rPr lang="en-US" sz="2000" dirty="0"/>
              <a:t>What are the reasons for the reported health difference between married and unmarried people?</a:t>
            </a:r>
          </a:p>
        </p:txBody>
      </p:sp>
      <p:pic>
        <p:nvPicPr>
          <p:cNvPr id="5" name="Content Placeholder 3">
            <a:extLst>
              <a:ext uri="{FF2B5EF4-FFF2-40B4-BE49-F238E27FC236}">
                <a16:creationId xmlns:a16="http://schemas.microsoft.com/office/drawing/2014/main" id="{72FCD181-D280-E245-9D1F-785374395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10" y="0"/>
            <a:ext cx="7541090" cy="6869532"/>
          </a:xfrm>
          <a:prstGeom prst="rect">
            <a:avLst/>
          </a:prstGeom>
        </p:spPr>
      </p:pic>
      <p:sp>
        <p:nvSpPr>
          <p:cNvPr id="8" name="TextBox 7">
            <a:extLst>
              <a:ext uri="{FF2B5EF4-FFF2-40B4-BE49-F238E27FC236}">
                <a16:creationId xmlns:a16="http://schemas.microsoft.com/office/drawing/2014/main" id="{03F4F957-B92E-C143-B747-B5CC1A07EFDC}"/>
              </a:ext>
            </a:extLst>
          </p:cNvPr>
          <p:cNvSpPr txBox="1"/>
          <p:nvPr/>
        </p:nvSpPr>
        <p:spPr>
          <a:xfrm>
            <a:off x="1175432" y="2798558"/>
            <a:ext cx="313989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Marital Status and Health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Action Button: Help 10">
            <a:hlinkClick r:id="" action="ppaction://noaction" highlightClick="1"/>
            <a:extLst>
              <a:ext uri="{FF2B5EF4-FFF2-40B4-BE49-F238E27FC236}">
                <a16:creationId xmlns:a16="http://schemas.microsoft.com/office/drawing/2014/main" id="{AB7B5EA0-7D79-F545-9177-5C7E57751287}"/>
              </a:ext>
            </a:extLst>
          </p:cNvPr>
          <p:cNvSpPr/>
          <p:nvPr/>
        </p:nvSpPr>
        <p:spPr>
          <a:xfrm>
            <a:off x="846165" y="3949242"/>
            <a:ext cx="329268" cy="339526"/>
          </a:xfrm>
          <a:prstGeom prst="actionButtonHelp">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ction Button: Help 11">
            <a:hlinkClick r:id="" action="ppaction://noaction" highlightClick="1"/>
            <a:extLst>
              <a:ext uri="{FF2B5EF4-FFF2-40B4-BE49-F238E27FC236}">
                <a16:creationId xmlns:a16="http://schemas.microsoft.com/office/drawing/2014/main" id="{5CB37535-27AF-7542-91CD-4B3DB3D68A25}"/>
              </a:ext>
            </a:extLst>
          </p:cNvPr>
          <p:cNvSpPr/>
          <p:nvPr/>
        </p:nvSpPr>
        <p:spPr>
          <a:xfrm>
            <a:off x="846165" y="4558812"/>
            <a:ext cx="329268" cy="339526"/>
          </a:xfrm>
          <a:prstGeom prst="actionButtonHelp">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descr="Internet">
            <a:extLst>
              <a:ext uri="{FF2B5EF4-FFF2-40B4-BE49-F238E27FC236}">
                <a16:creationId xmlns:a16="http://schemas.microsoft.com/office/drawing/2014/main" id="{AF3C98B7-7725-B544-BF6B-D1CA0B01FD9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377" y="2709245"/>
            <a:ext cx="606181" cy="606181"/>
          </a:xfrm>
          <a:prstGeom prst="rect">
            <a:avLst/>
          </a:prstGeom>
        </p:spPr>
      </p:pic>
      <p:sp>
        <p:nvSpPr>
          <p:cNvPr id="14" name="Rectangle 13">
            <a:extLst>
              <a:ext uri="{FF2B5EF4-FFF2-40B4-BE49-F238E27FC236}">
                <a16:creationId xmlns:a16="http://schemas.microsoft.com/office/drawing/2014/main" id="{D9271D88-0A5F-F041-B1C7-E4A40C8A981B}"/>
              </a:ext>
            </a:extLst>
          </p:cNvPr>
          <p:cNvSpPr/>
          <p:nvPr/>
        </p:nvSpPr>
        <p:spPr>
          <a:xfrm>
            <a:off x="5297764" y="6642556"/>
            <a:ext cx="602948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rPr>
              <a:t>Figure 19</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Graphical depiction of martial status in Baytown, Texas. Adapted from “City Data”, retrieved from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https://www.city-data.com/</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11018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C28062-5C87-8445-9AB2-07AE9FA2790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635" y="89474"/>
            <a:ext cx="4247909" cy="3223939"/>
          </a:xfrm>
          <a:prstGeom prst="rect">
            <a:avLst/>
          </a:prstGeom>
        </p:spPr>
      </p:pic>
      <p:pic>
        <p:nvPicPr>
          <p:cNvPr id="3" name="Picture 2">
            <a:extLst>
              <a:ext uri="{FF2B5EF4-FFF2-40B4-BE49-F238E27FC236}">
                <a16:creationId xmlns:a16="http://schemas.microsoft.com/office/drawing/2014/main" id="{4C558014-5059-2347-AD15-DA70181B95C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708356" y="124099"/>
            <a:ext cx="7166009" cy="3223938"/>
          </a:xfrm>
          <a:prstGeom prst="rect">
            <a:avLst/>
          </a:prstGeom>
        </p:spPr>
      </p:pic>
      <p:sp>
        <p:nvSpPr>
          <p:cNvPr id="21" name="Rectangle 17">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Baytown is </a:t>
            </a:r>
            <a:r>
              <a:rPr lang="en-US" sz="4800">
                <a:solidFill>
                  <a:srgbClr val="FFFFFF"/>
                </a:solidFill>
              </a:rPr>
              <a:t>d</a:t>
            </a:r>
            <a:r>
              <a:rPr lang="en-US" sz="4800" kern="1200">
                <a:solidFill>
                  <a:srgbClr val="FFFFFF"/>
                </a:solidFill>
                <a:latin typeface="+mj-lt"/>
                <a:ea typeface="+mj-ea"/>
                <a:cs typeface="+mj-cs"/>
              </a:rPr>
              <a:t>iverse…</a:t>
            </a:r>
            <a:endParaRPr lang="en-US" sz="4800" kern="1200" dirty="0">
              <a:solidFill>
                <a:srgbClr val="FFFFFF"/>
              </a:solidFill>
              <a:latin typeface="+mj-lt"/>
              <a:ea typeface="+mj-ea"/>
              <a:cs typeface="+mj-cs"/>
            </a:endParaRPr>
          </a:p>
        </p:txBody>
      </p:sp>
      <p:cxnSp>
        <p:nvCxnSpPr>
          <p:cNvPr id="20" name="Straight Connector 19">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group of people posing for the camera&#10;&#10;Description automatically generated">
            <a:extLst>
              <a:ext uri="{FF2B5EF4-FFF2-40B4-BE49-F238E27FC236}">
                <a16:creationId xmlns:a16="http://schemas.microsoft.com/office/drawing/2014/main" id="{6E0CF971-9FE8-F74D-9751-5770561774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317635" y="3509433"/>
            <a:ext cx="4160452" cy="3026833"/>
          </a:xfrm>
          <a:prstGeom prst="rect">
            <a:avLst/>
          </a:prstGeom>
        </p:spPr>
      </p:pic>
      <p:sp>
        <p:nvSpPr>
          <p:cNvPr id="19" name="Rectangle 18">
            <a:extLst>
              <a:ext uri="{FF2B5EF4-FFF2-40B4-BE49-F238E27FC236}">
                <a16:creationId xmlns:a16="http://schemas.microsoft.com/office/drawing/2014/main" id="{453A1F0F-C51C-804A-9DCA-0E422A5D1973}"/>
              </a:ext>
            </a:extLst>
          </p:cNvPr>
          <p:cNvSpPr/>
          <p:nvPr/>
        </p:nvSpPr>
        <p:spPr>
          <a:xfrm>
            <a:off x="317635" y="2992172"/>
            <a:ext cx="41604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rPr>
              <a:t>Figure 20</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Baytown Cricket Club. Adapted from “The Baytown Sun”, retrieved from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http://baytownsun.com/sports/article_3b7cf636-af3f-11e9-8bef-23e51e3c1675.html</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EF5F07E-3ABA-354E-9237-3C12DF63D190}"/>
              </a:ext>
            </a:extLst>
          </p:cNvPr>
          <p:cNvSpPr/>
          <p:nvPr/>
        </p:nvSpPr>
        <p:spPr>
          <a:xfrm>
            <a:off x="7944184" y="2934180"/>
            <a:ext cx="416045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prstClr val="white"/>
                </a:solidFill>
                <a:effectLst/>
                <a:uLnTx/>
                <a:uFillTx/>
                <a:latin typeface="Calibri" panose="020F0502020204030204"/>
                <a:ea typeface="+mn-ea"/>
                <a:cs typeface="+mn-cs"/>
              </a:rPr>
              <a:t>Figure 21</a:t>
            </a: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 Baytown Festival 2019 Flyer. Adapted from “Baytown Events”, retrieved from </a:t>
            </a: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http://baytownevents.com/events/baytown-festival-taste-of-the-caribbean-celebration-2019/</a:t>
            </a: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F0E7F4D-0B22-194D-AEBA-A1A661FA808C}"/>
              </a:ext>
            </a:extLst>
          </p:cNvPr>
          <p:cNvSpPr/>
          <p:nvPr/>
        </p:nvSpPr>
        <p:spPr>
          <a:xfrm>
            <a:off x="273904" y="6163087"/>
            <a:ext cx="424790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white"/>
                </a:solidFill>
                <a:effectLst/>
                <a:uLnTx/>
                <a:uFillTx/>
                <a:latin typeface="Calibri" panose="020F0502020204030204"/>
                <a:ea typeface="+mn-ea"/>
                <a:cs typeface="+mn-cs"/>
              </a:rPr>
              <a:t>Figure 22</a:t>
            </a: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 Residents of Baytown, Texas posing at the “Walk With a Doc” event. Adapted from “Walk With a Doc”, retrieved from </a:t>
            </a: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https://walkwithadoc.org/join-a-walk/locations/houston-tx-2/</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5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30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82E6-F5A2-4423-9452-F0244AD3B80B}"/>
              </a:ext>
            </a:extLst>
          </p:cNvPr>
          <p:cNvSpPr>
            <a:spLocks noGrp="1"/>
          </p:cNvSpPr>
          <p:nvPr>
            <p:ph type="title"/>
          </p:nvPr>
        </p:nvSpPr>
        <p:spPr/>
        <p:txBody>
          <a:bodyPr>
            <a:normAutofit/>
          </a:bodyPr>
          <a:lstStyle/>
          <a:p>
            <a:pPr algn="ctr"/>
            <a:r>
              <a:rPr lang="en-US" sz="4000" dirty="0">
                <a:solidFill>
                  <a:srgbClr val="FFFFFF"/>
                </a:solidFill>
              </a:rPr>
              <a:t>Synopsis of the Case Study</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sp>
        <p:nvSpPr>
          <p:cNvPr id="5" name="TextBox 4">
            <a:extLst>
              <a:ext uri="{FF2B5EF4-FFF2-40B4-BE49-F238E27FC236}">
                <a16:creationId xmlns:a16="http://schemas.microsoft.com/office/drawing/2014/main" id="{EB5A546F-FC15-7B46-90A4-8BEFD1E00A0B}"/>
              </a:ext>
            </a:extLst>
          </p:cNvPr>
          <p:cNvSpPr txBox="1"/>
          <p:nvPr/>
        </p:nvSpPr>
        <p:spPr>
          <a:xfrm>
            <a:off x="5682080" y="6572250"/>
            <a:ext cx="650991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rPr>
              <a:t>Figure 1</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Finger Pressing Button. Adapted from “</a:t>
            </a:r>
            <a:r>
              <a:rPr kumimoji="0" lang="en-US" sz="1000" b="0" i="0" u="none" strike="noStrike" kern="1200" cap="none" spc="0" normalizeH="0" baseline="0" noProof="0" dirty="0" err="1">
                <a:ln>
                  <a:noFill/>
                </a:ln>
                <a:solidFill>
                  <a:prstClr val="white"/>
                </a:solidFill>
                <a:effectLst/>
                <a:uLnTx/>
                <a:uFillTx/>
                <a:latin typeface="Calibri" panose="020F0502020204030204"/>
                <a:ea typeface="+mn-ea"/>
                <a:cs typeface="+mn-cs"/>
              </a:rPr>
              <a:t>Optizen</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Labs”, retrieved from </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http://optizenlabs.com/pl/tag/case-study/</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604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Content Placeholder 16" descr="A picture containing person, slide, blue, young&#10;&#10;Description automatically generated">
            <a:extLst>
              <a:ext uri="{FF2B5EF4-FFF2-40B4-BE49-F238E27FC236}">
                <a16:creationId xmlns:a16="http://schemas.microsoft.com/office/drawing/2014/main" id="{251F32B5-E12D-E24A-BA0D-9FA1CEB1BA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06348" y="0"/>
            <a:ext cx="6085632" cy="4351338"/>
          </a:xfr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0" y="10"/>
            <a:ext cx="6095980" cy="3428990"/>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val="0"/>
              </a:ext>
            </a:extLst>
          </a:blip>
          <a:srcRect r="-1"/>
          <a:stretch/>
        </p:blipFill>
        <p:spPr>
          <a:xfrm>
            <a:off x="20" y="3429000"/>
            <a:ext cx="6095980" cy="3429000"/>
          </a:xfrm>
          <a:prstGeom prst="rect">
            <a:avLst/>
          </a:prstGeom>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096000" y="3429000"/>
            <a:ext cx="6096000" cy="3429000"/>
          </a:xfrm>
          <a:prstGeom prst="rect">
            <a:avLst/>
          </a:prstGeom>
        </p:spPr>
      </p:pic>
      <p:sp>
        <p:nvSpPr>
          <p:cNvPr id="12" name="Rectangle 11">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46500" y="2761554"/>
            <a:ext cx="4632384" cy="1345720"/>
          </a:xfrm>
          <a:noFill/>
        </p:spPr>
        <p:txBody>
          <a:bodyPr vert="horz" lIns="91440" tIns="45720" rIns="91440" bIns="45720" rtlCol="0" anchor="ctr">
            <a:noAutofit/>
          </a:bodyPr>
          <a:lstStyle/>
          <a:p>
            <a:pPr algn="ctr"/>
            <a:r>
              <a:rPr lang="en-US" sz="4800" b="1" kern="1200" dirty="0">
                <a:solidFill>
                  <a:srgbClr val="080808"/>
                </a:solidFill>
                <a:latin typeface="+mj-lt"/>
                <a:ea typeface="+mj-ea"/>
                <a:cs typeface="+mj-cs"/>
              </a:rPr>
              <a:t>…with a lot to do.</a:t>
            </a:r>
          </a:p>
        </p:txBody>
      </p:sp>
      <p:sp>
        <p:nvSpPr>
          <p:cNvPr id="9" name="Rectangle 8">
            <a:extLst>
              <a:ext uri="{FF2B5EF4-FFF2-40B4-BE49-F238E27FC236}">
                <a16:creationId xmlns:a16="http://schemas.microsoft.com/office/drawing/2014/main" id="{17AF8E3F-F695-2749-A91A-960B22EF9760}"/>
              </a:ext>
            </a:extLst>
          </p:cNvPr>
          <p:cNvSpPr/>
          <p:nvPr/>
        </p:nvSpPr>
        <p:spPr>
          <a:xfrm>
            <a:off x="1" y="2884965"/>
            <a:ext cx="4197926" cy="461665"/>
          </a:xfrm>
          <a:prstGeom prst="rect">
            <a:avLst/>
          </a:prstGeom>
        </p:spPr>
        <p:txBody>
          <a:bodyPr wrap="square">
            <a:spAutoFit/>
          </a:bodyPr>
          <a:lstStyle/>
          <a:p>
            <a:r>
              <a:rPr lang="en-US" sz="800" i="1" dirty="0">
                <a:solidFill>
                  <a:schemeClr val="bg1"/>
                </a:solidFill>
              </a:rPr>
              <a:t>Figure 23</a:t>
            </a:r>
            <a:r>
              <a:rPr lang="en-US" sz="800" dirty="0">
                <a:solidFill>
                  <a:schemeClr val="bg1"/>
                </a:solidFill>
              </a:rPr>
              <a:t>. Pirate’s Bay Waterpark in Baytown, Texas. Adapted from “The Scene Magazine”, retrieved from </a:t>
            </a:r>
            <a:r>
              <a:rPr lang="en-US" sz="800" dirty="0">
                <a:solidFill>
                  <a:schemeClr val="bg1"/>
                </a:solidFill>
                <a:hlinkClick r:id="rId7">
                  <a:extLst>
                    <a:ext uri="{A12FA001-AC4F-418D-AE19-62706E023703}">
                      <ahyp:hlinkClr xmlns:ahyp="http://schemas.microsoft.com/office/drawing/2018/hyperlinkcolor" val="tx"/>
                    </a:ext>
                  </a:extLst>
                </a:hlinkClick>
              </a:rPr>
              <a:t>https://www.thescenemagazine.com/2015/06/06/149444/baytown-s-pirates-bay-waterpark-fun-for-the-family</a:t>
            </a:r>
            <a:endParaRPr lang="en-US" sz="800" dirty="0">
              <a:solidFill>
                <a:schemeClr val="bg1"/>
              </a:solidFill>
            </a:endParaRPr>
          </a:p>
        </p:txBody>
      </p:sp>
      <p:sp>
        <p:nvSpPr>
          <p:cNvPr id="11" name="Rectangle 10">
            <a:extLst>
              <a:ext uri="{FF2B5EF4-FFF2-40B4-BE49-F238E27FC236}">
                <a16:creationId xmlns:a16="http://schemas.microsoft.com/office/drawing/2014/main" id="{68BBDCA1-68AE-EF47-ACA5-2A7462B0901C}"/>
              </a:ext>
            </a:extLst>
          </p:cNvPr>
          <p:cNvSpPr/>
          <p:nvPr/>
        </p:nvSpPr>
        <p:spPr>
          <a:xfrm>
            <a:off x="9050232" y="2967335"/>
            <a:ext cx="3252775" cy="461665"/>
          </a:xfrm>
          <a:prstGeom prst="rect">
            <a:avLst/>
          </a:prstGeom>
        </p:spPr>
        <p:txBody>
          <a:bodyPr wrap="square">
            <a:spAutoFit/>
          </a:bodyPr>
          <a:lstStyle/>
          <a:p>
            <a:r>
              <a:rPr lang="en-US" sz="800" i="1" dirty="0">
                <a:solidFill>
                  <a:schemeClr val="bg1"/>
                </a:solidFill>
              </a:rPr>
              <a:t>Figure 24</a:t>
            </a:r>
            <a:r>
              <a:rPr lang="en-US" sz="800" dirty="0">
                <a:solidFill>
                  <a:schemeClr val="bg1"/>
                </a:solidFill>
              </a:rPr>
              <a:t>. Children enjoying a water slide at Pirate’s Bay Waterpark in Baytown, Texas. Adapted from “Kids Visitor”, retrieved from </a:t>
            </a:r>
            <a:r>
              <a:rPr lang="en-US" sz="800" dirty="0">
                <a:solidFill>
                  <a:schemeClr val="bg1"/>
                </a:solidFill>
                <a:hlinkClick r:id="rId8">
                  <a:extLst>
                    <a:ext uri="{A12FA001-AC4F-418D-AE19-62706E023703}">
                      <ahyp:hlinkClr xmlns:ahyp="http://schemas.microsoft.com/office/drawing/2018/hyperlinkcolor" val="tx"/>
                    </a:ext>
                  </a:extLst>
                </a:hlinkClick>
              </a:rPr>
              <a:t>https://kidsvisitor.com/en/baytown/place/7807-pirates-bay-waterpark/</a:t>
            </a:r>
            <a:endParaRPr lang="en-US" sz="800" dirty="0">
              <a:solidFill>
                <a:schemeClr val="bg1"/>
              </a:solidFill>
            </a:endParaRPr>
          </a:p>
        </p:txBody>
      </p:sp>
      <p:sp>
        <p:nvSpPr>
          <p:cNvPr id="13" name="Rectangle 12">
            <a:extLst>
              <a:ext uri="{FF2B5EF4-FFF2-40B4-BE49-F238E27FC236}">
                <a16:creationId xmlns:a16="http://schemas.microsoft.com/office/drawing/2014/main" id="{B8BB0157-94E9-0D48-B580-94B7E249D688}"/>
              </a:ext>
            </a:extLst>
          </p:cNvPr>
          <p:cNvSpPr/>
          <p:nvPr/>
        </p:nvSpPr>
        <p:spPr>
          <a:xfrm>
            <a:off x="1931" y="6476629"/>
            <a:ext cx="4633273" cy="338554"/>
          </a:xfrm>
          <a:prstGeom prst="rect">
            <a:avLst/>
          </a:prstGeom>
        </p:spPr>
        <p:txBody>
          <a:bodyPr wrap="square">
            <a:spAutoFit/>
          </a:bodyPr>
          <a:lstStyle/>
          <a:p>
            <a:r>
              <a:rPr lang="en-US" sz="800" i="1" dirty="0">
                <a:solidFill>
                  <a:schemeClr val="bg1"/>
                </a:solidFill>
              </a:rPr>
              <a:t>Figure 25</a:t>
            </a:r>
            <a:r>
              <a:rPr lang="en-US" sz="800" dirty="0">
                <a:solidFill>
                  <a:schemeClr val="bg1"/>
                </a:solidFill>
              </a:rPr>
              <a:t>. Briarwood Park in Baytown, Texas. Adapted from “Baytown City Website”, retrieved from </a:t>
            </a:r>
            <a:r>
              <a:rPr lang="en-US" sz="800" dirty="0">
                <a:solidFill>
                  <a:schemeClr val="bg1"/>
                </a:solidFill>
                <a:hlinkClick r:id="rId9">
                  <a:extLst>
                    <a:ext uri="{A12FA001-AC4F-418D-AE19-62706E023703}">
                      <ahyp:hlinkClr xmlns:ahyp="http://schemas.microsoft.com/office/drawing/2018/hyperlinkcolor" val="tx"/>
                    </a:ext>
                  </a:extLst>
                </a:hlinkClick>
              </a:rPr>
              <a:t>https://www.baytown.org/city-hall/departments/parks-recreation/parks</a:t>
            </a:r>
            <a:endParaRPr lang="en-US" sz="800" dirty="0">
              <a:solidFill>
                <a:schemeClr val="bg1"/>
              </a:solidFill>
            </a:endParaRPr>
          </a:p>
        </p:txBody>
      </p:sp>
      <p:sp>
        <p:nvSpPr>
          <p:cNvPr id="15" name="Rectangle 14">
            <a:extLst>
              <a:ext uri="{FF2B5EF4-FFF2-40B4-BE49-F238E27FC236}">
                <a16:creationId xmlns:a16="http://schemas.microsoft.com/office/drawing/2014/main" id="{D983618E-A639-E94E-AEC0-6F9AE035534A}"/>
              </a:ext>
            </a:extLst>
          </p:cNvPr>
          <p:cNvSpPr/>
          <p:nvPr/>
        </p:nvSpPr>
        <p:spPr>
          <a:xfrm>
            <a:off x="6684897" y="6433812"/>
            <a:ext cx="5618110" cy="338554"/>
          </a:xfrm>
          <a:prstGeom prst="rect">
            <a:avLst/>
          </a:prstGeom>
        </p:spPr>
        <p:txBody>
          <a:bodyPr wrap="square">
            <a:spAutoFit/>
          </a:bodyPr>
          <a:lstStyle/>
          <a:p>
            <a:r>
              <a:rPr lang="en-US" sz="800" i="1" dirty="0">
                <a:solidFill>
                  <a:schemeClr val="bg1"/>
                </a:solidFill>
              </a:rPr>
              <a:t>Figure 26</a:t>
            </a:r>
            <a:r>
              <a:rPr lang="en-US" sz="800" dirty="0">
                <a:solidFill>
                  <a:schemeClr val="bg1"/>
                </a:solidFill>
              </a:rPr>
              <a:t> Kayakers at the Eddie V Gray Wetlands Education Center in Baytown, Texas. Adapted from “Baytown City Website”, retrieved from </a:t>
            </a:r>
            <a:r>
              <a:rPr lang="en-US" sz="800" dirty="0">
                <a:solidFill>
                  <a:schemeClr val="bg1"/>
                </a:solidFill>
                <a:hlinkClick r:id="rId10">
                  <a:extLst>
                    <a:ext uri="{A12FA001-AC4F-418D-AE19-62706E023703}">
                      <ahyp:hlinkClr xmlns:ahyp="http://schemas.microsoft.com/office/drawing/2018/hyperlinkcolor" val="tx"/>
                    </a:ext>
                  </a:extLst>
                </a:hlinkClick>
              </a:rPr>
              <a:t>https://www.baytown.org/city-hall/departments/parks-recreation/eddie-v-gray-wetlands-education-center</a:t>
            </a:r>
            <a:endParaRPr lang="en-US" sz="800" dirty="0">
              <a:solidFill>
                <a:schemeClr val="bg1"/>
              </a:solidFill>
            </a:endParaRPr>
          </a:p>
        </p:txBody>
      </p:sp>
    </p:spTree>
    <p:extLst>
      <p:ext uri="{BB962C8B-B14F-4D97-AF65-F5344CB8AC3E}">
        <p14:creationId xmlns:p14="http://schemas.microsoft.com/office/powerpoint/2010/main" val="2263315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2" cstate="screen">
            <a:extLst>
              <a:ext uri="{28A0092B-C50C-407E-A947-70E740481C1C}">
                <a14:useLocalDpi xmlns:a14="http://schemas.microsoft.com/office/drawing/2010/main" val="0"/>
              </a:ext>
            </a:extLst>
          </a:blip>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320564" y="1913950"/>
            <a:ext cx="4797973" cy="1342754"/>
          </a:xfrm>
        </p:spPr>
        <p:txBody>
          <a:bodyPr vert="horz" lIns="91440" tIns="45720" rIns="91440" bIns="45720" rtlCol="0" anchor="ctr">
            <a:normAutofit/>
          </a:bodyPr>
          <a:lstStyle/>
          <a:p>
            <a:pPr algn="ctr"/>
            <a:r>
              <a:rPr lang="en-US" b="1" dirty="0"/>
              <a:t>Physical Environment</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2"/>
          </p:nvPr>
        </p:nvSpPr>
        <p:spPr>
          <a:xfrm>
            <a:off x="176661" y="3417575"/>
            <a:ext cx="5156200" cy="2995921"/>
          </a:xfrm>
        </p:spPr>
        <p:txBody>
          <a:bodyPr vert="horz" lIns="91440" tIns="45720" rIns="91440" bIns="45720" rtlCol="0" anchor="ctr">
            <a:normAutofit/>
          </a:bodyPr>
          <a:lstStyle/>
          <a:p>
            <a:pPr marL="0" indent="0" algn="ctr">
              <a:buNone/>
            </a:pPr>
            <a:r>
              <a:rPr lang="en-US" sz="3200" dirty="0"/>
              <a:t>Baytown’s major employer and source of tax income are the many oil refineries that are located there.</a:t>
            </a:r>
          </a:p>
          <a:p>
            <a:pPr marL="0" indent="0" algn="ctr">
              <a:buNone/>
            </a:pPr>
            <a:r>
              <a:rPr lang="en-US" sz="3200" dirty="0">
                <a:hlinkClick r:id="rId3">
                  <a:extLst>
                    <a:ext uri="{A12FA001-AC4F-418D-AE19-62706E023703}">
                      <ahyp:hlinkClr xmlns:ahyp="http://schemas.microsoft.com/office/drawing/2018/hyperlinkcolor" val="tx"/>
                    </a:ext>
                  </a:extLst>
                </a:hlinkClick>
              </a:rPr>
              <a:t>Refinery Risks </a:t>
            </a:r>
            <a:endParaRPr lang="en-US" sz="3200" dirty="0"/>
          </a:p>
          <a:p>
            <a:pPr marL="0"/>
            <a:endParaRPr lang="en-US" sz="1500" dirty="0"/>
          </a:p>
        </p:txBody>
      </p:sp>
      <p:sp>
        <p:nvSpPr>
          <p:cNvPr id="6" name="Oval 5">
            <a:extLst>
              <a:ext uri="{FF2B5EF4-FFF2-40B4-BE49-F238E27FC236}">
                <a16:creationId xmlns:a16="http://schemas.microsoft.com/office/drawing/2014/main" id="{85D4AF6A-3FC3-C74B-B80E-862EFF67A861}"/>
              </a:ext>
            </a:extLst>
          </p:cNvPr>
          <p:cNvSpPr/>
          <p:nvPr/>
        </p:nvSpPr>
        <p:spPr>
          <a:xfrm>
            <a:off x="8616576" y="3666283"/>
            <a:ext cx="4030787" cy="4030787"/>
          </a:xfrm>
          <a:prstGeom prst="ellipse">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8F46C86-EA18-9E47-BDEB-C9931989F340}"/>
              </a:ext>
            </a:extLst>
          </p:cNvPr>
          <p:cNvSpPr txBox="1"/>
          <p:nvPr/>
        </p:nvSpPr>
        <p:spPr>
          <a:xfrm>
            <a:off x="9110949" y="4063417"/>
            <a:ext cx="3081051" cy="2862322"/>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does a refinery do and why are they vital to our nation?</a:t>
            </a:r>
          </a:p>
          <a:p>
            <a:pPr marL="285750" indent="-285750">
              <a:buFont typeface="Arial" panose="020B0604020202020204" pitchFamily="34" charset="0"/>
              <a:buChar char="•"/>
            </a:pPr>
            <a:r>
              <a:rPr lang="en-US" dirty="0"/>
              <a:t>What are some health risks associated with living near refineries? </a:t>
            </a:r>
          </a:p>
          <a:p>
            <a:pPr marL="285750" indent="-285750">
              <a:buFont typeface="Arial" panose="020B0604020202020204" pitchFamily="34" charset="0"/>
              <a:buChar char="•"/>
            </a:pPr>
            <a:r>
              <a:rPr lang="en-US" dirty="0"/>
              <a:t>What are some health risks of working at a refinery?</a:t>
            </a:r>
          </a:p>
          <a:p>
            <a:endParaRPr lang="en-US" dirty="0"/>
          </a:p>
        </p:txBody>
      </p:sp>
      <p:sp>
        <p:nvSpPr>
          <p:cNvPr id="10" name="Action Button: Help 9">
            <a:hlinkClick r:id="" action="ppaction://noaction" highlightClick="1"/>
            <a:extLst>
              <a:ext uri="{FF2B5EF4-FFF2-40B4-BE49-F238E27FC236}">
                <a16:creationId xmlns:a16="http://schemas.microsoft.com/office/drawing/2014/main" id="{06D2F370-64B1-FA4E-8AB7-40872CA1BEDE}"/>
              </a:ext>
            </a:extLst>
          </p:cNvPr>
          <p:cNvSpPr/>
          <p:nvPr/>
        </p:nvSpPr>
        <p:spPr>
          <a:xfrm>
            <a:off x="9110949" y="4410142"/>
            <a:ext cx="329268" cy="339526"/>
          </a:xfrm>
          <a:prstGeom prst="actionButtonHel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ction Button: Help 11">
            <a:hlinkClick r:id="" action="ppaction://noaction" highlightClick="1"/>
            <a:extLst>
              <a:ext uri="{FF2B5EF4-FFF2-40B4-BE49-F238E27FC236}">
                <a16:creationId xmlns:a16="http://schemas.microsoft.com/office/drawing/2014/main" id="{FCA02D19-2091-3748-B253-69BD9AD98FAA}"/>
              </a:ext>
            </a:extLst>
          </p:cNvPr>
          <p:cNvSpPr/>
          <p:nvPr/>
        </p:nvSpPr>
        <p:spPr>
          <a:xfrm>
            <a:off x="9110948" y="5232235"/>
            <a:ext cx="329268" cy="339526"/>
          </a:xfrm>
          <a:prstGeom prst="actionButtonHel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ction Button: Help 12">
            <a:hlinkClick r:id="" action="ppaction://noaction" highlightClick="1"/>
            <a:extLst>
              <a:ext uri="{FF2B5EF4-FFF2-40B4-BE49-F238E27FC236}">
                <a16:creationId xmlns:a16="http://schemas.microsoft.com/office/drawing/2014/main" id="{170722AD-D260-5D43-9149-3187F04A6537}"/>
              </a:ext>
            </a:extLst>
          </p:cNvPr>
          <p:cNvSpPr/>
          <p:nvPr/>
        </p:nvSpPr>
        <p:spPr>
          <a:xfrm>
            <a:off x="9110948" y="6073970"/>
            <a:ext cx="329268" cy="339526"/>
          </a:xfrm>
          <a:prstGeom prst="actionButtonHel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Graphic 13" descr="Internet">
            <a:extLst>
              <a:ext uri="{FF2B5EF4-FFF2-40B4-BE49-F238E27FC236}">
                <a16:creationId xmlns:a16="http://schemas.microsoft.com/office/drawing/2014/main" id="{D1E6EAB3-61CD-5E4E-A881-9A4461265C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231" y="5421283"/>
            <a:ext cx="606181" cy="606181"/>
          </a:xfrm>
          <a:prstGeom prst="rect">
            <a:avLst/>
          </a:prstGeom>
        </p:spPr>
      </p:pic>
      <p:sp>
        <p:nvSpPr>
          <p:cNvPr id="15" name="Rectangle 14">
            <a:extLst>
              <a:ext uri="{FF2B5EF4-FFF2-40B4-BE49-F238E27FC236}">
                <a16:creationId xmlns:a16="http://schemas.microsoft.com/office/drawing/2014/main" id="{2CDA3B9D-1C6F-BF45-B71D-B1B64E468AE1}"/>
              </a:ext>
            </a:extLst>
          </p:cNvPr>
          <p:cNvSpPr/>
          <p:nvPr/>
        </p:nvSpPr>
        <p:spPr>
          <a:xfrm>
            <a:off x="76200" y="105950"/>
            <a:ext cx="7562850" cy="215444"/>
          </a:xfrm>
          <a:prstGeom prst="rect">
            <a:avLst/>
          </a:prstGeom>
        </p:spPr>
        <p:txBody>
          <a:bodyPr wrap="square">
            <a:spAutoFit/>
          </a:bodyPr>
          <a:lstStyle/>
          <a:p>
            <a:r>
              <a:rPr lang="en-US" sz="800" i="1" dirty="0">
                <a:solidFill>
                  <a:schemeClr val="bg1"/>
                </a:solidFill>
              </a:rPr>
              <a:t>Figure 27. </a:t>
            </a:r>
            <a:r>
              <a:rPr lang="en-US" sz="800" dirty="0">
                <a:solidFill>
                  <a:schemeClr val="bg1"/>
                </a:solidFill>
              </a:rPr>
              <a:t>Houston Ship Channel. Adapted from “Texas State Historical Association”, retrieved from </a:t>
            </a:r>
            <a:r>
              <a:rPr lang="en-US" sz="800" dirty="0">
                <a:solidFill>
                  <a:schemeClr val="bg1"/>
                </a:solidFill>
                <a:hlinkClick r:id="rId6">
                  <a:extLst>
                    <a:ext uri="{A12FA001-AC4F-418D-AE19-62706E023703}">
                      <ahyp:hlinkClr xmlns:ahyp="http://schemas.microsoft.com/office/drawing/2018/hyperlinkcolor" val="tx"/>
                    </a:ext>
                  </a:extLst>
                </a:hlinkClick>
              </a:rPr>
              <a:t>https://tshaonline.org/handbook/online/articles/hdb01</a:t>
            </a:r>
            <a:endParaRPr lang="en-US" sz="800" dirty="0">
              <a:solidFill>
                <a:schemeClr val="bg1"/>
              </a:solidFill>
            </a:endParaRPr>
          </a:p>
        </p:txBody>
      </p:sp>
    </p:spTree>
    <p:extLst>
      <p:ext uri="{BB962C8B-B14F-4D97-AF65-F5344CB8AC3E}">
        <p14:creationId xmlns:p14="http://schemas.microsoft.com/office/powerpoint/2010/main" val="850090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13A4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7E5D7BB-1B8B-3749-961D-8BBA5866279F}"/>
              </a:ext>
            </a:extLst>
          </p:cNvPr>
          <p:cNvSpPr/>
          <p:nvPr/>
        </p:nvSpPr>
        <p:spPr>
          <a:xfrm>
            <a:off x="327546" y="321732"/>
            <a:ext cx="7058307" cy="196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9604" y="745552"/>
            <a:ext cx="6594189" cy="1625210"/>
          </a:xfrm>
        </p:spPr>
        <p:txBody>
          <a:bodyPr vert="horz" lIns="91440" tIns="45720" rIns="91440" bIns="45720" rtlCol="0" anchor="ctr">
            <a:noAutofit/>
          </a:bodyPr>
          <a:lstStyle/>
          <a:p>
            <a:pPr algn="ctr"/>
            <a:r>
              <a:rPr lang="en-US" sz="5400" b="1" dirty="0">
                <a:solidFill>
                  <a:schemeClr val="bg1"/>
                </a:solidFill>
              </a:rPr>
              <a:t>Physical Environment</a:t>
            </a:r>
            <a:br>
              <a:rPr lang="en-US" sz="5400" b="1" dirty="0">
                <a:solidFill>
                  <a:schemeClr val="bg1"/>
                </a:solidFill>
              </a:rPr>
            </a:br>
            <a:r>
              <a:rPr lang="en-US" sz="2800" dirty="0">
                <a:solidFill>
                  <a:srgbClr val="FFFFFF"/>
                </a:solidFill>
              </a:rPr>
              <a:t>Baytown is on the Galveston bay with lovely scenery and opportunities for recreation. </a:t>
            </a:r>
            <a:br>
              <a:rPr lang="en-US" sz="5400" dirty="0">
                <a:solidFill>
                  <a:srgbClr val="FFFFFF"/>
                </a:solidFill>
              </a:rPr>
            </a:br>
            <a:endParaRPr lang="en-US" sz="5400" b="1" dirty="0">
              <a:solidFill>
                <a:schemeClr val="bg1"/>
              </a:solidFill>
            </a:endParaRPr>
          </a:p>
        </p:txBody>
      </p:sp>
      <p:pic>
        <p:nvPicPr>
          <p:cNvPr id="4" name="Content Placeholder 3" descr="A small boat in a body of water&#10;&#10;Description automatically generated"/>
          <p:cNvPicPr>
            <a:picLocks noGrp="1" noChangeAspect="1"/>
          </p:cNvPicPr>
          <p:nvPr>
            <p:ph sz="half" idx="1"/>
          </p:nvPr>
        </p:nvPicPr>
        <p:blipFill rotWithShape="1">
          <a:blip r:embed="rId2" cstate="screen">
            <a:extLst>
              <a:ext uri="{28A0092B-C50C-407E-A947-70E740481C1C}">
                <a14:useLocalDpi xmlns:a14="http://schemas.microsoft.com/office/drawing/2010/main" val="0"/>
              </a:ext>
            </a:extLst>
          </a:blip>
          <a:srcRect r="-1" b="-1"/>
          <a:stretch/>
        </p:blipFill>
        <p:spPr>
          <a:xfrm>
            <a:off x="327547" y="2455525"/>
            <a:ext cx="7058306" cy="4079631"/>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1843128-1CDD-BE49-B387-2D4FAAC381DB}"/>
              </a:ext>
            </a:extLst>
          </p:cNvPr>
          <p:cNvSpPr/>
          <p:nvPr/>
        </p:nvSpPr>
        <p:spPr>
          <a:xfrm>
            <a:off x="7582563" y="321732"/>
            <a:ext cx="4281890" cy="621342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7865627" y="2727132"/>
            <a:ext cx="3715761" cy="3536415"/>
          </a:xfrm>
        </p:spPr>
        <p:txBody>
          <a:bodyPr vert="horz" lIns="91440" tIns="45720" rIns="91440" bIns="45720" rtlCol="0" anchor="ctr">
            <a:normAutofit/>
          </a:bodyPr>
          <a:lstStyle/>
          <a:p>
            <a:pPr marL="457200"/>
            <a:endParaRPr lang="en-US" sz="2000" dirty="0">
              <a:solidFill>
                <a:srgbClr val="FFFFFF"/>
              </a:solidFill>
            </a:endParaRPr>
          </a:p>
          <a:p>
            <a:pPr marL="457200"/>
            <a:r>
              <a:rPr lang="en-US" sz="2000" dirty="0">
                <a:solidFill>
                  <a:srgbClr val="FFFFFF"/>
                </a:solidFill>
              </a:rPr>
              <a:t>Why is recreation essential to a community’s health?</a:t>
            </a:r>
          </a:p>
          <a:p>
            <a:pPr marL="457200"/>
            <a:r>
              <a:rPr lang="en-US" sz="2000" dirty="0">
                <a:solidFill>
                  <a:srgbClr val="FFFFFF"/>
                </a:solidFill>
              </a:rPr>
              <a:t>What populations may not be able to enjoy recreation in Baytown?</a:t>
            </a:r>
          </a:p>
          <a:p>
            <a:pPr marL="457200"/>
            <a:r>
              <a:rPr lang="en-US" sz="2000" dirty="0">
                <a:solidFill>
                  <a:srgbClr val="FFFFFF"/>
                </a:solidFill>
              </a:rPr>
              <a:t>How can barriers to recreation be addressed at the community level?</a:t>
            </a:r>
          </a:p>
        </p:txBody>
      </p:sp>
      <p:sp>
        <p:nvSpPr>
          <p:cNvPr id="8" name="Rectangle 7">
            <a:extLst>
              <a:ext uri="{FF2B5EF4-FFF2-40B4-BE49-F238E27FC236}">
                <a16:creationId xmlns:a16="http://schemas.microsoft.com/office/drawing/2014/main" id="{2CC1F0E1-205C-3046-AC7E-D70EBDCB96A1}"/>
              </a:ext>
            </a:extLst>
          </p:cNvPr>
          <p:cNvSpPr/>
          <p:nvPr/>
        </p:nvSpPr>
        <p:spPr>
          <a:xfrm>
            <a:off x="7789035" y="506776"/>
            <a:ext cx="3817941" cy="2137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134E8E-512B-BF41-B4DA-58CA7429FACD}"/>
              </a:ext>
            </a:extLst>
          </p:cNvPr>
          <p:cNvSpPr/>
          <p:nvPr/>
        </p:nvSpPr>
        <p:spPr>
          <a:xfrm>
            <a:off x="7865628" y="584349"/>
            <a:ext cx="3635982" cy="198212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FDF0DE0-4819-DC4F-9E42-44CBC6BB9677}"/>
              </a:ext>
            </a:extLst>
          </p:cNvPr>
          <p:cNvSpPr txBox="1"/>
          <p:nvPr/>
        </p:nvSpPr>
        <p:spPr>
          <a:xfrm>
            <a:off x="8473092" y="613277"/>
            <a:ext cx="2500829" cy="2031325"/>
          </a:xfrm>
          <a:prstGeom prst="rect">
            <a:avLst/>
          </a:prstGeom>
          <a:noFill/>
        </p:spPr>
        <p:txBody>
          <a:bodyPr wrap="square" rtlCol="0">
            <a:spAutoFit/>
          </a:bodyPr>
          <a:lstStyle/>
          <a:p>
            <a:pPr algn="ctr"/>
            <a:r>
              <a:rPr lang="en-US" sz="3600" dirty="0">
                <a:solidFill>
                  <a:schemeClr val="bg1"/>
                </a:solidFill>
                <a:hlinkClick r:id="rId3">
                  <a:extLst>
                    <a:ext uri="{A12FA001-AC4F-418D-AE19-62706E023703}">
                      <ahyp:hlinkClr xmlns:ahyp="http://schemas.microsoft.com/office/drawing/2018/hyperlinkcolor" val="tx"/>
                    </a:ext>
                  </a:extLst>
                </a:hlinkClick>
              </a:rPr>
              <a:t>Benefits of Health and Recreation</a:t>
            </a:r>
            <a:endParaRPr lang="en-US" sz="3600" dirty="0">
              <a:solidFill>
                <a:schemeClr val="bg1"/>
              </a:solidFill>
            </a:endParaRPr>
          </a:p>
          <a:p>
            <a:endParaRPr lang="en-US" dirty="0"/>
          </a:p>
        </p:txBody>
      </p:sp>
      <p:sp>
        <p:nvSpPr>
          <p:cNvPr id="16" name="Action Button: Help 15">
            <a:hlinkClick r:id="" action="ppaction://noaction" highlightClick="1"/>
            <a:extLst>
              <a:ext uri="{FF2B5EF4-FFF2-40B4-BE49-F238E27FC236}">
                <a16:creationId xmlns:a16="http://schemas.microsoft.com/office/drawing/2014/main" id="{C84CE894-AF67-6C42-8682-21F8A919DA5B}"/>
              </a:ext>
            </a:extLst>
          </p:cNvPr>
          <p:cNvSpPr/>
          <p:nvPr/>
        </p:nvSpPr>
        <p:spPr>
          <a:xfrm>
            <a:off x="7976210" y="3515411"/>
            <a:ext cx="329268" cy="33952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ction Button: Help 17">
            <a:hlinkClick r:id="" action="ppaction://noaction" highlightClick="1"/>
            <a:extLst>
              <a:ext uri="{FF2B5EF4-FFF2-40B4-BE49-F238E27FC236}">
                <a16:creationId xmlns:a16="http://schemas.microsoft.com/office/drawing/2014/main" id="{CBE33608-8AD8-BF4E-ADCD-DF5C7E00AB55}"/>
              </a:ext>
            </a:extLst>
          </p:cNvPr>
          <p:cNvSpPr/>
          <p:nvPr/>
        </p:nvSpPr>
        <p:spPr>
          <a:xfrm>
            <a:off x="7985987" y="4160258"/>
            <a:ext cx="329268" cy="33952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ction Button: Help 18">
            <a:hlinkClick r:id="" action="ppaction://noaction" highlightClick="1"/>
            <a:extLst>
              <a:ext uri="{FF2B5EF4-FFF2-40B4-BE49-F238E27FC236}">
                <a16:creationId xmlns:a16="http://schemas.microsoft.com/office/drawing/2014/main" id="{F5EDCD0E-DE4D-3D4F-9620-12468A178D85}"/>
              </a:ext>
            </a:extLst>
          </p:cNvPr>
          <p:cNvSpPr/>
          <p:nvPr/>
        </p:nvSpPr>
        <p:spPr>
          <a:xfrm>
            <a:off x="7996178" y="5118300"/>
            <a:ext cx="329268" cy="33952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 name="Graphic 19" descr="Internet">
            <a:extLst>
              <a:ext uri="{FF2B5EF4-FFF2-40B4-BE49-F238E27FC236}">
                <a16:creationId xmlns:a16="http://schemas.microsoft.com/office/drawing/2014/main" id="{55552D89-C747-064A-A758-ACCD93B224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8411" y="1194783"/>
            <a:ext cx="606181" cy="606181"/>
          </a:xfrm>
          <a:prstGeom prst="rect">
            <a:avLst/>
          </a:prstGeom>
        </p:spPr>
      </p:pic>
      <p:sp>
        <p:nvSpPr>
          <p:cNvPr id="21" name="Rectangle 20">
            <a:extLst>
              <a:ext uri="{FF2B5EF4-FFF2-40B4-BE49-F238E27FC236}">
                <a16:creationId xmlns:a16="http://schemas.microsoft.com/office/drawing/2014/main" id="{E192E970-CFB8-5142-85CD-F20464429E51}"/>
              </a:ext>
            </a:extLst>
          </p:cNvPr>
          <p:cNvSpPr/>
          <p:nvPr/>
        </p:nvSpPr>
        <p:spPr>
          <a:xfrm>
            <a:off x="226185" y="6596961"/>
            <a:ext cx="7562850" cy="215444"/>
          </a:xfrm>
          <a:prstGeom prst="rect">
            <a:avLst/>
          </a:prstGeom>
        </p:spPr>
        <p:txBody>
          <a:bodyPr wrap="square">
            <a:spAutoFit/>
          </a:bodyPr>
          <a:lstStyle/>
          <a:p>
            <a:r>
              <a:rPr lang="en-US" sz="800" i="1" dirty="0"/>
              <a:t>Figure 28. </a:t>
            </a:r>
            <a:r>
              <a:rPr lang="en-US" sz="800" dirty="0"/>
              <a:t>Kayaking near the San Jacinto Monument. Adapted from “Visit Houston”, retrieved from </a:t>
            </a:r>
            <a:r>
              <a:rPr lang="en-US" sz="800" dirty="0">
                <a:hlinkClick r:id="rId6">
                  <a:extLst>
                    <a:ext uri="{A12FA001-AC4F-418D-AE19-62706E023703}">
                      <ahyp:hlinkClr xmlns:ahyp="http://schemas.microsoft.com/office/drawing/2018/hyperlinkcolor" val="tx"/>
                    </a:ext>
                  </a:extLst>
                </a:hlinkClick>
              </a:rPr>
              <a:t>https://www.visithoustontexas.com/houston-and-beyond/destinations/</a:t>
            </a:r>
            <a:endParaRPr lang="en-US" sz="800" dirty="0"/>
          </a:p>
        </p:txBody>
      </p:sp>
    </p:spTree>
    <p:extLst>
      <p:ext uri="{BB962C8B-B14F-4D97-AF65-F5344CB8AC3E}">
        <p14:creationId xmlns:p14="http://schemas.microsoft.com/office/powerpoint/2010/main" val="2357627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rcRect/>
          <a:stretch/>
        </p:blipFill>
        <p:spPr>
          <a:xfrm>
            <a:off x="20" y="10"/>
            <a:ext cx="12191980" cy="429647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sz="half" idx="2"/>
          </p:nvPr>
        </p:nvSpPr>
        <p:spPr>
          <a:xfrm>
            <a:off x="6616701" y="4187826"/>
            <a:ext cx="4978400" cy="2843505"/>
          </a:xfrm>
        </p:spPr>
        <p:txBody>
          <a:bodyPr vert="horz" lIns="91440" tIns="45720" rIns="91440" bIns="45720" rtlCol="0" anchor="ctr">
            <a:normAutofit/>
          </a:bodyPr>
          <a:lstStyle/>
          <a:p>
            <a:pPr marL="457200">
              <a:spcBef>
                <a:spcPts val="0"/>
              </a:spcBef>
            </a:pPr>
            <a:endParaRPr lang="en-US" sz="1800" dirty="0"/>
          </a:p>
          <a:p>
            <a:pPr marL="457200">
              <a:spcBef>
                <a:spcPts val="0"/>
              </a:spcBef>
            </a:pPr>
            <a:r>
              <a:rPr lang="en-US" sz="1800" dirty="0"/>
              <a:t>How can Baytown and its residents prepare for a weather emergency?</a:t>
            </a:r>
          </a:p>
          <a:p>
            <a:pPr marL="457200">
              <a:spcBef>
                <a:spcPts val="0"/>
              </a:spcBef>
            </a:pPr>
            <a:r>
              <a:rPr lang="en-US" sz="1800" dirty="0"/>
              <a:t>Why do individuals need to be prepared to survive for at least 3 days in a disaster? </a:t>
            </a:r>
          </a:p>
          <a:p>
            <a:pPr marL="457200">
              <a:spcBef>
                <a:spcPts val="0"/>
              </a:spcBef>
            </a:pPr>
            <a:r>
              <a:rPr lang="en-US" sz="1800" dirty="0"/>
              <a:t>What would a community disaster plan for Baytown include?</a:t>
            </a:r>
          </a:p>
          <a:p>
            <a:pPr marL="457200">
              <a:spcBef>
                <a:spcPts val="0"/>
              </a:spcBef>
            </a:pPr>
            <a:r>
              <a:rPr lang="en-US" sz="1800" dirty="0"/>
              <a:t>How do disasters impact a community’s mental health? </a:t>
            </a:r>
          </a:p>
          <a:p>
            <a:pPr marL="0"/>
            <a:endParaRPr lang="en-US" sz="1300" dirty="0"/>
          </a:p>
        </p:txBody>
      </p:sp>
      <p:sp>
        <p:nvSpPr>
          <p:cNvPr id="6" name="TextBox 5">
            <a:extLst>
              <a:ext uri="{FF2B5EF4-FFF2-40B4-BE49-F238E27FC236}">
                <a16:creationId xmlns:a16="http://schemas.microsoft.com/office/drawing/2014/main" id="{7E3659D4-1202-9D4C-B9D1-D55541363AEA}"/>
              </a:ext>
            </a:extLst>
          </p:cNvPr>
          <p:cNvSpPr txBox="1"/>
          <p:nvPr/>
        </p:nvSpPr>
        <p:spPr>
          <a:xfrm>
            <a:off x="1618999" y="4213226"/>
            <a:ext cx="4111792" cy="1569660"/>
          </a:xfrm>
          <a:prstGeom prst="rect">
            <a:avLst/>
          </a:prstGeom>
          <a:noFill/>
          <a:ln w="25400">
            <a:solidFill>
              <a:schemeClr val="tx1"/>
            </a:solidFill>
          </a:ln>
        </p:spPr>
        <p:txBody>
          <a:bodyPr wrap="square" rtlCol="0">
            <a:spAutoFit/>
          </a:bodyPr>
          <a:lstStyle/>
          <a:p>
            <a:pPr algn="ctr"/>
            <a:r>
              <a:rPr lang="en-US" sz="3200" b="1" dirty="0"/>
              <a:t>Baytown is subject to hurricanes and resulting flooding. </a:t>
            </a:r>
          </a:p>
        </p:txBody>
      </p:sp>
      <p:sp>
        <p:nvSpPr>
          <p:cNvPr id="2" name="Title 1"/>
          <p:cNvSpPr>
            <a:spLocks noGrp="1"/>
          </p:cNvSpPr>
          <p:nvPr>
            <p:ph type="title"/>
          </p:nvPr>
        </p:nvSpPr>
        <p:spPr>
          <a:xfrm>
            <a:off x="218908" y="189894"/>
            <a:ext cx="3455987" cy="1695451"/>
          </a:xfrm>
          <a:solidFill>
            <a:schemeClr val="bg1">
              <a:alpha val="60000"/>
            </a:schemeClr>
          </a:solidFill>
        </p:spPr>
        <p:txBody>
          <a:bodyPr vert="horz" lIns="91440" tIns="45720" rIns="91440" bIns="45720" rtlCol="0" anchor="ctr">
            <a:noAutofit/>
          </a:bodyPr>
          <a:lstStyle/>
          <a:p>
            <a:pPr algn="ctr"/>
            <a:r>
              <a:rPr lang="en-US" sz="4800" b="1" dirty="0"/>
              <a:t>Physical Environment</a:t>
            </a:r>
          </a:p>
        </p:txBody>
      </p:sp>
      <p:sp>
        <p:nvSpPr>
          <p:cNvPr id="7" name="TextBox 6">
            <a:extLst>
              <a:ext uri="{FF2B5EF4-FFF2-40B4-BE49-F238E27FC236}">
                <a16:creationId xmlns:a16="http://schemas.microsoft.com/office/drawing/2014/main" id="{AB82D11E-66AF-804C-936C-175028F2D59C}"/>
              </a:ext>
            </a:extLst>
          </p:cNvPr>
          <p:cNvSpPr txBox="1"/>
          <p:nvPr/>
        </p:nvSpPr>
        <p:spPr>
          <a:xfrm>
            <a:off x="2320312" y="5262141"/>
            <a:ext cx="2696188" cy="1323439"/>
          </a:xfrm>
          <a:prstGeom prst="rect">
            <a:avLst/>
          </a:prstGeom>
          <a:noFill/>
          <a:ln w="28575">
            <a:noFill/>
          </a:ln>
        </p:spPr>
        <p:txBody>
          <a:bodyPr wrap="square" rtlCol="0">
            <a:spAutoFit/>
          </a:bodyPr>
          <a:lstStyle/>
          <a:p>
            <a:endParaRPr lang="en-US" sz="2000" dirty="0">
              <a:hlinkClick r:id="rId4"/>
            </a:endParaRPr>
          </a:p>
          <a:p>
            <a:endParaRPr lang="en-US" sz="2000" dirty="0">
              <a:hlinkClick r:id="rId4"/>
            </a:endParaRPr>
          </a:p>
          <a:p>
            <a:pPr algn="ctr"/>
            <a:r>
              <a:rPr lang="en-US" sz="2000" dirty="0">
                <a:hlinkClick r:id="rId4"/>
              </a:rPr>
              <a:t>Psychology of a Crisis</a:t>
            </a:r>
            <a:endParaRPr lang="en-US" sz="2000" dirty="0"/>
          </a:p>
          <a:p>
            <a:pPr algn="ctr"/>
            <a:r>
              <a:rPr lang="en-US" sz="2000" dirty="0">
                <a:hlinkClick r:id="rId5"/>
              </a:rPr>
              <a:t>Preparing for Disasters</a:t>
            </a:r>
            <a:endParaRPr lang="en-US" sz="2000" dirty="0"/>
          </a:p>
        </p:txBody>
      </p:sp>
      <p:sp>
        <p:nvSpPr>
          <p:cNvPr id="16" name="Action Button: Help 15">
            <a:hlinkClick r:id="" action="ppaction://noaction" highlightClick="1"/>
            <a:extLst>
              <a:ext uri="{FF2B5EF4-FFF2-40B4-BE49-F238E27FC236}">
                <a16:creationId xmlns:a16="http://schemas.microsoft.com/office/drawing/2014/main" id="{D29F0353-D851-0E40-92DC-8263C57F1A71}"/>
              </a:ext>
            </a:extLst>
          </p:cNvPr>
          <p:cNvSpPr/>
          <p:nvPr/>
        </p:nvSpPr>
        <p:spPr>
          <a:xfrm>
            <a:off x="6751578" y="4619009"/>
            <a:ext cx="296922" cy="305417"/>
          </a:xfrm>
          <a:prstGeom prst="actionButtonHelp">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Action Button: Help 20">
            <a:hlinkClick r:id="" action="ppaction://noaction" highlightClick="1"/>
            <a:extLst>
              <a:ext uri="{FF2B5EF4-FFF2-40B4-BE49-F238E27FC236}">
                <a16:creationId xmlns:a16="http://schemas.microsoft.com/office/drawing/2014/main" id="{F54A9D22-40A1-704C-8685-DF9D2598E1CD}"/>
              </a:ext>
            </a:extLst>
          </p:cNvPr>
          <p:cNvSpPr/>
          <p:nvPr/>
        </p:nvSpPr>
        <p:spPr>
          <a:xfrm>
            <a:off x="6751578" y="5076911"/>
            <a:ext cx="296922" cy="305417"/>
          </a:xfrm>
          <a:prstGeom prst="actionButtonHelp">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Action Button: Help 21">
            <a:hlinkClick r:id="" action="ppaction://noaction" highlightClick="1"/>
            <a:extLst>
              <a:ext uri="{FF2B5EF4-FFF2-40B4-BE49-F238E27FC236}">
                <a16:creationId xmlns:a16="http://schemas.microsoft.com/office/drawing/2014/main" id="{8040C08F-9F39-5A4A-B61C-C9D8EEB41DB2}"/>
              </a:ext>
            </a:extLst>
          </p:cNvPr>
          <p:cNvSpPr/>
          <p:nvPr/>
        </p:nvSpPr>
        <p:spPr>
          <a:xfrm>
            <a:off x="6751578" y="5596219"/>
            <a:ext cx="296922" cy="305417"/>
          </a:xfrm>
          <a:prstGeom prst="actionButtonHelp">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Action Button: Help 22">
            <a:hlinkClick r:id="" action="ppaction://noaction" highlightClick="1"/>
            <a:extLst>
              <a:ext uri="{FF2B5EF4-FFF2-40B4-BE49-F238E27FC236}">
                <a16:creationId xmlns:a16="http://schemas.microsoft.com/office/drawing/2014/main" id="{B3F38E8F-02C9-FF41-B2AA-7FF9825E96FC}"/>
              </a:ext>
            </a:extLst>
          </p:cNvPr>
          <p:cNvSpPr/>
          <p:nvPr/>
        </p:nvSpPr>
        <p:spPr>
          <a:xfrm>
            <a:off x="6751578" y="6077427"/>
            <a:ext cx="296922" cy="305417"/>
          </a:xfrm>
          <a:prstGeom prst="actionButtonHelp">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4" name="Graphic 23" descr="Internet">
            <a:extLst>
              <a:ext uri="{FF2B5EF4-FFF2-40B4-BE49-F238E27FC236}">
                <a16:creationId xmlns:a16="http://schemas.microsoft.com/office/drawing/2014/main" id="{B8CA13B8-7EF0-9649-9377-22F91890C4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41459" y="5823389"/>
            <a:ext cx="856393" cy="856393"/>
          </a:xfrm>
          <a:prstGeom prst="rect">
            <a:avLst/>
          </a:prstGeom>
        </p:spPr>
      </p:pic>
      <p:sp>
        <p:nvSpPr>
          <p:cNvPr id="25" name="Rectangle 24">
            <a:extLst>
              <a:ext uri="{FF2B5EF4-FFF2-40B4-BE49-F238E27FC236}">
                <a16:creationId xmlns:a16="http://schemas.microsoft.com/office/drawing/2014/main" id="{39C12E3B-C92F-9846-929D-9CC39EF35998}"/>
              </a:ext>
            </a:extLst>
          </p:cNvPr>
          <p:cNvSpPr/>
          <p:nvPr/>
        </p:nvSpPr>
        <p:spPr>
          <a:xfrm>
            <a:off x="0" y="-14066"/>
            <a:ext cx="12060820" cy="215444"/>
          </a:xfrm>
          <a:prstGeom prst="rect">
            <a:avLst/>
          </a:prstGeom>
        </p:spPr>
        <p:txBody>
          <a:bodyPr wrap="square">
            <a:spAutoFit/>
          </a:bodyPr>
          <a:lstStyle/>
          <a:p>
            <a:r>
              <a:rPr lang="en-US" sz="800" i="1" dirty="0">
                <a:solidFill>
                  <a:schemeClr val="bg1"/>
                </a:solidFill>
              </a:rPr>
              <a:t>Figure 29. </a:t>
            </a:r>
            <a:r>
              <a:rPr lang="en-US" sz="800" dirty="0">
                <a:solidFill>
                  <a:schemeClr val="bg1"/>
                </a:solidFill>
              </a:rPr>
              <a:t>A flooded street after Hurricane Harvey. Adapted from “Inspire Investing”, retrieved from </a:t>
            </a:r>
            <a:r>
              <a:rPr lang="en-US" sz="800" dirty="0">
                <a:solidFill>
                  <a:schemeClr val="bg1"/>
                </a:solidFill>
                <a:hlinkClick r:id="rId8">
                  <a:extLst>
                    <a:ext uri="{A12FA001-AC4F-418D-AE19-62706E023703}">
                      <ahyp:hlinkClr xmlns:ahyp="http://schemas.microsoft.com/office/drawing/2018/hyperlinkcolor" val="tx"/>
                    </a:ext>
                  </a:extLst>
                </a:hlinkClick>
              </a:rPr>
              <a:t>https://www.inspireinvesting.com/2017/09/01/where-is-god-when-houston-happens/flooded-street-full-of-people-evacuating-their-homes-rescue-hurricane-harvey-900new/</a:t>
            </a:r>
            <a:endParaRPr lang="en-US" sz="800" dirty="0">
              <a:solidFill>
                <a:schemeClr val="bg1"/>
              </a:solidFill>
            </a:endParaRPr>
          </a:p>
        </p:txBody>
      </p:sp>
    </p:spTree>
    <p:extLst>
      <p:ext uri="{BB962C8B-B14F-4D97-AF65-F5344CB8AC3E}">
        <p14:creationId xmlns:p14="http://schemas.microsoft.com/office/powerpoint/2010/main" val="1678720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823202" y="3832226"/>
            <a:ext cx="2984493" cy="2287587"/>
          </a:xfrm>
        </p:spPr>
        <p:txBody>
          <a:bodyPr vert="horz" lIns="91440" tIns="45720" rIns="91440" bIns="45720" rtlCol="0" anchor="ctr">
            <a:normAutofit/>
          </a:bodyPr>
          <a:lstStyle/>
          <a:p>
            <a:r>
              <a:rPr lang="en-US" sz="900" dirty="0"/>
              <a:t>.</a:t>
            </a:r>
          </a:p>
          <a:p>
            <a:pPr indent="-228600">
              <a:buFont typeface="Arial" panose="020B0604020202020204" pitchFamily="34" charset="0"/>
              <a:buChar char="•"/>
            </a:pPr>
            <a:r>
              <a:rPr lang="en-US" sz="900" dirty="0"/>
              <a:t>What does “shelter in place” mean? </a:t>
            </a:r>
          </a:p>
          <a:p>
            <a:pPr indent="-228600">
              <a:buFont typeface="Arial" panose="020B0604020202020204" pitchFamily="34" charset="0"/>
              <a:buChar char="•"/>
            </a:pPr>
            <a:r>
              <a:rPr lang="en-US" sz="900" dirty="0"/>
              <a:t>What health risks does an event like this one pose for Baytown residents?</a:t>
            </a:r>
          </a:p>
          <a:p>
            <a:pPr indent="-228600">
              <a:buFont typeface="Arial" panose="020B0604020202020204" pitchFamily="34" charset="0"/>
              <a:buChar char="•"/>
            </a:pPr>
            <a:r>
              <a:rPr lang="en-US" sz="900" dirty="0"/>
              <a:t>How are victims of a disaster triaged? </a:t>
            </a:r>
          </a:p>
          <a:p>
            <a:pPr indent="-228600">
              <a:buFont typeface="Arial" panose="020B0604020202020204" pitchFamily="34" charset="0"/>
              <a:buChar char="•"/>
            </a:pPr>
            <a:r>
              <a:rPr lang="en-US" sz="900" dirty="0"/>
              <a:t>Click on the link below to find out what chemicals petroleum plants can release</a:t>
            </a:r>
          </a:p>
          <a:p>
            <a:pPr indent="-228600">
              <a:buFont typeface="Arial" panose="020B0604020202020204" pitchFamily="34" charset="0"/>
              <a:buChar char="•"/>
            </a:pPr>
            <a:endParaRPr lang="en-US" sz="900" dirty="0">
              <a:hlinkClick r:id="rId3"/>
            </a:endParaRPr>
          </a:p>
        </p:txBody>
      </p:sp>
      <p:pic>
        <p:nvPicPr>
          <p:cNvPr id="4" name="Content Placeholder 3"/>
          <p:cNvPicPr>
            <a:picLocks noGrp="1" noChangeAspect="1"/>
          </p:cNvPicPr>
          <p:nvPr>
            <p:ph type="pic" idx="1"/>
          </p:nvPr>
        </p:nvPicPr>
        <p:blipFill rotWithShape="1">
          <a:blip r:embed="rId4" cstate="screen">
            <a:extLst>
              <a:ext uri="{28A0092B-C50C-407E-A947-70E740481C1C}">
                <a14:useLocalDpi xmlns:a14="http://schemas.microsoft.com/office/drawing/2010/main" val="0"/>
              </a:ext>
            </a:extLst>
          </a:blip>
          <a:srcRect r="-75"/>
          <a:stretch/>
        </p:blipFill>
        <p:spPr>
          <a:xfrm>
            <a:off x="0" y="2489200"/>
            <a:ext cx="12201168" cy="4368800"/>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14" name="Title 1">
            <a:extLst>
              <a:ext uri="{FF2B5EF4-FFF2-40B4-BE49-F238E27FC236}">
                <a16:creationId xmlns:a16="http://schemas.microsoft.com/office/drawing/2014/main" id="{F1F39719-E77B-1541-A081-3B64602D7793}"/>
              </a:ext>
            </a:extLst>
          </p:cNvPr>
          <p:cNvSpPr>
            <a:spLocks noGrp="1"/>
          </p:cNvSpPr>
          <p:nvPr>
            <p:ph type="title"/>
          </p:nvPr>
        </p:nvSpPr>
        <p:spPr>
          <a:xfrm>
            <a:off x="231608" y="5067224"/>
            <a:ext cx="3455987" cy="1695451"/>
          </a:xfrm>
          <a:solidFill>
            <a:schemeClr val="bg1">
              <a:alpha val="70000"/>
            </a:schemeClr>
          </a:solidFill>
        </p:spPr>
        <p:txBody>
          <a:bodyPr vert="horz" lIns="91440" tIns="45720" rIns="91440" bIns="45720" rtlCol="0" anchor="ctr">
            <a:noAutofit/>
          </a:bodyPr>
          <a:lstStyle/>
          <a:p>
            <a:pPr algn="ctr"/>
            <a:r>
              <a:rPr lang="en-US" sz="4800" b="1"/>
              <a:t>Physical Environment</a:t>
            </a:r>
            <a:endParaRPr lang="en-US" sz="4800" b="1" dirty="0"/>
          </a:p>
        </p:txBody>
      </p:sp>
      <p:sp>
        <p:nvSpPr>
          <p:cNvPr id="16" name="TextBox 15">
            <a:extLst>
              <a:ext uri="{FF2B5EF4-FFF2-40B4-BE49-F238E27FC236}">
                <a16:creationId xmlns:a16="http://schemas.microsoft.com/office/drawing/2014/main" id="{A275F515-98F8-584B-B061-8B5750CB3A81}"/>
              </a:ext>
            </a:extLst>
          </p:cNvPr>
          <p:cNvSpPr txBox="1"/>
          <p:nvPr/>
        </p:nvSpPr>
        <p:spPr>
          <a:xfrm>
            <a:off x="409408" y="95325"/>
            <a:ext cx="5483392" cy="1077218"/>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Baytown is also at risk for refinery fires and/or explosion.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03F89AB-E220-CC42-9E5C-F32DE892EAE2}"/>
              </a:ext>
            </a:extLst>
          </p:cNvPr>
          <p:cNvSpPr txBox="1"/>
          <p:nvPr/>
        </p:nvSpPr>
        <p:spPr>
          <a:xfrm>
            <a:off x="2890181" y="1169152"/>
            <a:ext cx="27051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Baytown Explosion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Seek Shelter</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Triage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What Is In That Smoke?</a:t>
            </a:r>
          </a:p>
        </p:txBody>
      </p:sp>
      <p:sp>
        <p:nvSpPr>
          <p:cNvPr id="19" name="Content Placeholder 2">
            <a:extLst>
              <a:ext uri="{FF2B5EF4-FFF2-40B4-BE49-F238E27FC236}">
                <a16:creationId xmlns:a16="http://schemas.microsoft.com/office/drawing/2014/main" id="{ADE76636-9A08-2243-A627-E7ED82390201}"/>
              </a:ext>
            </a:extLst>
          </p:cNvPr>
          <p:cNvSpPr txBox="1">
            <a:spLocks/>
          </p:cNvSpPr>
          <p:nvPr/>
        </p:nvSpPr>
        <p:spPr>
          <a:xfrm>
            <a:off x="6880392" y="95325"/>
            <a:ext cx="4978400" cy="284350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can Baytown and its residents prepare to shelter in place?</a:t>
            </a:r>
          </a:p>
          <a:p>
            <a:pPr marL="45720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supplies would Baytown residents need to shelter in place for this type of emergency?  </a:t>
            </a:r>
          </a:p>
          <a:p>
            <a:pPr marL="45720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would a community disaster plan for Baytown include?</a:t>
            </a:r>
          </a:p>
          <a:p>
            <a:pPr marL="45720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do disasters impact a community’s mental health?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Action Button: Help 19">
            <a:hlinkClick r:id="" action="ppaction://noaction" highlightClick="1"/>
            <a:extLst>
              <a:ext uri="{FF2B5EF4-FFF2-40B4-BE49-F238E27FC236}">
                <a16:creationId xmlns:a16="http://schemas.microsoft.com/office/drawing/2014/main" id="{A4AACD7A-24A4-E54A-A078-05DAC1426F15}"/>
              </a:ext>
            </a:extLst>
          </p:cNvPr>
          <p:cNvSpPr/>
          <p:nvPr/>
        </p:nvSpPr>
        <p:spPr>
          <a:xfrm>
            <a:off x="7015269" y="526508"/>
            <a:ext cx="296922" cy="305417"/>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ction Button: Help 21">
            <a:hlinkClick r:id="" action="ppaction://noaction" highlightClick="1"/>
            <a:extLst>
              <a:ext uri="{FF2B5EF4-FFF2-40B4-BE49-F238E27FC236}">
                <a16:creationId xmlns:a16="http://schemas.microsoft.com/office/drawing/2014/main" id="{A92E0467-CABF-A347-8646-05A9F916063F}"/>
              </a:ext>
            </a:extLst>
          </p:cNvPr>
          <p:cNvSpPr/>
          <p:nvPr/>
        </p:nvSpPr>
        <p:spPr>
          <a:xfrm>
            <a:off x="7015269" y="984410"/>
            <a:ext cx="296922" cy="305417"/>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ction Button: Help 23">
            <a:hlinkClick r:id="" action="ppaction://noaction" highlightClick="1"/>
            <a:extLst>
              <a:ext uri="{FF2B5EF4-FFF2-40B4-BE49-F238E27FC236}">
                <a16:creationId xmlns:a16="http://schemas.microsoft.com/office/drawing/2014/main" id="{D8BABE74-BFE1-6D4F-9CFA-7DD7DB72EA75}"/>
              </a:ext>
            </a:extLst>
          </p:cNvPr>
          <p:cNvSpPr/>
          <p:nvPr/>
        </p:nvSpPr>
        <p:spPr>
          <a:xfrm>
            <a:off x="7015269" y="1503718"/>
            <a:ext cx="296922" cy="305417"/>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Action Button: Help 25">
            <a:hlinkClick r:id="" action="ppaction://noaction" highlightClick="1"/>
            <a:extLst>
              <a:ext uri="{FF2B5EF4-FFF2-40B4-BE49-F238E27FC236}">
                <a16:creationId xmlns:a16="http://schemas.microsoft.com/office/drawing/2014/main" id="{BB7AC416-EFA1-5D46-ADF6-C74676047C70}"/>
              </a:ext>
            </a:extLst>
          </p:cNvPr>
          <p:cNvSpPr/>
          <p:nvPr/>
        </p:nvSpPr>
        <p:spPr>
          <a:xfrm>
            <a:off x="7015269" y="1984926"/>
            <a:ext cx="296922" cy="305417"/>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Graphic 26" descr="Internet">
            <a:extLst>
              <a:ext uri="{FF2B5EF4-FFF2-40B4-BE49-F238E27FC236}">
                <a16:creationId xmlns:a16="http://schemas.microsoft.com/office/drawing/2014/main" id="{462DBC10-C900-1F48-B228-EBBF44040B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13471" y="1378745"/>
            <a:ext cx="911598" cy="911598"/>
          </a:xfrm>
          <a:prstGeom prst="rect">
            <a:avLst/>
          </a:prstGeom>
        </p:spPr>
      </p:pic>
      <p:sp>
        <p:nvSpPr>
          <p:cNvPr id="28" name="Rectangle 27">
            <a:extLst>
              <a:ext uri="{FF2B5EF4-FFF2-40B4-BE49-F238E27FC236}">
                <a16:creationId xmlns:a16="http://schemas.microsoft.com/office/drawing/2014/main" id="{03D01286-0116-DD41-8460-4C993010BAA5}"/>
              </a:ext>
            </a:extLst>
          </p:cNvPr>
          <p:cNvSpPr/>
          <p:nvPr/>
        </p:nvSpPr>
        <p:spPr>
          <a:xfrm>
            <a:off x="8420515" y="2707997"/>
            <a:ext cx="395184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rPr>
              <a:t>Figure 30.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Exxon Mobile Baytown Complex Fire. Adapted from “KHOU News”, retrieved from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https://www.khou.com/article/news/investigations/exxonmobils-baytown-plant-has-history-of-environmental-violations/285-5c60a4b4-e83b-43ec-a41a-96ec8a70d17b</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430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6732326" y="-156708"/>
            <a:ext cx="4888306" cy="1325563"/>
          </a:xfrm>
        </p:spPr>
        <p:txBody>
          <a:bodyPr vert="horz" lIns="91440" tIns="45720" rIns="91440" bIns="45720" rtlCol="0" anchor="ctr">
            <a:normAutofit/>
          </a:bodyPr>
          <a:lstStyle/>
          <a:p>
            <a:r>
              <a:rPr lang="en-US" b="1" kern="1200" dirty="0">
                <a:solidFill>
                  <a:schemeClr val="tx1"/>
                </a:solidFill>
                <a:latin typeface="+mj-lt"/>
                <a:ea typeface="+mj-ea"/>
                <a:cs typeface="+mj-cs"/>
              </a:rPr>
              <a:t>Housing in Baytown</a:t>
            </a:r>
          </a:p>
        </p:txBody>
      </p:sp>
      <p:sp>
        <p:nvSpPr>
          <p:cNvPr id="14" name="Freeform: Shape 13">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DBF83911-4A11-D140-8400-94E279E9133E}"/>
              </a:ext>
            </a:extLst>
          </p:cNvPr>
          <p:cNvSpPr/>
          <p:nvPr/>
        </p:nvSpPr>
        <p:spPr>
          <a:xfrm>
            <a:off x="2411343" y="4232366"/>
            <a:ext cx="5904412" cy="4052098"/>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DFA3211-D5E4-A042-96BC-9E76B6CE55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60322" y="4384118"/>
            <a:ext cx="5610120" cy="3977640"/>
          </a:xfrm>
          <a:prstGeom prst="ellipse">
            <a:avLst/>
          </a:prstGeom>
        </p:spPr>
      </p:pic>
      <p:sp>
        <p:nvSpPr>
          <p:cNvPr id="16" name="Freeform: Shape 15">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sz="half" idx="1"/>
          </p:nvPr>
        </p:nvPicPr>
        <p:blipFill rotWithShape="1">
          <a:blip r:embed="rId4" cstate="screen">
            <a:extLst>
              <a:ext uri="{28A0092B-C50C-407E-A947-70E740481C1C}">
                <a14:useLocalDpi xmlns:a14="http://schemas.microsoft.com/office/drawing/2010/main" val="0"/>
              </a:ext>
            </a:extLst>
          </a:blip>
          <a:srcRect b="-2"/>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9" name="Content Placeholder 8"/>
          <p:cNvSpPr>
            <a:spLocks noGrp="1"/>
          </p:cNvSpPr>
          <p:nvPr>
            <p:ph sz="half" idx="2"/>
          </p:nvPr>
        </p:nvSpPr>
        <p:spPr>
          <a:xfrm>
            <a:off x="6622142" y="936571"/>
            <a:ext cx="4884189" cy="1126959"/>
          </a:xfrm>
        </p:spPr>
        <p:txBody>
          <a:bodyPr vert="horz" lIns="91440" tIns="45720" rIns="91440" bIns="45720" rtlCol="0" anchor="t">
            <a:normAutofit/>
          </a:bodyPr>
          <a:lstStyle/>
          <a:p>
            <a:pPr marL="0" indent="0" algn="ctr">
              <a:buNone/>
            </a:pPr>
            <a:r>
              <a:rPr lang="en-US" sz="1800" dirty="0"/>
              <a:t>Housing in Baytown varies from apartments to mansions; however most neighborhoods are middle-class with homes costing approximately $150,000. </a:t>
            </a:r>
          </a:p>
        </p:txBody>
      </p:sp>
      <p:sp>
        <p:nvSpPr>
          <p:cNvPr id="2" name="TextBox 1">
            <a:extLst>
              <a:ext uri="{FF2B5EF4-FFF2-40B4-BE49-F238E27FC236}">
                <a16:creationId xmlns:a16="http://schemas.microsoft.com/office/drawing/2014/main" id="{D8EC1909-436A-5544-8B11-712CA12A08D5}"/>
              </a:ext>
            </a:extLst>
          </p:cNvPr>
          <p:cNvSpPr txBox="1"/>
          <p:nvPr/>
        </p:nvSpPr>
        <p:spPr>
          <a:xfrm>
            <a:off x="6934929" y="2143976"/>
            <a:ext cx="44831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How Does Housing Affect Health?</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7729DC-105C-AF4F-99A6-6ED5799C954F}"/>
              </a:ext>
            </a:extLst>
          </p:cNvPr>
          <p:cNvSpPr txBox="1"/>
          <p:nvPr/>
        </p:nvSpPr>
        <p:spPr>
          <a:xfrm>
            <a:off x="7456676" y="2815898"/>
            <a:ext cx="3898900" cy="2585323"/>
          </a:xfrm>
          <a:prstGeom prst="rect">
            <a:avLst/>
          </a:prstGeom>
          <a:noFill/>
        </p:spPr>
        <p:txBody>
          <a:bodyPr wrap="square" rtlCol="0">
            <a:spAutoFit/>
          </a:bodyPr>
          <a:lstStyle/>
          <a:p>
            <a:pPr marL="4572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What health risks do low-income residents face who live in substandard housing? </a:t>
            </a:r>
          </a:p>
          <a:p>
            <a:pPr marL="4572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As you read through the following slides consider: what health risks do low-income residents face from their community? </a:t>
            </a:r>
          </a:p>
        </p:txBody>
      </p:sp>
      <p:sp>
        <p:nvSpPr>
          <p:cNvPr id="10" name="Action Button: Help 9">
            <a:hlinkClick r:id="" action="ppaction://noaction" highlightClick="1"/>
            <a:extLst>
              <a:ext uri="{FF2B5EF4-FFF2-40B4-BE49-F238E27FC236}">
                <a16:creationId xmlns:a16="http://schemas.microsoft.com/office/drawing/2014/main" id="{80D10FD7-BD22-CF49-9E11-40FBF6880D4B}"/>
              </a:ext>
            </a:extLst>
          </p:cNvPr>
          <p:cNvSpPr/>
          <p:nvPr/>
        </p:nvSpPr>
        <p:spPr>
          <a:xfrm>
            <a:off x="7637874" y="3184982"/>
            <a:ext cx="296922" cy="305417"/>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Action Button: Help 10">
            <a:hlinkClick r:id="" action="ppaction://noaction" highlightClick="1"/>
            <a:extLst>
              <a:ext uri="{FF2B5EF4-FFF2-40B4-BE49-F238E27FC236}">
                <a16:creationId xmlns:a16="http://schemas.microsoft.com/office/drawing/2014/main" id="{272F1662-615B-E14E-B585-8115E7164DE3}"/>
              </a:ext>
            </a:extLst>
          </p:cNvPr>
          <p:cNvSpPr/>
          <p:nvPr/>
        </p:nvSpPr>
        <p:spPr>
          <a:xfrm>
            <a:off x="7647870" y="4253685"/>
            <a:ext cx="296922" cy="305417"/>
          </a:xfrm>
          <a:prstGeom prst="actionButtonHel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Internet">
            <a:extLst>
              <a:ext uri="{FF2B5EF4-FFF2-40B4-BE49-F238E27FC236}">
                <a16:creationId xmlns:a16="http://schemas.microsoft.com/office/drawing/2014/main" id="{7AD8E2A0-CAC9-2B48-9DFD-B696985FB0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19051" y="2124706"/>
            <a:ext cx="606181" cy="606181"/>
          </a:xfrm>
          <a:prstGeom prst="rect">
            <a:avLst/>
          </a:prstGeom>
        </p:spPr>
      </p:pic>
      <p:sp>
        <p:nvSpPr>
          <p:cNvPr id="13" name="Rectangle 12">
            <a:extLst>
              <a:ext uri="{FF2B5EF4-FFF2-40B4-BE49-F238E27FC236}">
                <a16:creationId xmlns:a16="http://schemas.microsoft.com/office/drawing/2014/main" id="{4DFE9CCF-C330-174B-9B1A-64F5F5C53D0D}"/>
              </a:ext>
            </a:extLst>
          </p:cNvPr>
          <p:cNvSpPr/>
          <p:nvPr/>
        </p:nvSpPr>
        <p:spPr>
          <a:xfrm>
            <a:off x="-39343" y="44408"/>
            <a:ext cx="395184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rPr>
              <a:t>Figure 31.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6.5 million estate in Baytown, Texas. Adapted from “Homes of the Rich”, retrieved from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https://homesoftherich.net/2016/05/6-5-million-estate-in-baytown-tx/</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E0D251B-A0D6-B848-A4C1-0E127B8BD2EC}"/>
              </a:ext>
            </a:extLst>
          </p:cNvPr>
          <p:cNvSpPr/>
          <p:nvPr/>
        </p:nvSpPr>
        <p:spPr>
          <a:xfrm>
            <a:off x="2881430" y="6391420"/>
            <a:ext cx="506336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rPr>
              <a:t>Figure 32.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Low Income House in Baytown, Texas. Adapted from “</a:t>
            </a:r>
            <a:r>
              <a:rPr kumimoji="0" lang="en-US" sz="800" b="0" i="0" u="none" strike="noStrike" kern="1200" cap="none" spc="0" normalizeH="0" baseline="0" noProof="0" dirty="0" err="1">
                <a:ln>
                  <a:noFill/>
                </a:ln>
                <a:solidFill>
                  <a:prstClr val="white"/>
                </a:solidFill>
                <a:effectLst/>
                <a:uLnTx/>
                <a:uFillTx/>
                <a:latin typeface="Calibri" panose="020F0502020204030204"/>
                <a:ea typeface="+mn-ea"/>
                <a:cs typeface="+mn-cs"/>
              </a:rPr>
              <a:t>Realtor.com</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 retrieved from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https://www.realtor.com/realestateandhomes-detail/58-County-Road-4006_Dayton_TX_77535_M74096-95113?view=qv</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56977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6816" cy="6858000"/>
          </a:xfrm>
          <a:prstGeom prst="rect">
            <a:avLst/>
          </a:prstGeom>
        </p:spPr>
      </p:pic>
      <p:sp>
        <p:nvSpPr>
          <p:cNvPr id="6" name="Rectangle 5">
            <a:extLst>
              <a:ext uri="{FF2B5EF4-FFF2-40B4-BE49-F238E27FC236}">
                <a16:creationId xmlns:a16="http://schemas.microsoft.com/office/drawing/2014/main" id="{E1CF6B35-999E-4E45-80BC-1B9076B84379}"/>
              </a:ext>
            </a:extLst>
          </p:cNvPr>
          <p:cNvSpPr/>
          <p:nvPr/>
        </p:nvSpPr>
        <p:spPr>
          <a:xfrm>
            <a:off x="3405464" y="6642556"/>
            <a:ext cx="6029486" cy="215444"/>
          </a:xfrm>
          <a:prstGeom prst="rect">
            <a:avLst/>
          </a:prstGeom>
        </p:spPr>
        <p:txBody>
          <a:bodyPr wrap="square">
            <a:spAutoFit/>
          </a:bodyPr>
          <a:lstStyle/>
          <a:p>
            <a:r>
              <a:rPr lang="en-US" sz="800" i="1" dirty="0"/>
              <a:t>Figure 33</a:t>
            </a:r>
            <a:r>
              <a:rPr lang="en-US" sz="800" dirty="0"/>
              <a:t>. Graphical depiction of unemployment in Baytown, Texas. Adapted from “City Data”, retrieved from </a:t>
            </a:r>
            <a:r>
              <a:rPr lang="en-US" sz="800" dirty="0">
                <a:hlinkClick r:id="rId3">
                  <a:extLst>
                    <a:ext uri="{A12FA001-AC4F-418D-AE19-62706E023703}">
                      <ahyp:hlinkClr xmlns:ahyp="http://schemas.microsoft.com/office/drawing/2018/hyperlinkcolor" val="tx"/>
                    </a:ext>
                  </a:extLst>
                </a:hlinkClick>
              </a:rPr>
              <a:t>https://www.city-data.com/</a:t>
            </a:r>
            <a:endParaRPr lang="en-US" sz="800" dirty="0"/>
          </a:p>
        </p:txBody>
      </p:sp>
    </p:spTree>
    <p:extLst>
      <p:ext uri="{BB962C8B-B14F-4D97-AF65-F5344CB8AC3E}">
        <p14:creationId xmlns:p14="http://schemas.microsoft.com/office/powerpoint/2010/main" val="1673307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values in Baytown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25867" cy="6858000"/>
          </a:xfrm>
          <a:prstGeom prst="rect">
            <a:avLst/>
          </a:prstGeom>
        </p:spPr>
      </p:pic>
      <p:sp>
        <p:nvSpPr>
          <p:cNvPr id="5" name="Rectangle 4">
            <a:extLst>
              <a:ext uri="{FF2B5EF4-FFF2-40B4-BE49-F238E27FC236}">
                <a16:creationId xmlns:a16="http://schemas.microsoft.com/office/drawing/2014/main" id="{7323C855-F0A7-7A40-B08F-B48DD64080FE}"/>
              </a:ext>
            </a:extLst>
          </p:cNvPr>
          <p:cNvSpPr/>
          <p:nvPr/>
        </p:nvSpPr>
        <p:spPr>
          <a:xfrm>
            <a:off x="3405464" y="6642556"/>
            <a:ext cx="6029486" cy="215444"/>
          </a:xfrm>
          <a:prstGeom prst="rect">
            <a:avLst/>
          </a:prstGeom>
        </p:spPr>
        <p:txBody>
          <a:bodyPr wrap="square">
            <a:spAutoFit/>
          </a:bodyPr>
          <a:lstStyle/>
          <a:p>
            <a:r>
              <a:rPr lang="en-US" sz="800" i="1" dirty="0"/>
              <a:t>Figure 34</a:t>
            </a:r>
            <a:r>
              <a:rPr lang="en-US" sz="800" dirty="0"/>
              <a:t>. Graphical depiction of house values in Baytown, Texas. Adapted from “City Data”, retrieved from </a:t>
            </a:r>
            <a:r>
              <a:rPr lang="en-US" sz="800" dirty="0">
                <a:hlinkClick r:id="rId3">
                  <a:extLst>
                    <a:ext uri="{A12FA001-AC4F-418D-AE19-62706E023703}">
                      <ahyp:hlinkClr xmlns:ahyp="http://schemas.microsoft.com/office/drawing/2018/hyperlinkcolor" val="tx"/>
                    </a:ext>
                  </a:extLst>
                </a:hlinkClick>
              </a:rPr>
              <a:t>https://www.city-data.com/</a:t>
            </a:r>
            <a:endParaRPr lang="en-US" sz="800" dirty="0"/>
          </a:p>
        </p:txBody>
      </p:sp>
    </p:spTree>
    <p:extLst>
      <p:ext uri="{BB962C8B-B14F-4D97-AF65-F5344CB8AC3E}">
        <p14:creationId xmlns:p14="http://schemas.microsoft.com/office/powerpoint/2010/main" val="1585274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215ED988-BE64-0443-8539-98CC483DCD45}"/>
              </a:ext>
            </a:extLst>
          </p:cNvPr>
          <p:cNvSpPr/>
          <p:nvPr/>
        </p:nvSpPr>
        <p:spPr>
          <a:xfrm>
            <a:off x="2991971" y="6642556"/>
            <a:ext cx="644297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rPr>
              <a:t>Figure 35</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Graphical depiction of median household income in Baytown, Texas. Adapted from “City Data”, retrieved from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https://www.city-data.com/</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180F801-F17E-477D-945A-A2B9CE97C8D7}"/>
              </a:ext>
            </a:extLst>
          </p:cNvPr>
          <p:cNvSpPr txBox="1"/>
          <p:nvPr/>
        </p:nvSpPr>
        <p:spPr>
          <a:xfrm>
            <a:off x="9434950" y="2347415"/>
            <a:ext cx="2588728" cy="147732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Based on the data, does the average Baytown resident make enough to own their own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3ED3A51-61EC-4D39-9A88-19A323016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4731" y="2392475"/>
            <a:ext cx="410219" cy="426306"/>
          </a:xfrm>
          <a:prstGeom prst="rect">
            <a:avLst/>
          </a:prstGeom>
        </p:spPr>
      </p:pic>
    </p:spTree>
    <p:extLst>
      <p:ext uri="{BB962C8B-B14F-4D97-AF65-F5344CB8AC3E}">
        <p14:creationId xmlns:p14="http://schemas.microsoft.com/office/powerpoint/2010/main" val="548949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ACCF496-8845-1540-8EFA-2C5618C861E6}"/>
              </a:ext>
            </a:extLst>
          </p:cNvPr>
          <p:cNvSpPr/>
          <p:nvPr/>
        </p:nvSpPr>
        <p:spPr>
          <a:xfrm>
            <a:off x="3160059" y="6642556"/>
            <a:ext cx="6541994" cy="215444"/>
          </a:xfrm>
          <a:prstGeom prst="rect">
            <a:avLst/>
          </a:prstGeom>
        </p:spPr>
        <p:txBody>
          <a:bodyPr wrap="square">
            <a:spAutoFit/>
          </a:bodyPr>
          <a:lstStyle/>
          <a:p>
            <a:r>
              <a:rPr lang="en-US" sz="800" i="1" dirty="0"/>
              <a:t>Figure 36</a:t>
            </a:r>
            <a:r>
              <a:rPr lang="en-US" sz="800" dirty="0"/>
              <a:t>. Graphical depiction of most common industries in Baytown, Texas. Adapted from “City Data”, retrieved from </a:t>
            </a:r>
            <a:r>
              <a:rPr lang="en-US" sz="800" dirty="0">
                <a:hlinkClick r:id="rId3">
                  <a:extLst>
                    <a:ext uri="{A12FA001-AC4F-418D-AE19-62706E023703}">
                      <ahyp:hlinkClr xmlns:ahyp="http://schemas.microsoft.com/office/drawing/2018/hyperlinkcolor" val="tx"/>
                    </a:ext>
                  </a:extLst>
                </a:hlinkClick>
              </a:rPr>
              <a:t>https://www.city-data.com/</a:t>
            </a:r>
            <a:endParaRPr lang="en-US" sz="800" dirty="0"/>
          </a:p>
        </p:txBody>
      </p:sp>
    </p:spTree>
    <p:extLst>
      <p:ext uri="{BB962C8B-B14F-4D97-AF65-F5344CB8AC3E}">
        <p14:creationId xmlns:p14="http://schemas.microsoft.com/office/powerpoint/2010/main" val="402055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82E6-F5A2-4423-9452-F0244AD3B80B}"/>
              </a:ext>
            </a:extLst>
          </p:cNvPr>
          <p:cNvSpPr>
            <a:spLocks noGrp="1"/>
          </p:cNvSpPr>
          <p:nvPr>
            <p:ph type="title"/>
          </p:nvPr>
        </p:nvSpPr>
        <p:spPr>
          <a:xfrm>
            <a:off x="1179226" y="-116295"/>
            <a:ext cx="9833548" cy="1325563"/>
          </a:xfrm>
        </p:spPr>
        <p:txBody>
          <a:bodyPr>
            <a:normAutofit/>
          </a:bodyPr>
          <a:lstStyle/>
          <a:p>
            <a:pPr algn="ctr"/>
            <a:r>
              <a:rPr lang="en-US" sz="4000" dirty="0"/>
              <a:t>John’s Journey</a:t>
            </a:r>
          </a:p>
        </p:txBody>
      </p:sp>
      <p:sp>
        <p:nvSpPr>
          <p:cNvPr id="3" name="Content Placeholder 2">
            <a:extLst>
              <a:ext uri="{FF2B5EF4-FFF2-40B4-BE49-F238E27FC236}">
                <a16:creationId xmlns:a16="http://schemas.microsoft.com/office/drawing/2014/main" id="{5067DBA5-046D-4C15-8E75-96C7EE4DDC72}"/>
              </a:ext>
            </a:extLst>
          </p:cNvPr>
          <p:cNvSpPr>
            <a:spLocks noGrp="1"/>
          </p:cNvSpPr>
          <p:nvPr>
            <p:ph idx="1"/>
          </p:nvPr>
        </p:nvSpPr>
        <p:spPr>
          <a:xfrm>
            <a:off x="589613" y="966865"/>
            <a:ext cx="9833548" cy="5891135"/>
          </a:xfrm>
        </p:spPr>
        <p:txBody>
          <a:bodyPr>
            <a:noAutofit/>
          </a:bodyPr>
          <a:lstStyle/>
          <a:p>
            <a:r>
              <a:rPr lang="en-US" dirty="0">
                <a:solidFill>
                  <a:srgbClr val="000000"/>
                </a:solidFill>
              </a:rPr>
              <a:t>As you work through Mr. John Miller’s case study, you will find links to data sources regarding the community. </a:t>
            </a:r>
          </a:p>
          <a:p>
            <a:r>
              <a:rPr lang="en-US" dirty="0">
                <a:solidFill>
                  <a:srgbClr val="000000"/>
                </a:solidFill>
              </a:rPr>
              <a:t>Analyze the data presented to help you consider the questions found throughout the case study.  As you will see, often there is more than one correct answer to a question or more than one way to meet the needs of the community and its residents.  </a:t>
            </a:r>
          </a:p>
          <a:p>
            <a:r>
              <a:rPr lang="en-US" dirty="0">
                <a:solidFill>
                  <a:srgbClr val="000000"/>
                </a:solidFill>
              </a:rPr>
              <a:t>As you read through Mr. Miller’s story, consider the factors in his community which impact his health and his family. Many communities often lack many services that contribute to community health such as grocery stores, transportation, affordable and available health care, and affordable childcare. </a:t>
            </a:r>
          </a:p>
          <a:p>
            <a:r>
              <a:rPr lang="en-US" dirty="0">
                <a:solidFill>
                  <a:srgbClr val="000000"/>
                </a:solidFill>
              </a:rPr>
              <a:t>After you read through the case study, there will be questions for you to answer.  Interventions must be tailored to address problems specific to a community.</a:t>
            </a:r>
          </a:p>
          <a:p>
            <a:endParaRPr lang="en-US" dirty="0">
              <a:solidFill>
                <a:srgbClr val="000000"/>
              </a:solidFill>
            </a:endParaRPr>
          </a:p>
        </p:txBody>
      </p:sp>
      <p:pic>
        <p:nvPicPr>
          <p:cNvPr id="4" name="Content Placeholder 3" descr="Internet">
            <a:extLst>
              <a:ext uri="{FF2B5EF4-FFF2-40B4-BE49-F238E27FC236}">
                <a16:creationId xmlns:a16="http://schemas.microsoft.com/office/drawing/2014/main" id="{E54711CC-F6DA-4289-AE66-8C29E0A375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5025" y="351519"/>
            <a:ext cx="1715498" cy="1715498"/>
          </a:xfrm>
          <a:prstGeom prst="rect">
            <a:avLst/>
          </a:prstGeom>
        </p:spPr>
      </p:pic>
      <p:pic>
        <p:nvPicPr>
          <p:cNvPr id="5" name="Picture 4">
            <a:extLst>
              <a:ext uri="{FF2B5EF4-FFF2-40B4-BE49-F238E27FC236}">
                <a16:creationId xmlns:a16="http://schemas.microsoft.com/office/drawing/2014/main" id="{6473730E-D1A8-46D3-B7CB-B47E6EF4DA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4794" y="2334648"/>
            <a:ext cx="877593" cy="759709"/>
          </a:xfrm>
          <a:prstGeom prst="rect">
            <a:avLst/>
          </a:prstGeom>
        </p:spPr>
      </p:pic>
    </p:spTree>
    <p:extLst>
      <p:ext uri="{BB962C8B-B14F-4D97-AF65-F5344CB8AC3E}">
        <p14:creationId xmlns:p14="http://schemas.microsoft.com/office/powerpoint/2010/main" val="1590665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A52E22D-54D2-6A45-9CE4-5574FE24E305}"/>
              </a:ext>
            </a:extLst>
          </p:cNvPr>
          <p:cNvSpPr/>
          <p:nvPr/>
        </p:nvSpPr>
        <p:spPr>
          <a:xfrm>
            <a:off x="3077497" y="6642556"/>
            <a:ext cx="6626941" cy="215444"/>
          </a:xfrm>
          <a:prstGeom prst="rect">
            <a:avLst/>
          </a:prstGeom>
        </p:spPr>
        <p:txBody>
          <a:bodyPr wrap="square">
            <a:spAutoFit/>
          </a:bodyPr>
          <a:lstStyle/>
          <a:p>
            <a:r>
              <a:rPr lang="en-US" sz="800" i="1" dirty="0"/>
              <a:t>Figure 37</a:t>
            </a:r>
            <a:r>
              <a:rPr lang="en-US" sz="800" dirty="0"/>
              <a:t>. Graphical depiction of most common occupations in Baytown, Texas. Adapted from “City Data”, retrieved from </a:t>
            </a:r>
            <a:r>
              <a:rPr lang="en-US" sz="800" dirty="0">
                <a:hlinkClick r:id="rId3">
                  <a:extLst>
                    <a:ext uri="{A12FA001-AC4F-418D-AE19-62706E023703}">
                      <ahyp:hlinkClr xmlns:ahyp="http://schemas.microsoft.com/office/drawing/2018/hyperlinkcolor" val="tx"/>
                    </a:ext>
                  </a:extLst>
                </a:hlinkClick>
              </a:rPr>
              <a:t>https://www.city-data.com/</a:t>
            </a:r>
            <a:endParaRPr lang="en-US" sz="800" dirty="0"/>
          </a:p>
        </p:txBody>
      </p:sp>
    </p:spTree>
    <p:extLst>
      <p:ext uri="{BB962C8B-B14F-4D97-AF65-F5344CB8AC3E}">
        <p14:creationId xmlns:p14="http://schemas.microsoft.com/office/powerpoint/2010/main" val="3529391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694" y="4753366"/>
            <a:ext cx="10388599" cy="1317643"/>
          </a:xfrm>
        </p:spPr>
        <p:txBody>
          <a:bodyPr vert="horz" lIns="91440" tIns="45720" rIns="91440" bIns="45720" rtlCol="0" anchor="b">
            <a:normAutofit/>
          </a:bodyPr>
          <a:lstStyle/>
          <a:p>
            <a:r>
              <a:rPr lang="en-US" sz="5100" b="1" kern="1200" dirty="0">
                <a:solidFill>
                  <a:schemeClr val="tx1"/>
                </a:solidFill>
                <a:latin typeface="+mj-lt"/>
                <a:ea typeface="+mj-ea"/>
                <a:cs typeface="+mj-cs"/>
              </a:rPr>
              <a:t>There are many restaurants in Baytown</a:t>
            </a:r>
          </a:p>
        </p:txBody>
      </p:sp>
      <p:pic>
        <p:nvPicPr>
          <p:cNvPr id="6" name="Content Placeholder 5"/>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20" y="10"/>
            <a:ext cx="6095974" cy="4252522"/>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095999" y="-681"/>
            <a:ext cx="6096001" cy="4253215"/>
          </a:xfrm>
          <a:prstGeom prst="rect">
            <a:avLst/>
          </a:prstGeom>
        </p:spPr>
      </p:pic>
      <p:cxnSp>
        <p:nvCxnSpPr>
          <p:cNvPr id="12" name="Straight Connector 11">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46E7DA2-7449-6941-9EAD-4518273CB928}"/>
              </a:ext>
            </a:extLst>
          </p:cNvPr>
          <p:cNvSpPr/>
          <p:nvPr/>
        </p:nvSpPr>
        <p:spPr>
          <a:xfrm>
            <a:off x="-2" y="3897148"/>
            <a:ext cx="602948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rPr>
              <a:t>Figure 38</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 A restaurant in Baytown, Texas. Adapted from “Yellow Pages”, retrieved from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https://www.yellowpages.com/baytown-tx/mip/supermercado-la-vaquita-520814507</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048D347-FFDB-F642-9034-14EAF373F77B}"/>
              </a:ext>
            </a:extLst>
          </p:cNvPr>
          <p:cNvSpPr/>
          <p:nvPr/>
        </p:nvSpPr>
        <p:spPr>
          <a:xfrm>
            <a:off x="6129256" y="3903582"/>
            <a:ext cx="602948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rPr>
              <a:t>Figure 39</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 A restaurant in Baytown, Texas. Adapted from “Trip Advisor”, retrieved from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https://www.tripadvisor.com/Restaurant_Review-g55456-d12399472-Reviews-Whataburger-Baytown_Texas.html</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844225"/>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13992" y="292893"/>
            <a:ext cx="4868537" cy="1325563"/>
          </a:xfrm>
        </p:spPr>
        <p:txBody>
          <a:bodyPr>
            <a:noAutofit/>
          </a:bodyPr>
          <a:lstStyle/>
          <a:p>
            <a:r>
              <a:rPr lang="en-US" sz="7200" b="1" dirty="0">
                <a:solidFill>
                  <a:srgbClr val="FFFFFF"/>
                </a:solidFill>
              </a:rPr>
              <a:t>Eating Out </a:t>
            </a:r>
          </a:p>
        </p:txBody>
      </p:sp>
      <p:sp>
        <p:nvSpPr>
          <p:cNvPr id="3" name="Content Placeholder 2"/>
          <p:cNvSpPr>
            <a:spLocks noGrp="1"/>
          </p:cNvSpPr>
          <p:nvPr>
            <p:ph idx="1"/>
          </p:nvPr>
        </p:nvSpPr>
        <p:spPr>
          <a:xfrm>
            <a:off x="751091" y="2138156"/>
            <a:ext cx="10475709" cy="654541"/>
          </a:xfrm>
        </p:spPr>
        <p:txBody>
          <a:bodyPr>
            <a:noAutofit/>
          </a:bodyPr>
          <a:lstStyle/>
          <a:p>
            <a:pPr marL="0" indent="0" algn="ctr">
              <a:buNone/>
            </a:pPr>
            <a:r>
              <a:rPr lang="en-US" sz="3600" dirty="0"/>
              <a:t>Over 61% of adults and 35% of school-age children </a:t>
            </a:r>
          </a:p>
          <a:p>
            <a:pPr marL="0" indent="0" algn="ctr">
              <a:buNone/>
            </a:pPr>
            <a:r>
              <a:rPr lang="en-US" sz="3600" dirty="0"/>
              <a:t>in Texas are obese. </a:t>
            </a:r>
          </a:p>
        </p:txBody>
      </p:sp>
      <p:sp>
        <p:nvSpPr>
          <p:cNvPr id="4" name="TextBox 3">
            <a:extLst>
              <a:ext uri="{FF2B5EF4-FFF2-40B4-BE49-F238E27FC236}">
                <a16:creationId xmlns:a16="http://schemas.microsoft.com/office/drawing/2014/main" id="{83C7576C-5C86-244E-9846-5362602CBC88}"/>
              </a:ext>
            </a:extLst>
          </p:cNvPr>
          <p:cNvSpPr txBox="1"/>
          <p:nvPr/>
        </p:nvSpPr>
        <p:spPr>
          <a:xfrm>
            <a:off x="5988945" y="3141945"/>
            <a:ext cx="5969965" cy="4001095"/>
          </a:xfrm>
          <a:prstGeom prst="rect">
            <a:avLst/>
          </a:prstGeom>
          <a:noFill/>
        </p:spPr>
        <p:txBody>
          <a:bodyPr wrap="square" rtlCol="0">
            <a:spAutoFit/>
          </a:bodyPr>
          <a:lstStyle/>
          <a:p>
            <a:pPr marL="457200" indent="-342900">
              <a:buFont typeface="Arial" panose="020B0604020202020204" pitchFamily="34" charset="0"/>
              <a:buChar char="•"/>
            </a:pPr>
            <a:endParaRPr lang="en-US" sz="2000" dirty="0"/>
          </a:p>
          <a:p>
            <a:pPr marL="457200" indent="-342900">
              <a:buFont typeface="Arial" panose="020B0604020202020204" pitchFamily="34" charset="0"/>
              <a:buChar char="•"/>
            </a:pPr>
            <a:r>
              <a:rPr lang="en-US" sz="2400" dirty="0"/>
              <a:t>How does eating out impact obesity?</a:t>
            </a:r>
          </a:p>
          <a:p>
            <a:pPr marL="457200" indent="-342900">
              <a:buFont typeface="Arial" panose="020B0604020202020204" pitchFamily="34" charset="0"/>
              <a:buChar char="•"/>
            </a:pPr>
            <a:r>
              <a:rPr lang="en-US" sz="2400" dirty="0"/>
              <a:t>How can restaurants help their patrons to eat a more healthful diet?</a:t>
            </a:r>
          </a:p>
          <a:p>
            <a:pPr marL="457200" indent="-342900">
              <a:buFont typeface="Arial" panose="020B0604020202020204" pitchFamily="34" charset="0"/>
              <a:buChar char="•"/>
            </a:pPr>
            <a:r>
              <a:rPr lang="en-US" sz="2400" dirty="0"/>
              <a:t>How does serving size differ from portion size?</a:t>
            </a:r>
          </a:p>
          <a:p>
            <a:pPr marL="457200" indent="-342900">
              <a:buFont typeface="Arial" panose="020B0604020202020204" pitchFamily="34" charset="0"/>
              <a:buChar char="•"/>
            </a:pPr>
            <a:r>
              <a:rPr lang="en-US" sz="2400" dirty="0"/>
              <a:t>How have portion sizes changed in the US over time? </a:t>
            </a:r>
          </a:p>
          <a:p>
            <a:pPr marL="457200" indent="-342900">
              <a:buFont typeface="Arial" panose="020B0604020202020204" pitchFamily="34" charset="0"/>
              <a:buChar char="•"/>
            </a:pPr>
            <a:r>
              <a:rPr lang="en-US" sz="2400" dirty="0"/>
              <a:t>How can one control portion sizes at home?</a:t>
            </a:r>
          </a:p>
          <a:p>
            <a:endParaRPr lang="en-US" dirty="0"/>
          </a:p>
        </p:txBody>
      </p:sp>
      <p:sp>
        <p:nvSpPr>
          <p:cNvPr id="6" name="TextBox 5">
            <a:extLst>
              <a:ext uri="{FF2B5EF4-FFF2-40B4-BE49-F238E27FC236}">
                <a16:creationId xmlns:a16="http://schemas.microsoft.com/office/drawing/2014/main" id="{817567E5-2C48-094E-84F1-42B0610B04A5}"/>
              </a:ext>
            </a:extLst>
          </p:cNvPr>
          <p:cNvSpPr txBox="1"/>
          <p:nvPr/>
        </p:nvSpPr>
        <p:spPr>
          <a:xfrm>
            <a:off x="1857215" y="4010218"/>
            <a:ext cx="3067631" cy="1200329"/>
          </a:xfrm>
          <a:prstGeom prst="rect">
            <a:avLst/>
          </a:prstGeom>
          <a:noFill/>
        </p:spPr>
        <p:txBody>
          <a:bodyPr wrap="square" rtlCol="0">
            <a:spAutoFit/>
          </a:bodyPr>
          <a:lstStyle/>
          <a:p>
            <a:r>
              <a:rPr lang="en-US" sz="2400" dirty="0">
                <a:hlinkClick r:id="rId3"/>
              </a:rPr>
              <a:t>Fast Food</a:t>
            </a:r>
            <a:endParaRPr lang="en-US" sz="2400" dirty="0"/>
          </a:p>
          <a:p>
            <a:r>
              <a:rPr lang="en-US" sz="2400" dirty="0">
                <a:hlinkClick r:id="rId4"/>
              </a:rPr>
              <a:t>Portion Pitfalls</a:t>
            </a:r>
            <a:endParaRPr lang="en-US" sz="2400" dirty="0"/>
          </a:p>
          <a:p>
            <a:r>
              <a:rPr lang="en-US" sz="2400" dirty="0">
                <a:hlinkClick r:id="rId5"/>
              </a:rPr>
              <a:t>Portion Distortion</a:t>
            </a:r>
            <a:endParaRPr lang="en-US" sz="2400" dirty="0"/>
          </a:p>
        </p:txBody>
      </p:sp>
      <p:sp>
        <p:nvSpPr>
          <p:cNvPr id="9" name="Action Button: Help 8">
            <a:hlinkClick r:id="" action="ppaction://noaction" highlightClick="1"/>
            <a:extLst>
              <a:ext uri="{FF2B5EF4-FFF2-40B4-BE49-F238E27FC236}">
                <a16:creationId xmlns:a16="http://schemas.microsoft.com/office/drawing/2014/main" id="{A6CBF987-3EFD-7243-B942-226A7B2207C1}"/>
              </a:ext>
            </a:extLst>
          </p:cNvPr>
          <p:cNvSpPr/>
          <p:nvPr/>
        </p:nvSpPr>
        <p:spPr>
          <a:xfrm>
            <a:off x="5988945" y="3541103"/>
            <a:ext cx="436196" cy="35651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Graphic 14" descr="Internet">
            <a:extLst>
              <a:ext uri="{FF2B5EF4-FFF2-40B4-BE49-F238E27FC236}">
                <a16:creationId xmlns:a16="http://schemas.microsoft.com/office/drawing/2014/main" id="{38E6F86B-341B-FC43-815F-BE4032A36B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3116" y="4061527"/>
            <a:ext cx="1001491" cy="1001491"/>
          </a:xfrm>
          <a:prstGeom prst="rect">
            <a:avLst/>
          </a:prstGeom>
        </p:spPr>
      </p:pic>
      <p:sp>
        <p:nvSpPr>
          <p:cNvPr id="16" name="Action Button: Help 15">
            <a:hlinkClick r:id="" action="ppaction://noaction" highlightClick="1"/>
            <a:extLst>
              <a:ext uri="{FF2B5EF4-FFF2-40B4-BE49-F238E27FC236}">
                <a16:creationId xmlns:a16="http://schemas.microsoft.com/office/drawing/2014/main" id="{5966BEEA-6745-5544-B438-C9124567B096}"/>
              </a:ext>
            </a:extLst>
          </p:cNvPr>
          <p:cNvSpPr/>
          <p:nvPr/>
        </p:nvSpPr>
        <p:spPr>
          <a:xfrm>
            <a:off x="5988945" y="3979487"/>
            <a:ext cx="436196" cy="35651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ction Button: Help 16">
            <a:hlinkClick r:id="" action="ppaction://noaction" highlightClick="1"/>
            <a:extLst>
              <a:ext uri="{FF2B5EF4-FFF2-40B4-BE49-F238E27FC236}">
                <a16:creationId xmlns:a16="http://schemas.microsoft.com/office/drawing/2014/main" id="{5860ECDC-100E-4942-81C5-EFC410A348CC}"/>
              </a:ext>
            </a:extLst>
          </p:cNvPr>
          <p:cNvSpPr/>
          <p:nvPr/>
        </p:nvSpPr>
        <p:spPr>
          <a:xfrm>
            <a:off x="5988945" y="4685251"/>
            <a:ext cx="436196" cy="35651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ction Button: Help 17">
            <a:hlinkClick r:id="" action="ppaction://noaction" highlightClick="1"/>
            <a:extLst>
              <a:ext uri="{FF2B5EF4-FFF2-40B4-BE49-F238E27FC236}">
                <a16:creationId xmlns:a16="http://schemas.microsoft.com/office/drawing/2014/main" id="{5960BCF7-B7AA-9042-8430-945C3960A262}"/>
              </a:ext>
            </a:extLst>
          </p:cNvPr>
          <p:cNvSpPr/>
          <p:nvPr/>
        </p:nvSpPr>
        <p:spPr>
          <a:xfrm>
            <a:off x="5988945" y="5391015"/>
            <a:ext cx="436196" cy="35651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ction Button: Help 18">
            <a:hlinkClick r:id="" action="ppaction://noaction" highlightClick="1"/>
            <a:extLst>
              <a:ext uri="{FF2B5EF4-FFF2-40B4-BE49-F238E27FC236}">
                <a16:creationId xmlns:a16="http://schemas.microsoft.com/office/drawing/2014/main" id="{3C618978-3000-6749-A526-2636FE94AEF9}"/>
              </a:ext>
            </a:extLst>
          </p:cNvPr>
          <p:cNvSpPr/>
          <p:nvPr/>
        </p:nvSpPr>
        <p:spPr>
          <a:xfrm>
            <a:off x="5988945" y="6185189"/>
            <a:ext cx="436196" cy="35651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93286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833" y="197110"/>
            <a:ext cx="5209070" cy="1325563"/>
          </a:xfrm>
        </p:spPr>
        <p:txBody>
          <a:bodyPr vert="horz" lIns="91440" tIns="45720" rIns="91440" bIns="45720" rtlCol="0" anchor="ctr">
            <a:noAutofit/>
          </a:bodyPr>
          <a:lstStyle/>
          <a:p>
            <a:pPr algn="ctr"/>
            <a:r>
              <a:rPr lang="en-US" sz="6600" b="1" kern="1200" dirty="0">
                <a:latin typeface="+mj-lt"/>
                <a:ea typeface="+mj-ea"/>
                <a:cs typeface="+mj-cs"/>
              </a:rPr>
              <a:t>Grocery Stores</a:t>
            </a:r>
          </a:p>
        </p:txBody>
      </p:sp>
      <p:sp>
        <p:nvSpPr>
          <p:cNvPr id="13" name="Oval 1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store filled with lots of fresh produce&#10;&#10;Description automatically generated"/>
          <p:cNvPicPr>
            <a:picLocks noChangeAspect="1"/>
          </p:cNvPicPr>
          <p:nvPr/>
        </p:nvPicPr>
        <p:blipFill rotWithShape="1">
          <a:blip r:embed="rId2" cstate="screen">
            <a:extLst>
              <a:ext uri="{28A0092B-C50C-407E-A947-70E740481C1C}">
                <a14:useLocalDpi xmlns:a14="http://schemas.microsoft.com/office/drawing/2010/main" val="0"/>
              </a:ext>
            </a:extLst>
          </a:blip>
          <a:srcRect r="-5" b="-5"/>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15" name="Freeform: Shape 1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1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display in a store&#10;&#10;Description automatically generated"/>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4" name="Content Placeholder 3" descr="A store inside of a building&#10;&#10;Description automatically generated"/>
          <p:cNvPicPr>
            <a:picLocks noGrp="1" noChangeAspect="1"/>
          </p:cNvPicPr>
          <p:nvPr>
            <p:ph idx="4294967295"/>
          </p:nvPr>
        </p:nvPicPr>
        <p:blipFill rotWithShape="1">
          <a:blip r:embed="rId4" cstate="screen">
            <a:extLst>
              <a:ext uri="{28A0092B-C50C-407E-A947-70E740481C1C}">
                <a14:useLocalDpi xmlns:a14="http://schemas.microsoft.com/office/drawing/2010/main" val="0"/>
              </a:ext>
            </a:extLst>
          </a:blip>
          <a:srcRect/>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6" name="Freeform: Shape 1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27" name="Content Placeholder 9">
            <a:extLst>
              <a:ext uri="{FF2B5EF4-FFF2-40B4-BE49-F238E27FC236}">
                <a16:creationId xmlns:a16="http://schemas.microsoft.com/office/drawing/2014/main" id="{41DC928B-4FE7-D74B-9218-7E61855B353F}"/>
              </a:ext>
            </a:extLst>
          </p:cNvPr>
          <p:cNvSpPr txBox="1">
            <a:spLocks/>
          </p:cNvSpPr>
          <p:nvPr/>
        </p:nvSpPr>
        <p:spPr>
          <a:xfrm>
            <a:off x="1921200" y="2916157"/>
            <a:ext cx="2446776" cy="860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Food Desert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 Placeholder 10">
            <a:extLst>
              <a:ext uri="{FF2B5EF4-FFF2-40B4-BE49-F238E27FC236}">
                <a16:creationId xmlns:a16="http://schemas.microsoft.com/office/drawing/2014/main" id="{7B9BB02C-B29D-A044-B86D-B84CF7E210E6}"/>
              </a:ext>
            </a:extLst>
          </p:cNvPr>
          <p:cNvSpPr txBox="1">
            <a:spLocks/>
          </p:cNvSpPr>
          <p:nvPr/>
        </p:nvSpPr>
        <p:spPr>
          <a:xfrm>
            <a:off x="194225" y="1553507"/>
            <a:ext cx="5272062" cy="86072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There are plenty of grocery stores in Baytown and a farmer’s market</a:t>
            </a:r>
          </a:p>
        </p:txBody>
      </p:sp>
      <p:sp>
        <p:nvSpPr>
          <p:cNvPr id="29" name="Content Placeholder 11">
            <a:extLst>
              <a:ext uri="{FF2B5EF4-FFF2-40B4-BE49-F238E27FC236}">
                <a16:creationId xmlns:a16="http://schemas.microsoft.com/office/drawing/2014/main" id="{86E819DD-1286-2843-BC84-7E311F5D0D95}"/>
              </a:ext>
            </a:extLst>
          </p:cNvPr>
          <p:cNvSpPr txBox="1">
            <a:spLocks/>
          </p:cNvSpPr>
          <p:nvPr/>
        </p:nvSpPr>
        <p:spPr>
          <a:xfrm>
            <a:off x="1375837" y="3920005"/>
            <a:ext cx="4057362" cy="8607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What is a food desert? </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Why is the availability of quality food essential to community health?</a:t>
            </a:r>
          </a:p>
        </p:txBody>
      </p:sp>
      <p:sp>
        <p:nvSpPr>
          <p:cNvPr id="31" name="Action Button: Help 30">
            <a:hlinkClick r:id="" action="ppaction://noaction" highlightClick="1"/>
            <a:extLst>
              <a:ext uri="{FF2B5EF4-FFF2-40B4-BE49-F238E27FC236}">
                <a16:creationId xmlns:a16="http://schemas.microsoft.com/office/drawing/2014/main" id="{24A1219C-AEAD-814C-91FC-F1A894543C86}"/>
              </a:ext>
            </a:extLst>
          </p:cNvPr>
          <p:cNvSpPr/>
          <p:nvPr/>
        </p:nvSpPr>
        <p:spPr>
          <a:xfrm>
            <a:off x="1375837" y="4324968"/>
            <a:ext cx="296922" cy="305417"/>
          </a:xfrm>
          <a:prstGeom prst="actionButtonHelp">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Action Button: Help 31">
            <a:hlinkClick r:id="" action="ppaction://noaction" highlightClick="1"/>
            <a:extLst>
              <a:ext uri="{FF2B5EF4-FFF2-40B4-BE49-F238E27FC236}">
                <a16:creationId xmlns:a16="http://schemas.microsoft.com/office/drawing/2014/main" id="{95E5FCD5-E4BB-054D-828F-4515B7A8E3AB}"/>
              </a:ext>
            </a:extLst>
          </p:cNvPr>
          <p:cNvSpPr/>
          <p:nvPr/>
        </p:nvSpPr>
        <p:spPr>
          <a:xfrm>
            <a:off x="1375837" y="4715746"/>
            <a:ext cx="296922" cy="305417"/>
          </a:xfrm>
          <a:prstGeom prst="actionButtonHelp">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Graphic 32" descr="Internet">
            <a:extLst>
              <a:ext uri="{FF2B5EF4-FFF2-40B4-BE49-F238E27FC236}">
                <a16:creationId xmlns:a16="http://schemas.microsoft.com/office/drawing/2014/main" id="{F8BFDEE0-DA14-744F-AC46-109A202A36D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040" y="2691789"/>
            <a:ext cx="911550" cy="911550"/>
          </a:xfrm>
          <a:prstGeom prst="rect">
            <a:avLst/>
          </a:prstGeom>
        </p:spPr>
      </p:pic>
      <p:sp>
        <p:nvSpPr>
          <p:cNvPr id="35" name="Rectangle 34">
            <a:extLst>
              <a:ext uri="{FF2B5EF4-FFF2-40B4-BE49-F238E27FC236}">
                <a16:creationId xmlns:a16="http://schemas.microsoft.com/office/drawing/2014/main" id="{8B22AC59-DF45-294E-9A7F-CA8BCA4E276F}"/>
              </a:ext>
            </a:extLst>
          </p:cNvPr>
          <p:cNvSpPr/>
          <p:nvPr/>
        </p:nvSpPr>
        <p:spPr>
          <a:xfrm>
            <a:off x="5042547" y="-33724"/>
            <a:ext cx="317181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rPr>
              <a:t>Figure 40</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 The produce section of a Food Town grocery store in Baytown, Texas. Adapted from “Four Square City Guide”, retrieved from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https://foursquare.com/v/food-town/4c0c1b0ebbc676b05f974cd5</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2F759F6-8393-B64E-AFE2-BC11826D25A6}"/>
              </a:ext>
            </a:extLst>
          </p:cNvPr>
          <p:cNvSpPr/>
          <p:nvPr/>
        </p:nvSpPr>
        <p:spPr>
          <a:xfrm>
            <a:off x="9022797" y="2219743"/>
            <a:ext cx="3171813"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rPr>
              <a:t>Figure 41</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 An HEB grocery store in Baytown, Texas. Adapted from “Houston Public Media”, retrieved from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https://www.houstonpublicmedia.org/articles/news/2017/12/06/254946/houstons-grocery-market-growing-fast-but-not-equally-across-the-region/</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E3425664-DB51-C34D-B623-B0BA1143CCE5}"/>
              </a:ext>
            </a:extLst>
          </p:cNvPr>
          <p:cNvSpPr/>
          <p:nvPr/>
        </p:nvSpPr>
        <p:spPr>
          <a:xfrm>
            <a:off x="6096001" y="4452955"/>
            <a:ext cx="2182623"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rPr>
              <a:t>Figure 42</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 A meat market in Baytown, Texas. Adapted from “La </a:t>
            </a:r>
            <a:r>
              <a:rPr kumimoji="0" lang="en-US" sz="800" b="0" i="0" u="none" strike="noStrike" kern="1200" cap="none" spc="0" normalizeH="0" baseline="0" noProof="0" dirty="0" err="1">
                <a:ln>
                  <a:noFill/>
                </a:ln>
                <a:solidFill>
                  <a:prstClr val="white"/>
                </a:solidFill>
                <a:effectLst/>
                <a:uLnTx/>
                <a:uFillTx/>
                <a:latin typeface="Calibri" panose="020F0502020204030204"/>
                <a:ea typeface="+mn-ea"/>
                <a:cs typeface="+mn-cs"/>
              </a:rPr>
              <a:t>Michoacana</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 Meat Market”, retrieved from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https://www.lamichoacanameatmarket.com/en/4910-n-main-st-baytown-tx-77521/</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9AA64E3-7F30-C542-839D-A6D99C67B1CE}"/>
              </a:ext>
            </a:extLst>
          </p:cNvPr>
          <p:cNvSpPr/>
          <p:nvPr/>
        </p:nvSpPr>
        <p:spPr>
          <a:xfrm>
            <a:off x="9199629" y="6273223"/>
            <a:ext cx="29816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rPr>
              <a:t>Figure 43</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 Advertisement for a farmer’s market in Baytown, Texas. Adapted from “Local Harvest”, retrieved from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https://www.localharvest.org/baytown-farmers-market-M74023</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881222"/>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1098" y="4856105"/>
            <a:ext cx="6638806" cy="1292433"/>
          </a:xfrm>
        </p:spPr>
        <p:txBody>
          <a:bodyPr vert="horz" lIns="91440" tIns="45720" rIns="91440" bIns="45720" rtlCol="0" anchor="ctr">
            <a:normAutofit/>
          </a:bodyPr>
          <a:lstStyle/>
          <a:p>
            <a:pPr algn="ctr"/>
            <a:r>
              <a:rPr lang="en-US" sz="6600" b="1" kern="1200" dirty="0">
                <a:solidFill>
                  <a:schemeClr val="tx1"/>
                </a:solidFill>
                <a:latin typeface="+mj-lt"/>
                <a:ea typeface="+mj-ea"/>
                <a:cs typeface="+mj-cs"/>
              </a:rPr>
              <a:t>Education</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
            <a:ext cx="4848284" cy="4359438"/>
          </a:xfrm>
          <a:prstGeom prst="rect">
            <a:avLst/>
          </a:prstGeom>
        </p:spPr>
      </p:pic>
      <p:pic>
        <p:nvPicPr>
          <p:cNvPr id="4" name="Content Placeholder 3"/>
          <p:cNvPicPr>
            <a:picLocks noGrp="1" noChangeAspect="1"/>
          </p:cNvPicPr>
          <p:nvPr>
            <p:ph idx="1"/>
          </p:nvPr>
        </p:nvPicPr>
        <p:blipFill rotWithShape="1">
          <a:blip r:embed="rId4" cstate="screen">
            <a:extLst>
              <a:ext uri="{28A0092B-C50C-407E-A947-70E740481C1C}">
                <a14:useLocalDpi xmlns:a14="http://schemas.microsoft.com/office/drawing/2010/main" val="0"/>
              </a:ext>
            </a:extLst>
          </a:blip>
          <a:srcRect r="-1" b="-1"/>
          <a:stretch/>
        </p:blipFill>
        <p:spPr>
          <a:xfrm>
            <a:off x="4972050" y="-1"/>
            <a:ext cx="7216902" cy="4359440"/>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0" y="4472610"/>
            <a:ext cx="4848284" cy="2385390"/>
          </a:xfrm>
          <a:prstGeom prst="rect">
            <a:avLst/>
          </a:prstGeom>
        </p:spPr>
      </p:pic>
      <p:sp>
        <p:nvSpPr>
          <p:cNvPr id="7" name="Rectangle 6">
            <a:extLst>
              <a:ext uri="{FF2B5EF4-FFF2-40B4-BE49-F238E27FC236}">
                <a16:creationId xmlns:a16="http://schemas.microsoft.com/office/drawing/2014/main" id="{B8C55CD0-2B87-1143-AE78-40F0E73B6A59}"/>
              </a:ext>
            </a:extLst>
          </p:cNvPr>
          <p:cNvSpPr/>
          <p:nvPr/>
        </p:nvSpPr>
        <p:spPr>
          <a:xfrm>
            <a:off x="0" y="3897774"/>
            <a:ext cx="4848284" cy="338554"/>
          </a:xfrm>
          <a:prstGeom prst="rect">
            <a:avLst/>
          </a:prstGeom>
        </p:spPr>
        <p:txBody>
          <a:bodyPr wrap="square">
            <a:spAutoFit/>
          </a:bodyPr>
          <a:lstStyle/>
          <a:p>
            <a:r>
              <a:rPr lang="en-US" sz="800" i="1" dirty="0"/>
              <a:t>Figure 44</a:t>
            </a:r>
            <a:r>
              <a:rPr lang="en-US" sz="800" dirty="0"/>
              <a:t>. Students pose at St. Joseph’s Catholic School in Baytown, Texas. Adapted from “St. Joseph’s Catholic School”, retrieved from </a:t>
            </a:r>
            <a:r>
              <a:rPr lang="en-US" sz="800" dirty="0">
                <a:hlinkClick r:id="rId6">
                  <a:extLst>
                    <a:ext uri="{A12FA001-AC4F-418D-AE19-62706E023703}">
                      <ahyp:hlinkClr xmlns:ahyp="http://schemas.microsoft.com/office/drawing/2018/hyperlinkcolor" val="tx"/>
                    </a:ext>
                  </a:extLst>
                </a:hlinkClick>
              </a:rPr>
              <a:t>http://stjosephbaytown.com/</a:t>
            </a:r>
            <a:endParaRPr lang="en-US" sz="800" dirty="0"/>
          </a:p>
        </p:txBody>
      </p:sp>
      <p:sp>
        <p:nvSpPr>
          <p:cNvPr id="8" name="Rectangle 7">
            <a:extLst>
              <a:ext uri="{FF2B5EF4-FFF2-40B4-BE49-F238E27FC236}">
                <a16:creationId xmlns:a16="http://schemas.microsoft.com/office/drawing/2014/main" id="{61C747D0-068A-D547-9FD8-A5DB2E366F63}"/>
              </a:ext>
            </a:extLst>
          </p:cNvPr>
          <p:cNvSpPr/>
          <p:nvPr/>
        </p:nvSpPr>
        <p:spPr>
          <a:xfrm>
            <a:off x="7340668" y="3913813"/>
            <a:ext cx="4848284" cy="338554"/>
          </a:xfrm>
          <a:prstGeom prst="rect">
            <a:avLst/>
          </a:prstGeom>
        </p:spPr>
        <p:txBody>
          <a:bodyPr wrap="square">
            <a:spAutoFit/>
          </a:bodyPr>
          <a:lstStyle/>
          <a:p>
            <a:r>
              <a:rPr lang="en-US" sz="800" i="1" dirty="0"/>
              <a:t>Figure 45</a:t>
            </a:r>
            <a:r>
              <a:rPr lang="en-US" sz="800" dirty="0"/>
              <a:t>. Robert E. Lee High School in Baytown, Texas. Adapted from “Trinity Oaks Master Planned Community”, retrieved from </a:t>
            </a:r>
            <a:r>
              <a:rPr lang="en-US" sz="800" dirty="0">
                <a:hlinkClick r:id="rId7">
                  <a:extLst>
                    <a:ext uri="{A12FA001-AC4F-418D-AE19-62706E023703}">
                      <ahyp:hlinkClr xmlns:ahyp="http://schemas.microsoft.com/office/drawing/2018/hyperlinkcolor" val="tx"/>
                    </a:ext>
                  </a:extLst>
                </a:hlinkClick>
              </a:rPr>
              <a:t>https://trinityoaksmpc.com/schools-1</a:t>
            </a:r>
            <a:endParaRPr lang="en-US" sz="800" dirty="0"/>
          </a:p>
        </p:txBody>
      </p:sp>
      <p:sp>
        <p:nvSpPr>
          <p:cNvPr id="9" name="Rectangle 8">
            <a:extLst>
              <a:ext uri="{FF2B5EF4-FFF2-40B4-BE49-F238E27FC236}">
                <a16:creationId xmlns:a16="http://schemas.microsoft.com/office/drawing/2014/main" id="{5FCF3B04-73A7-1D47-A217-0EEED774CD69}"/>
              </a:ext>
            </a:extLst>
          </p:cNvPr>
          <p:cNvSpPr/>
          <p:nvPr/>
        </p:nvSpPr>
        <p:spPr>
          <a:xfrm>
            <a:off x="0" y="6396335"/>
            <a:ext cx="4848284" cy="461665"/>
          </a:xfrm>
          <a:prstGeom prst="rect">
            <a:avLst/>
          </a:prstGeom>
        </p:spPr>
        <p:txBody>
          <a:bodyPr wrap="square">
            <a:spAutoFit/>
          </a:bodyPr>
          <a:lstStyle/>
          <a:p>
            <a:r>
              <a:rPr lang="en-US" sz="800" i="1" dirty="0">
                <a:solidFill>
                  <a:schemeClr val="bg1"/>
                </a:solidFill>
              </a:rPr>
              <a:t>Figure 46</a:t>
            </a:r>
            <a:r>
              <a:rPr lang="en-US" sz="800" dirty="0">
                <a:solidFill>
                  <a:schemeClr val="bg1"/>
                </a:solidFill>
              </a:rPr>
              <a:t>. Alamo Elementary school in Baytown, Texas. Adapted from “School Construction News”, retrieved from </a:t>
            </a:r>
            <a:r>
              <a:rPr lang="en-US" sz="800" dirty="0">
                <a:solidFill>
                  <a:schemeClr val="bg1"/>
                </a:solidFill>
                <a:hlinkClick r:id="rId8">
                  <a:extLst>
                    <a:ext uri="{A12FA001-AC4F-418D-AE19-62706E023703}">
                      <ahyp:hlinkClr xmlns:ahyp="http://schemas.microsoft.com/office/drawing/2018/hyperlinkcolor" val="tx"/>
                    </a:ext>
                  </a:extLst>
                </a:hlinkClick>
              </a:rPr>
              <a:t>http://schoolconstructionnews.com/2016/10/04/efficient-program-management-drives-267-million-goose-creek-cisd-makeover/</a:t>
            </a:r>
            <a:endParaRPr lang="en-US" sz="800" dirty="0">
              <a:solidFill>
                <a:schemeClr val="bg1"/>
              </a:solidFill>
            </a:endParaRPr>
          </a:p>
        </p:txBody>
      </p:sp>
    </p:spTree>
    <p:extLst>
      <p:ext uri="{BB962C8B-B14F-4D97-AF65-F5344CB8AC3E}">
        <p14:creationId xmlns:p14="http://schemas.microsoft.com/office/powerpoint/2010/main" val="2893944454"/>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4996623-51EC-9A4A-B5FE-CF78728E8DFB}"/>
              </a:ext>
            </a:extLst>
          </p:cNvPr>
          <p:cNvSpPr/>
          <p:nvPr/>
        </p:nvSpPr>
        <p:spPr>
          <a:xfrm>
            <a:off x="0" y="12700"/>
            <a:ext cx="12192000" cy="3199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rcRect l="-2" b="-379"/>
          <a:stretch/>
        </p:blipFill>
        <p:spPr>
          <a:xfrm>
            <a:off x="0" y="3199041"/>
            <a:ext cx="12192000" cy="4716698"/>
          </a:xfrm>
          <a:prstGeom prst="rect">
            <a:avLst/>
          </a:prstGeom>
        </p:spPr>
      </p:pic>
      <p:sp>
        <p:nvSpPr>
          <p:cNvPr id="3" name="Content Placeholder 2"/>
          <p:cNvSpPr>
            <a:spLocks noGrp="1"/>
          </p:cNvSpPr>
          <p:nvPr>
            <p:ph sz="half" idx="2"/>
          </p:nvPr>
        </p:nvSpPr>
        <p:spPr>
          <a:xfrm>
            <a:off x="5592264" y="389067"/>
            <a:ext cx="6574636" cy="2745520"/>
          </a:xfrm>
        </p:spPr>
        <p:txBody>
          <a:bodyPr vert="horz" lIns="91440" tIns="45720" rIns="91440" bIns="45720" rtlCol="0" anchor="ctr">
            <a:normAutofit fontScale="85000" lnSpcReduction="20000"/>
          </a:bodyPr>
          <a:lstStyle/>
          <a:p>
            <a:pPr marL="274320" indent="-274320"/>
            <a:endParaRPr lang="en-US" sz="2400" dirty="0"/>
          </a:p>
          <a:p>
            <a:pPr marL="274320" indent="-274320"/>
            <a:r>
              <a:rPr lang="en-US" sz="2400" dirty="0"/>
              <a:t>Referencing the graph, what is the education level of most people in Baytown?</a:t>
            </a:r>
          </a:p>
          <a:p>
            <a:pPr marL="274320" indent="-274320"/>
            <a:r>
              <a:rPr lang="en-US" sz="2400" dirty="0"/>
              <a:t>How does one’s education level impact health?</a:t>
            </a:r>
          </a:p>
          <a:p>
            <a:pPr marL="274320" indent="-274320"/>
            <a:r>
              <a:rPr lang="en-US" sz="2400" dirty="0"/>
              <a:t>What is health literacy and how does it differ from literacy? </a:t>
            </a:r>
          </a:p>
          <a:p>
            <a:pPr marL="274320" indent="-274320"/>
            <a:r>
              <a:rPr lang="en-US" sz="2400" dirty="0"/>
              <a:t>How does a community’s education level impact health interventions? </a:t>
            </a:r>
          </a:p>
          <a:p>
            <a:pPr marL="274320" indent="-274320"/>
            <a:r>
              <a:rPr lang="en-US" sz="2400" dirty="0"/>
              <a:t>How can nurses design effective teaching tools and experiences? </a:t>
            </a:r>
          </a:p>
          <a:p>
            <a:pPr marL="0"/>
            <a:endParaRPr lang="en-US" sz="500" dirty="0"/>
          </a:p>
        </p:txBody>
      </p:sp>
      <p:sp>
        <p:nvSpPr>
          <p:cNvPr id="5" name="TextBox 4">
            <a:extLst>
              <a:ext uri="{FF2B5EF4-FFF2-40B4-BE49-F238E27FC236}">
                <a16:creationId xmlns:a16="http://schemas.microsoft.com/office/drawing/2014/main" id="{A3381351-7EB4-094A-825E-3CC152F7D73B}"/>
              </a:ext>
            </a:extLst>
          </p:cNvPr>
          <p:cNvSpPr txBox="1"/>
          <p:nvPr/>
        </p:nvSpPr>
        <p:spPr>
          <a:xfrm>
            <a:off x="346952" y="315484"/>
            <a:ext cx="5037848" cy="1569660"/>
          </a:xfrm>
          <a:prstGeom prst="rect">
            <a:avLst/>
          </a:prstGeom>
          <a:noFill/>
        </p:spPr>
        <p:txBody>
          <a:bodyPr wrap="square" rtlCol="0">
            <a:spAutoFit/>
          </a:bodyPr>
          <a:lstStyle/>
          <a:p>
            <a:r>
              <a:rPr lang="en-US" sz="2400" dirty="0"/>
              <a:t>Baytown has:</a:t>
            </a:r>
          </a:p>
          <a:p>
            <a:pPr marL="285750" indent="-285750">
              <a:buFont typeface="Arial" panose="020B0604020202020204" pitchFamily="34" charset="0"/>
              <a:buChar char="•"/>
            </a:pPr>
            <a:r>
              <a:rPr lang="en-US" sz="2400" dirty="0"/>
              <a:t>Public schools (Pre-K to 12) located close to most neighborhoods</a:t>
            </a:r>
          </a:p>
          <a:p>
            <a:pPr marL="285750" indent="-285750">
              <a:buFont typeface="Arial" panose="020B0604020202020204" pitchFamily="34" charset="0"/>
              <a:buChar char="•"/>
            </a:pPr>
            <a:r>
              <a:rPr lang="en-US" sz="2400" dirty="0"/>
              <a:t>Community colleges</a:t>
            </a:r>
          </a:p>
        </p:txBody>
      </p:sp>
      <p:sp>
        <p:nvSpPr>
          <p:cNvPr id="6" name="TextBox 5">
            <a:extLst>
              <a:ext uri="{FF2B5EF4-FFF2-40B4-BE49-F238E27FC236}">
                <a16:creationId xmlns:a16="http://schemas.microsoft.com/office/drawing/2014/main" id="{D52CF309-008B-B34D-BB7F-7EEC2DE58E78}"/>
              </a:ext>
            </a:extLst>
          </p:cNvPr>
          <p:cNvSpPr txBox="1"/>
          <p:nvPr/>
        </p:nvSpPr>
        <p:spPr>
          <a:xfrm>
            <a:off x="1042003" y="1761827"/>
            <a:ext cx="4342797" cy="1754326"/>
          </a:xfrm>
          <a:prstGeom prst="rect">
            <a:avLst/>
          </a:prstGeom>
          <a:noFill/>
        </p:spPr>
        <p:txBody>
          <a:bodyPr wrap="square" rtlCol="0">
            <a:spAutoFit/>
          </a:bodyPr>
          <a:lstStyle/>
          <a:p>
            <a:pPr>
              <a:lnSpc>
                <a:spcPct val="150000"/>
              </a:lnSpc>
            </a:pPr>
            <a:r>
              <a:rPr lang="en-US" sz="2000" dirty="0">
                <a:hlinkClick r:id="rId4"/>
              </a:rPr>
              <a:t>Health and Education </a:t>
            </a:r>
            <a:endParaRPr lang="en-US" sz="2000" dirty="0">
              <a:solidFill>
                <a:schemeClr val="accent1">
                  <a:lumMod val="75000"/>
                </a:schemeClr>
              </a:solidFill>
              <a:hlinkClick r:id="rId5">
                <a:extLst>
                  <a:ext uri="{A12FA001-AC4F-418D-AE19-62706E023703}">
                    <ahyp:hlinkClr xmlns:ahyp="http://schemas.microsoft.com/office/drawing/2018/hyperlinkcolor" val="tx"/>
                  </a:ext>
                </a:extLst>
              </a:hlinkClick>
            </a:endParaRPr>
          </a:p>
          <a:p>
            <a:pPr>
              <a:lnSpc>
                <a:spcPct val="150000"/>
              </a:lnSpc>
            </a:pPr>
            <a:r>
              <a:rPr lang="en-US" sz="2000" dirty="0">
                <a:solidFill>
                  <a:schemeClr val="accent1">
                    <a:lumMod val="75000"/>
                  </a:schemeClr>
                </a:solidFill>
                <a:hlinkClick r:id="rId5">
                  <a:extLst>
                    <a:ext uri="{A12FA001-AC4F-418D-AE19-62706E023703}">
                      <ahyp:hlinkClr xmlns:ahyp="http://schemas.microsoft.com/office/drawing/2018/hyperlinkcolor" val="tx"/>
                    </a:ext>
                  </a:extLst>
                </a:hlinkClick>
              </a:rPr>
              <a:t>Health Literacy</a:t>
            </a:r>
            <a:endParaRPr lang="en-US" sz="2000" dirty="0"/>
          </a:p>
          <a:p>
            <a:pPr>
              <a:lnSpc>
                <a:spcPct val="150000"/>
              </a:lnSpc>
            </a:pPr>
            <a:r>
              <a:rPr lang="en-US" sz="2000" dirty="0">
                <a:hlinkClick r:id="rId6"/>
              </a:rPr>
              <a:t>Early Childhood Intervention Services</a:t>
            </a:r>
            <a:endParaRPr lang="en-US" sz="2000" dirty="0"/>
          </a:p>
          <a:p>
            <a:endParaRPr lang="en-US" dirty="0"/>
          </a:p>
        </p:txBody>
      </p:sp>
      <p:sp>
        <p:nvSpPr>
          <p:cNvPr id="14" name="Action Button: Help 13">
            <a:hlinkClick r:id="" action="ppaction://noaction" highlightClick="1"/>
            <a:extLst>
              <a:ext uri="{FF2B5EF4-FFF2-40B4-BE49-F238E27FC236}">
                <a16:creationId xmlns:a16="http://schemas.microsoft.com/office/drawing/2014/main" id="{E7407800-59A9-7048-84CE-9C3E2C29ABE2}"/>
              </a:ext>
            </a:extLst>
          </p:cNvPr>
          <p:cNvSpPr/>
          <p:nvPr/>
        </p:nvSpPr>
        <p:spPr>
          <a:xfrm>
            <a:off x="5583291" y="733316"/>
            <a:ext cx="296922" cy="305417"/>
          </a:xfrm>
          <a:prstGeom prst="actionButtonHelp">
            <a:avLst/>
          </a:prstGeom>
          <a:solidFill>
            <a:srgbClr val="6D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6" name="Action Button: Help 15">
            <a:hlinkClick r:id="" action="ppaction://noaction" highlightClick="1"/>
            <a:extLst>
              <a:ext uri="{FF2B5EF4-FFF2-40B4-BE49-F238E27FC236}">
                <a16:creationId xmlns:a16="http://schemas.microsoft.com/office/drawing/2014/main" id="{23A3F293-81D5-2645-AB57-3CDAB70CED5C}"/>
              </a:ext>
            </a:extLst>
          </p:cNvPr>
          <p:cNvSpPr/>
          <p:nvPr/>
        </p:nvSpPr>
        <p:spPr>
          <a:xfrm>
            <a:off x="5583291" y="1193205"/>
            <a:ext cx="296922" cy="305417"/>
          </a:xfrm>
          <a:prstGeom prst="actionButtonHelp">
            <a:avLst/>
          </a:prstGeom>
          <a:solidFill>
            <a:srgbClr val="6D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7" name="Action Button: Help 16">
            <a:hlinkClick r:id="" action="ppaction://noaction" highlightClick="1"/>
            <a:extLst>
              <a:ext uri="{FF2B5EF4-FFF2-40B4-BE49-F238E27FC236}">
                <a16:creationId xmlns:a16="http://schemas.microsoft.com/office/drawing/2014/main" id="{E6490CF9-EC2D-0B4D-A595-3F0335E7C6CC}"/>
              </a:ext>
            </a:extLst>
          </p:cNvPr>
          <p:cNvSpPr/>
          <p:nvPr/>
        </p:nvSpPr>
        <p:spPr>
          <a:xfrm>
            <a:off x="5595793" y="1590341"/>
            <a:ext cx="296922" cy="305417"/>
          </a:xfrm>
          <a:prstGeom prst="actionButtonHelp">
            <a:avLst/>
          </a:prstGeom>
          <a:solidFill>
            <a:srgbClr val="6D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8" name="Action Button: Help 17">
            <a:hlinkClick r:id="" action="ppaction://noaction" highlightClick="1"/>
            <a:extLst>
              <a:ext uri="{FF2B5EF4-FFF2-40B4-BE49-F238E27FC236}">
                <a16:creationId xmlns:a16="http://schemas.microsoft.com/office/drawing/2014/main" id="{11820209-B5E5-AC48-AD24-A7F0196FD713}"/>
              </a:ext>
            </a:extLst>
          </p:cNvPr>
          <p:cNvSpPr/>
          <p:nvPr/>
        </p:nvSpPr>
        <p:spPr>
          <a:xfrm>
            <a:off x="5583291" y="2014349"/>
            <a:ext cx="296922" cy="305417"/>
          </a:xfrm>
          <a:prstGeom prst="actionButtonHelp">
            <a:avLst/>
          </a:prstGeom>
          <a:solidFill>
            <a:srgbClr val="6D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21" name="Action Button: Help 20">
            <a:hlinkClick r:id="" action="ppaction://noaction" highlightClick="1"/>
            <a:extLst>
              <a:ext uri="{FF2B5EF4-FFF2-40B4-BE49-F238E27FC236}">
                <a16:creationId xmlns:a16="http://schemas.microsoft.com/office/drawing/2014/main" id="{8A70B66F-8123-6144-A4E7-DDDB6B36F98E}"/>
              </a:ext>
            </a:extLst>
          </p:cNvPr>
          <p:cNvSpPr/>
          <p:nvPr/>
        </p:nvSpPr>
        <p:spPr>
          <a:xfrm>
            <a:off x="5583404" y="2471564"/>
            <a:ext cx="296922" cy="305417"/>
          </a:xfrm>
          <a:prstGeom prst="actionButtonHelp">
            <a:avLst/>
          </a:prstGeom>
          <a:solidFill>
            <a:srgbClr val="6D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pic>
        <p:nvPicPr>
          <p:cNvPr id="22" name="Graphic 21" descr="Internet">
            <a:extLst>
              <a:ext uri="{FF2B5EF4-FFF2-40B4-BE49-F238E27FC236}">
                <a16:creationId xmlns:a16="http://schemas.microsoft.com/office/drawing/2014/main" id="{504AB8A6-8BA9-E743-852E-81EB5103B5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125" y="1754033"/>
            <a:ext cx="682565" cy="682565"/>
          </a:xfrm>
          <a:prstGeom prst="rect">
            <a:avLst/>
          </a:prstGeom>
        </p:spPr>
      </p:pic>
      <p:sp>
        <p:nvSpPr>
          <p:cNvPr id="23" name="Rectangle 22">
            <a:extLst>
              <a:ext uri="{FF2B5EF4-FFF2-40B4-BE49-F238E27FC236}">
                <a16:creationId xmlns:a16="http://schemas.microsoft.com/office/drawing/2014/main" id="{7B3F4E74-014A-D64E-8BF6-867E40901302}"/>
              </a:ext>
            </a:extLst>
          </p:cNvPr>
          <p:cNvSpPr/>
          <p:nvPr/>
        </p:nvSpPr>
        <p:spPr>
          <a:xfrm>
            <a:off x="2996474" y="7700295"/>
            <a:ext cx="6626941" cy="215444"/>
          </a:xfrm>
          <a:prstGeom prst="rect">
            <a:avLst/>
          </a:prstGeom>
        </p:spPr>
        <p:txBody>
          <a:bodyPr wrap="square">
            <a:spAutoFit/>
          </a:bodyPr>
          <a:lstStyle/>
          <a:p>
            <a:r>
              <a:rPr lang="en-US" sz="800" i="1" dirty="0"/>
              <a:t>Figure 47</a:t>
            </a:r>
            <a:r>
              <a:rPr lang="en-US" sz="800" dirty="0"/>
              <a:t>. Graphical depiction of educational attainment in Baytown, Texas. Adapted from “City Data”, retrieved from </a:t>
            </a:r>
            <a:r>
              <a:rPr lang="en-US" sz="800" dirty="0">
                <a:hlinkClick r:id="rId9">
                  <a:extLst>
                    <a:ext uri="{A12FA001-AC4F-418D-AE19-62706E023703}">
                      <ahyp:hlinkClr xmlns:ahyp="http://schemas.microsoft.com/office/drawing/2018/hyperlinkcolor" val="tx"/>
                    </a:ext>
                  </a:extLst>
                </a:hlinkClick>
              </a:rPr>
              <a:t>https://www.city-data.com/</a:t>
            </a:r>
            <a:endParaRPr lang="en-US" sz="800" dirty="0"/>
          </a:p>
        </p:txBody>
      </p:sp>
      <p:pic>
        <p:nvPicPr>
          <p:cNvPr id="2" name="Picture 1">
            <a:extLst>
              <a:ext uri="{FF2B5EF4-FFF2-40B4-BE49-F238E27FC236}">
                <a16:creationId xmlns:a16="http://schemas.microsoft.com/office/drawing/2014/main" id="{7B8E0EA2-CD89-47ED-AA6E-83381B6BA8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018" y="2501052"/>
            <a:ext cx="682811" cy="682811"/>
          </a:xfrm>
          <a:prstGeom prst="rect">
            <a:avLst/>
          </a:prstGeom>
        </p:spPr>
      </p:pic>
    </p:spTree>
    <p:extLst>
      <p:ext uri="{BB962C8B-B14F-4D97-AF65-F5344CB8AC3E}">
        <p14:creationId xmlns:p14="http://schemas.microsoft.com/office/powerpoint/2010/main" val="4132389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882" cy="6858000"/>
          </a:xfrm>
          <a:prstGeom prst="rect">
            <a:avLst/>
          </a:prstGeom>
        </p:spPr>
      </p:pic>
      <p:sp>
        <p:nvSpPr>
          <p:cNvPr id="9" name="Rectangle 8">
            <a:extLst>
              <a:ext uri="{FF2B5EF4-FFF2-40B4-BE49-F238E27FC236}">
                <a16:creationId xmlns:a16="http://schemas.microsoft.com/office/drawing/2014/main" id="{DEAD8B45-E241-B64E-AAC7-E4D5725274BF}"/>
              </a:ext>
            </a:extLst>
          </p:cNvPr>
          <p:cNvSpPr/>
          <p:nvPr/>
        </p:nvSpPr>
        <p:spPr>
          <a:xfrm>
            <a:off x="3077497" y="6642556"/>
            <a:ext cx="6626941" cy="215444"/>
          </a:xfrm>
          <a:prstGeom prst="rect">
            <a:avLst/>
          </a:prstGeom>
        </p:spPr>
        <p:txBody>
          <a:bodyPr wrap="square">
            <a:spAutoFit/>
          </a:bodyPr>
          <a:lstStyle/>
          <a:p>
            <a:r>
              <a:rPr lang="en-US" sz="800" i="1" dirty="0"/>
              <a:t>Figure 48</a:t>
            </a:r>
            <a:r>
              <a:rPr lang="en-US" sz="800" dirty="0"/>
              <a:t>. Graphical depiction of school enrollment in Baytown, Texas. Adapted from “City Data”, retrieved from </a:t>
            </a:r>
            <a:r>
              <a:rPr lang="en-US" sz="800" dirty="0">
                <a:hlinkClick r:id="rId3">
                  <a:extLst>
                    <a:ext uri="{A12FA001-AC4F-418D-AE19-62706E023703}">
                      <ahyp:hlinkClr xmlns:ahyp="http://schemas.microsoft.com/office/drawing/2018/hyperlinkcolor" val="tx"/>
                    </a:ext>
                  </a:extLst>
                </a:hlinkClick>
              </a:rPr>
              <a:t>https://www.city-data.com/</a:t>
            </a:r>
            <a:endParaRPr lang="en-US" sz="800" dirty="0"/>
          </a:p>
        </p:txBody>
      </p:sp>
    </p:spTree>
    <p:extLst>
      <p:ext uri="{BB962C8B-B14F-4D97-AF65-F5344CB8AC3E}">
        <p14:creationId xmlns:p14="http://schemas.microsoft.com/office/powerpoint/2010/main" val="705088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group of people posing for the camera&#10;&#10;Description automatically generated"/>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r="-2"/>
          <a:stretch/>
        </p:blipFill>
        <p:spPr>
          <a:xfrm>
            <a:off x="20" y="10"/>
            <a:ext cx="6095980" cy="342899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096000" y="10"/>
            <a:ext cx="6096000" cy="3428990"/>
          </a:xfrm>
          <a:prstGeom prst="rect">
            <a:avLst/>
          </a:prstGeom>
        </p:spPr>
      </p:pic>
      <p:pic>
        <p:nvPicPr>
          <p:cNvPr id="5" name="Picture 4" descr="A car parked in front of a building&#10;&#10;Description automatically generated"/>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0" y="3429000"/>
            <a:ext cx="6095980" cy="3429000"/>
          </a:xfrm>
          <a:prstGeom prst="rect">
            <a:avLst/>
          </a:prstGeom>
        </p:spPr>
      </p:pic>
      <p:pic>
        <p:nvPicPr>
          <p:cNvPr id="7" name="Picture 6" descr="A fire truck parked in front of a building&#10;&#10;Description automatically generated"/>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096000" y="3429000"/>
            <a:ext cx="6096000" cy="3429000"/>
          </a:xfrm>
          <a:prstGeom prst="rect">
            <a:avLst/>
          </a:prstGeom>
        </p:spPr>
      </p:pic>
      <p:sp>
        <p:nvSpPr>
          <p:cNvPr id="12" name="Rectangle 11">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7200" b="1" kern="1200" dirty="0">
                <a:solidFill>
                  <a:srgbClr val="080808"/>
                </a:solidFill>
                <a:latin typeface="+mj-lt"/>
                <a:ea typeface="+mj-ea"/>
                <a:cs typeface="+mj-cs"/>
              </a:rPr>
              <a:t>Safety</a:t>
            </a:r>
          </a:p>
        </p:txBody>
      </p:sp>
      <p:sp>
        <p:nvSpPr>
          <p:cNvPr id="9" name="Rectangle 8">
            <a:extLst>
              <a:ext uri="{FF2B5EF4-FFF2-40B4-BE49-F238E27FC236}">
                <a16:creationId xmlns:a16="http://schemas.microsoft.com/office/drawing/2014/main" id="{2194C832-F676-5947-94C0-25DE5E1F2A6F}"/>
              </a:ext>
            </a:extLst>
          </p:cNvPr>
          <p:cNvSpPr/>
          <p:nvPr/>
        </p:nvSpPr>
        <p:spPr>
          <a:xfrm>
            <a:off x="0" y="2967335"/>
            <a:ext cx="3091188" cy="461665"/>
          </a:xfrm>
          <a:prstGeom prst="rect">
            <a:avLst/>
          </a:prstGeom>
        </p:spPr>
        <p:txBody>
          <a:bodyPr wrap="square">
            <a:spAutoFit/>
          </a:bodyPr>
          <a:lstStyle/>
          <a:p>
            <a:r>
              <a:rPr lang="en-US" sz="800" i="1" dirty="0">
                <a:solidFill>
                  <a:schemeClr val="bg1"/>
                </a:solidFill>
              </a:rPr>
              <a:t>Figure 49</a:t>
            </a:r>
            <a:r>
              <a:rPr lang="en-US" sz="800" dirty="0">
                <a:solidFill>
                  <a:schemeClr val="bg1"/>
                </a:solidFill>
              </a:rPr>
              <a:t>. Baytown Police Officers. Adapted from “Baytown City Website”, retrieved from </a:t>
            </a:r>
            <a:r>
              <a:rPr lang="en-US" sz="800" dirty="0">
                <a:solidFill>
                  <a:schemeClr val="bg1"/>
                </a:solidFill>
                <a:hlinkClick r:id="rId7">
                  <a:extLst>
                    <a:ext uri="{A12FA001-AC4F-418D-AE19-62706E023703}">
                      <ahyp:hlinkClr xmlns:ahyp="http://schemas.microsoft.com/office/drawing/2018/hyperlinkcolor" val="tx"/>
                    </a:ext>
                  </a:extLst>
                </a:hlinkClick>
              </a:rPr>
              <a:t>https://www.baytown.org/city-hall/departments/police</a:t>
            </a:r>
            <a:endParaRPr lang="en-US" sz="800" dirty="0">
              <a:solidFill>
                <a:schemeClr val="bg1"/>
              </a:solidFill>
            </a:endParaRPr>
          </a:p>
        </p:txBody>
      </p:sp>
      <p:sp>
        <p:nvSpPr>
          <p:cNvPr id="10" name="Rectangle 9">
            <a:extLst>
              <a:ext uri="{FF2B5EF4-FFF2-40B4-BE49-F238E27FC236}">
                <a16:creationId xmlns:a16="http://schemas.microsoft.com/office/drawing/2014/main" id="{394830F1-DEDA-A844-9BE1-6ACF79E4407F}"/>
              </a:ext>
            </a:extLst>
          </p:cNvPr>
          <p:cNvSpPr/>
          <p:nvPr/>
        </p:nvSpPr>
        <p:spPr>
          <a:xfrm>
            <a:off x="9408880" y="2962786"/>
            <a:ext cx="2912176" cy="461665"/>
          </a:xfrm>
          <a:prstGeom prst="rect">
            <a:avLst/>
          </a:prstGeom>
        </p:spPr>
        <p:txBody>
          <a:bodyPr wrap="square">
            <a:spAutoFit/>
          </a:bodyPr>
          <a:lstStyle/>
          <a:p>
            <a:r>
              <a:rPr lang="en-US" sz="800" i="1" dirty="0">
                <a:solidFill>
                  <a:schemeClr val="bg1"/>
                </a:solidFill>
              </a:rPr>
              <a:t>Figure 50</a:t>
            </a:r>
            <a:r>
              <a:rPr lang="en-US" sz="800" dirty="0">
                <a:solidFill>
                  <a:schemeClr val="bg1"/>
                </a:solidFill>
              </a:rPr>
              <a:t>. Baytown Fire Department Fire Engine. Adapted from “Fire Fighters Worldwide”, retrieved from </a:t>
            </a:r>
            <a:r>
              <a:rPr lang="en-US" sz="800" dirty="0">
                <a:solidFill>
                  <a:schemeClr val="bg1"/>
                </a:solidFill>
                <a:hlinkClick r:id="rId8">
                  <a:extLst>
                    <a:ext uri="{A12FA001-AC4F-418D-AE19-62706E023703}">
                      <ahyp:hlinkClr xmlns:ahyp="http://schemas.microsoft.com/office/drawing/2018/hyperlinkcolor" val="tx"/>
                    </a:ext>
                  </a:extLst>
                </a:hlinkClick>
              </a:rPr>
              <a:t>http://www.firefightersworldwide.com/2016/02/virtual-tour/</a:t>
            </a:r>
            <a:endParaRPr lang="en-US" sz="800" dirty="0">
              <a:solidFill>
                <a:schemeClr val="bg1"/>
              </a:solidFill>
            </a:endParaRPr>
          </a:p>
        </p:txBody>
      </p:sp>
      <p:sp>
        <p:nvSpPr>
          <p:cNvPr id="11" name="Rectangle 10">
            <a:extLst>
              <a:ext uri="{FF2B5EF4-FFF2-40B4-BE49-F238E27FC236}">
                <a16:creationId xmlns:a16="http://schemas.microsoft.com/office/drawing/2014/main" id="{CD699B03-2B46-6840-B1CA-B2CAA5820CB6}"/>
              </a:ext>
            </a:extLst>
          </p:cNvPr>
          <p:cNvSpPr/>
          <p:nvPr/>
        </p:nvSpPr>
        <p:spPr>
          <a:xfrm>
            <a:off x="2984" y="6357052"/>
            <a:ext cx="2912176" cy="461665"/>
          </a:xfrm>
          <a:prstGeom prst="rect">
            <a:avLst/>
          </a:prstGeom>
        </p:spPr>
        <p:txBody>
          <a:bodyPr wrap="square">
            <a:spAutoFit/>
          </a:bodyPr>
          <a:lstStyle/>
          <a:p>
            <a:r>
              <a:rPr lang="en-US" sz="800" i="1" dirty="0">
                <a:solidFill>
                  <a:schemeClr val="bg1"/>
                </a:solidFill>
              </a:rPr>
              <a:t>Figure 51</a:t>
            </a:r>
            <a:r>
              <a:rPr lang="en-US" sz="800" dirty="0">
                <a:solidFill>
                  <a:schemeClr val="bg1"/>
                </a:solidFill>
              </a:rPr>
              <a:t>. Baytown Police SUV. Adapted from “</a:t>
            </a:r>
            <a:r>
              <a:rPr lang="en-US" sz="800" dirty="0" err="1">
                <a:solidFill>
                  <a:schemeClr val="bg1"/>
                </a:solidFill>
              </a:rPr>
              <a:t>Sutliff</a:t>
            </a:r>
            <a:r>
              <a:rPr lang="en-US" sz="800" dirty="0">
                <a:solidFill>
                  <a:schemeClr val="bg1"/>
                </a:solidFill>
              </a:rPr>
              <a:t> and Stout”, retrieved from </a:t>
            </a:r>
            <a:r>
              <a:rPr lang="en-US" sz="800" dirty="0">
                <a:solidFill>
                  <a:schemeClr val="bg1"/>
                </a:solidFill>
                <a:hlinkClick r:id="rId9">
                  <a:extLst>
                    <a:ext uri="{A12FA001-AC4F-418D-AE19-62706E023703}">
                      <ahyp:hlinkClr xmlns:ahyp="http://schemas.microsoft.com/office/drawing/2018/hyperlinkcolor" val="tx"/>
                    </a:ext>
                  </a:extLst>
                </a:hlinkClick>
              </a:rPr>
              <a:t>https://www.sutliffstout.com/accident-reports/baytown-police-department-bpd-accident-reports/</a:t>
            </a:r>
            <a:endParaRPr lang="en-US" sz="800" dirty="0">
              <a:solidFill>
                <a:schemeClr val="bg1"/>
              </a:solidFill>
            </a:endParaRPr>
          </a:p>
        </p:txBody>
      </p:sp>
      <p:sp>
        <p:nvSpPr>
          <p:cNvPr id="13" name="Rectangle 12">
            <a:extLst>
              <a:ext uri="{FF2B5EF4-FFF2-40B4-BE49-F238E27FC236}">
                <a16:creationId xmlns:a16="http://schemas.microsoft.com/office/drawing/2014/main" id="{EBDA196D-8AEF-6A46-B53C-3DB340894BD8}"/>
              </a:ext>
            </a:extLst>
          </p:cNvPr>
          <p:cNvSpPr/>
          <p:nvPr/>
        </p:nvSpPr>
        <p:spPr>
          <a:xfrm>
            <a:off x="9468588" y="6480163"/>
            <a:ext cx="2912176" cy="338554"/>
          </a:xfrm>
          <a:prstGeom prst="rect">
            <a:avLst/>
          </a:prstGeom>
        </p:spPr>
        <p:txBody>
          <a:bodyPr wrap="square">
            <a:spAutoFit/>
          </a:bodyPr>
          <a:lstStyle/>
          <a:p>
            <a:r>
              <a:rPr lang="en-US" sz="800" i="1" dirty="0">
                <a:solidFill>
                  <a:schemeClr val="bg1"/>
                </a:solidFill>
              </a:rPr>
              <a:t>Figure 52</a:t>
            </a:r>
            <a:r>
              <a:rPr lang="en-US" sz="800" dirty="0">
                <a:solidFill>
                  <a:schemeClr val="bg1"/>
                </a:solidFill>
              </a:rPr>
              <a:t>. Fire Department Vehicles. Adapted from “Highlands Fire Department”, retrieved from </a:t>
            </a:r>
            <a:r>
              <a:rPr lang="en-US" sz="800" dirty="0">
                <a:solidFill>
                  <a:schemeClr val="bg1"/>
                </a:solidFill>
                <a:hlinkClick r:id="rId10">
                  <a:extLst>
                    <a:ext uri="{A12FA001-AC4F-418D-AE19-62706E023703}">
                      <ahyp:hlinkClr xmlns:ahyp="http://schemas.microsoft.com/office/drawing/2018/hyperlinkcolor" val="tx"/>
                    </a:ext>
                  </a:extLst>
                </a:hlinkClick>
              </a:rPr>
              <a:t>https://highlandsfire.com/</a:t>
            </a:r>
            <a:endParaRPr lang="en-US" sz="800" dirty="0">
              <a:solidFill>
                <a:schemeClr val="bg1"/>
              </a:solidFill>
            </a:endParaRPr>
          </a:p>
        </p:txBody>
      </p:sp>
    </p:spTree>
    <p:extLst>
      <p:ext uri="{BB962C8B-B14F-4D97-AF65-F5344CB8AC3E}">
        <p14:creationId xmlns:p14="http://schemas.microsoft.com/office/powerpoint/2010/main" val="2935514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4996623-51EC-9A4A-B5FE-CF78728E8DFB}"/>
              </a:ext>
            </a:extLst>
          </p:cNvPr>
          <p:cNvSpPr/>
          <p:nvPr/>
        </p:nvSpPr>
        <p:spPr>
          <a:xfrm>
            <a:off x="0" y="0"/>
            <a:ext cx="12192000" cy="3199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2"/>
          </p:nvPr>
        </p:nvSpPr>
        <p:spPr>
          <a:xfrm>
            <a:off x="5592264" y="389067"/>
            <a:ext cx="6574636" cy="2745520"/>
          </a:xfrm>
        </p:spPr>
        <p:txBody>
          <a:bodyPr vert="horz" lIns="91440" tIns="45720" rIns="91440" bIns="45720" rtlCol="0" anchor="ctr">
            <a:normAutofit/>
          </a:bodyPr>
          <a:lstStyle/>
          <a:p>
            <a:endParaRPr lang="en-US" sz="2400" dirty="0"/>
          </a:p>
          <a:p>
            <a:r>
              <a:rPr lang="en-US" sz="2400" dirty="0"/>
              <a:t>How does the crime rate in Baytown compare to the national crime rate? </a:t>
            </a:r>
          </a:p>
          <a:p>
            <a:r>
              <a:rPr lang="en-US" sz="2400" dirty="0"/>
              <a:t>How can a community increase safety?</a:t>
            </a:r>
          </a:p>
          <a:p>
            <a:r>
              <a:rPr lang="en-US" sz="2400" dirty="0"/>
              <a:t>How does the presence of the refineries impact emergency services in Baytown? </a:t>
            </a:r>
          </a:p>
          <a:p>
            <a:pPr marL="0"/>
            <a:endParaRPr lang="en-US" sz="500" dirty="0"/>
          </a:p>
        </p:txBody>
      </p:sp>
      <p:sp>
        <p:nvSpPr>
          <p:cNvPr id="5" name="TextBox 4">
            <a:extLst>
              <a:ext uri="{FF2B5EF4-FFF2-40B4-BE49-F238E27FC236}">
                <a16:creationId xmlns:a16="http://schemas.microsoft.com/office/drawing/2014/main" id="{A3381351-7EB4-094A-825E-3CC152F7D73B}"/>
              </a:ext>
            </a:extLst>
          </p:cNvPr>
          <p:cNvSpPr txBox="1"/>
          <p:nvPr/>
        </p:nvSpPr>
        <p:spPr>
          <a:xfrm>
            <a:off x="177258" y="295312"/>
            <a:ext cx="5037848" cy="1569660"/>
          </a:xfrm>
          <a:prstGeom prst="rect">
            <a:avLst/>
          </a:prstGeom>
          <a:noFill/>
        </p:spPr>
        <p:txBody>
          <a:bodyPr wrap="square" rtlCol="0">
            <a:spAutoFit/>
          </a:bodyPr>
          <a:lstStyle/>
          <a:p>
            <a:pPr algn="ctr"/>
            <a:r>
              <a:rPr lang="en-US" sz="3200" dirty="0"/>
              <a:t>Baytown is served by its own police department and fire department. </a:t>
            </a:r>
          </a:p>
        </p:txBody>
      </p:sp>
      <p:sp>
        <p:nvSpPr>
          <p:cNvPr id="6" name="TextBox 5">
            <a:extLst>
              <a:ext uri="{FF2B5EF4-FFF2-40B4-BE49-F238E27FC236}">
                <a16:creationId xmlns:a16="http://schemas.microsoft.com/office/drawing/2014/main" id="{D52CF309-008B-B34D-BB7F-7EEC2DE58E78}"/>
              </a:ext>
            </a:extLst>
          </p:cNvPr>
          <p:cNvSpPr txBox="1"/>
          <p:nvPr/>
        </p:nvSpPr>
        <p:spPr>
          <a:xfrm>
            <a:off x="1972851" y="1934785"/>
            <a:ext cx="2522929" cy="1107996"/>
          </a:xfrm>
          <a:prstGeom prst="rect">
            <a:avLst/>
          </a:prstGeom>
          <a:noFill/>
        </p:spPr>
        <p:txBody>
          <a:bodyPr wrap="square" rtlCol="0">
            <a:spAutoFit/>
          </a:bodyPr>
          <a:lstStyle/>
          <a:p>
            <a:r>
              <a:rPr lang="en-US" sz="2400" dirty="0">
                <a:hlinkClick r:id="rId3"/>
              </a:rPr>
              <a:t>Feeling Safe</a:t>
            </a:r>
            <a:endParaRPr lang="en-US" sz="2400" dirty="0"/>
          </a:p>
          <a:p>
            <a:r>
              <a:rPr lang="en-US" sz="2400" dirty="0">
                <a:hlinkClick r:id="rId4"/>
              </a:rPr>
              <a:t>Crime Statistics</a:t>
            </a:r>
            <a:endParaRPr lang="en-US" sz="2400" dirty="0"/>
          </a:p>
          <a:p>
            <a:endParaRPr lang="en-US" dirty="0"/>
          </a:p>
        </p:txBody>
      </p:sp>
      <p:sp>
        <p:nvSpPr>
          <p:cNvPr id="17" name="Action Button: Help 16">
            <a:hlinkClick r:id="" action="ppaction://noaction" highlightClick="1"/>
            <a:extLst>
              <a:ext uri="{FF2B5EF4-FFF2-40B4-BE49-F238E27FC236}">
                <a16:creationId xmlns:a16="http://schemas.microsoft.com/office/drawing/2014/main" id="{E6490CF9-EC2D-0B4D-A595-3F0335E7C6CC}"/>
              </a:ext>
            </a:extLst>
          </p:cNvPr>
          <p:cNvSpPr/>
          <p:nvPr/>
        </p:nvSpPr>
        <p:spPr>
          <a:xfrm>
            <a:off x="5446007" y="993423"/>
            <a:ext cx="408806" cy="366181"/>
          </a:xfrm>
          <a:prstGeom prst="actionButtonHelp">
            <a:avLst/>
          </a:prstGeom>
          <a:solidFill>
            <a:srgbClr val="6D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pic>
        <p:nvPicPr>
          <p:cNvPr id="19" name="Content Placeholder 3">
            <a:extLst>
              <a:ext uri="{FF2B5EF4-FFF2-40B4-BE49-F238E27FC236}">
                <a16:creationId xmlns:a16="http://schemas.microsoft.com/office/drawing/2014/main" id="{9E715D77-CCDF-FB4A-933C-56BD77DA5726}"/>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0" y="3134587"/>
            <a:ext cx="12306300" cy="3723413"/>
          </a:xfrm>
          <a:prstGeom prst="rect">
            <a:avLst/>
          </a:prstGeom>
        </p:spPr>
      </p:pic>
      <p:sp>
        <p:nvSpPr>
          <p:cNvPr id="20" name="Action Button: Help 19">
            <a:hlinkClick r:id="" action="ppaction://noaction" highlightClick="1"/>
            <a:extLst>
              <a:ext uri="{FF2B5EF4-FFF2-40B4-BE49-F238E27FC236}">
                <a16:creationId xmlns:a16="http://schemas.microsoft.com/office/drawing/2014/main" id="{A2C5B289-75C3-5242-A83E-9DDAB64D583F}"/>
              </a:ext>
            </a:extLst>
          </p:cNvPr>
          <p:cNvSpPr/>
          <p:nvPr/>
        </p:nvSpPr>
        <p:spPr>
          <a:xfrm>
            <a:off x="5446007" y="1742769"/>
            <a:ext cx="408806" cy="366181"/>
          </a:xfrm>
          <a:prstGeom prst="actionButtonHelp">
            <a:avLst/>
          </a:prstGeom>
          <a:solidFill>
            <a:srgbClr val="6D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22" name="Action Button: Help 21">
            <a:hlinkClick r:id="" action="ppaction://noaction" highlightClick="1"/>
            <a:extLst>
              <a:ext uri="{FF2B5EF4-FFF2-40B4-BE49-F238E27FC236}">
                <a16:creationId xmlns:a16="http://schemas.microsoft.com/office/drawing/2014/main" id="{9A2FF226-20CB-964D-BEA5-BCB24A5EEA46}"/>
              </a:ext>
            </a:extLst>
          </p:cNvPr>
          <p:cNvSpPr/>
          <p:nvPr/>
        </p:nvSpPr>
        <p:spPr>
          <a:xfrm>
            <a:off x="5446007" y="2252260"/>
            <a:ext cx="408806" cy="366181"/>
          </a:xfrm>
          <a:prstGeom prst="actionButtonHelp">
            <a:avLst/>
          </a:prstGeom>
          <a:solidFill>
            <a:srgbClr val="6D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pic>
        <p:nvPicPr>
          <p:cNvPr id="23" name="Graphic 22" descr="Internet">
            <a:extLst>
              <a:ext uri="{FF2B5EF4-FFF2-40B4-BE49-F238E27FC236}">
                <a16:creationId xmlns:a16="http://schemas.microsoft.com/office/drawing/2014/main" id="{B0FCE3DA-C0B6-EF46-9A3F-52FB12D55A7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5769" y="1934785"/>
            <a:ext cx="837082" cy="837082"/>
          </a:xfrm>
          <a:prstGeom prst="rect">
            <a:avLst/>
          </a:prstGeom>
        </p:spPr>
      </p:pic>
      <p:sp>
        <p:nvSpPr>
          <p:cNvPr id="24" name="Rectangle 23">
            <a:extLst>
              <a:ext uri="{FF2B5EF4-FFF2-40B4-BE49-F238E27FC236}">
                <a16:creationId xmlns:a16="http://schemas.microsoft.com/office/drawing/2014/main" id="{6C3199F8-AD35-2744-9EFA-C197D9C11063}"/>
              </a:ext>
            </a:extLst>
          </p:cNvPr>
          <p:cNvSpPr/>
          <p:nvPr/>
        </p:nvSpPr>
        <p:spPr>
          <a:xfrm>
            <a:off x="3077497" y="6642556"/>
            <a:ext cx="6626941" cy="215444"/>
          </a:xfrm>
          <a:prstGeom prst="rect">
            <a:avLst/>
          </a:prstGeom>
        </p:spPr>
        <p:txBody>
          <a:bodyPr wrap="square">
            <a:spAutoFit/>
          </a:bodyPr>
          <a:lstStyle/>
          <a:p>
            <a:r>
              <a:rPr lang="en-US" sz="800" i="1" dirty="0"/>
              <a:t>Figure 53</a:t>
            </a:r>
            <a:r>
              <a:rPr lang="en-US" sz="800" dirty="0"/>
              <a:t>. Graphical depiction of crime in Baytown, Texas. Adapted from “City Data”, retrieved from </a:t>
            </a:r>
            <a:r>
              <a:rPr lang="en-US" sz="800" dirty="0">
                <a:hlinkClick r:id="rId8">
                  <a:extLst>
                    <a:ext uri="{A12FA001-AC4F-418D-AE19-62706E023703}">
                      <ahyp:hlinkClr xmlns:ahyp="http://schemas.microsoft.com/office/drawing/2018/hyperlinkcolor" val="tx"/>
                    </a:ext>
                  </a:extLst>
                </a:hlinkClick>
              </a:rPr>
              <a:t>https://www.city-data.com/</a:t>
            </a:r>
            <a:endParaRPr lang="en-US" sz="800" dirty="0"/>
          </a:p>
        </p:txBody>
      </p:sp>
    </p:spTree>
    <p:extLst>
      <p:ext uri="{BB962C8B-B14F-4D97-AF65-F5344CB8AC3E}">
        <p14:creationId xmlns:p14="http://schemas.microsoft.com/office/powerpoint/2010/main" val="2929331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empty parking lot in front of a building&#10;&#10;Description automatically generated"/>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Content Placeholder 3" descr="A large building in the background&#10;&#10;Description automatically generated"/>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6" name="Picture 5" descr="A large brick building&#10;&#10;Description automatically generated"/>
          <p:cNvPicPr>
            <a:picLocks noChangeAspect="1"/>
          </p:cNvPicPr>
          <p:nvPr/>
        </p:nvPicPr>
        <p:blipFill rotWithShape="1">
          <a:blip r:embed="rId4" cstate="screen">
            <a:extLst>
              <a:ext uri="{28A0092B-C50C-407E-A947-70E740481C1C}">
                <a14:useLocalDpi xmlns:a14="http://schemas.microsoft.com/office/drawing/2010/main" val="0"/>
              </a:ext>
            </a:extLst>
          </a:blip>
          <a:srcRect r="-2"/>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9" name="Freeform: Shape 18">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9181" y="13874"/>
            <a:ext cx="2807208" cy="1325563"/>
          </a:xfrm>
        </p:spPr>
        <p:txBody>
          <a:bodyPr vert="horz" lIns="91440" tIns="45720" rIns="91440" bIns="45720" rtlCol="0" anchor="ctr">
            <a:normAutofit/>
          </a:bodyPr>
          <a:lstStyle/>
          <a:p>
            <a:pPr algn="ctr"/>
            <a:r>
              <a:rPr lang="en-US" sz="4000" b="1" kern="1200" dirty="0">
                <a:solidFill>
                  <a:schemeClr val="tx1"/>
                </a:solidFill>
                <a:latin typeface="+mj-lt"/>
                <a:ea typeface="+mj-ea"/>
                <a:cs typeface="+mj-cs"/>
              </a:rPr>
              <a:t>Health Care in Baytown</a:t>
            </a:r>
          </a:p>
        </p:txBody>
      </p:sp>
      <p:sp>
        <p:nvSpPr>
          <p:cNvPr id="23" name="Rectangle 22">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val="0"/>
              </a:ext>
            </a:extLst>
          </a:blip>
          <a:srcRect r="-1"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10" name="Rectangle 9">
            <a:extLst>
              <a:ext uri="{FF2B5EF4-FFF2-40B4-BE49-F238E27FC236}">
                <a16:creationId xmlns:a16="http://schemas.microsoft.com/office/drawing/2014/main" id="{D071E823-5E4D-104F-8685-A63F58B5F6CC}"/>
              </a:ext>
            </a:extLst>
          </p:cNvPr>
          <p:cNvSpPr/>
          <p:nvPr/>
        </p:nvSpPr>
        <p:spPr>
          <a:xfrm>
            <a:off x="329181" y="2009320"/>
            <a:ext cx="3194259" cy="314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6BEE1C0A-3C1F-034F-8502-3AFB46317BC0}"/>
              </a:ext>
            </a:extLst>
          </p:cNvPr>
          <p:cNvGraphicFramePr/>
          <p:nvPr>
            <p:extLst>
              <p:ext uri="{D42A27DB-BD31-4B8C-83A1-F6EECF244321}">
                <p14:modId xmlns:p14="http://schemas.microsoft.com/office/powerpoint/2010/main" val="523852865"/>
              </p:ext>
            </p:extLst>
          </p:nvPr>
        </p:nvGraphicFramePr>
        <p:xfrm>
          <a:off x="9146" y="-567182"/>
          <a:ext cx="3936670" cy="79375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Rectangle 17">
            <a:extLst>
              <a:ext uri="{FF2B5EF4-FFF2-40B4-BE49-F238E27FC236}">
                <a16:creationId xmlns:a16="http://schemas.microsoft.com/office/drawing/2014/main" id="{EAE093B7-7979-6447-9682-0B5120246684}"/>
              </a:ext>
            </a:extLst>
          </p:cNvPr>
          <p:cNvSpPr/>
          <p:nvPr/>
        </p:nvSpPr>
        <p:spPr>
          <a:xfrm>
            <a:off x="3932097" y="2893738"/>
            <a:ext cx="4178237" cy="338554"/>
          </a:xfrm>
          <a:prstGeom prst="rect">
            <a:avLst/>
          </a:prstGeom>
        </p:spPr>
        <p:txBody>
          <a:bodyPr wrap="square">
            <a:spAutoFit/>
          </a:bodyPr>
          <a:lstStyle/>
          <a:p>
            <a:r>
              <a:rPr lang="en-US" sz="800" i="1" dirty="0">
                <a:solidFill>
                  <a:schemeClr val="bg1"/>
                </a:solidFill>
              </a:rPr>
              <a:t>Figure 54</a:t>
            </a:r>
            <a:r>
              <a:rPr lang="en-US" sz="800" dirty="0">
                <a:solidFill>
                  <a:schemeClr val="bg1"/>
                </a:solidFill>
              </a:rPr>
              <a:t>. Baytown Health Center. Adapted from “Harris Health System”, retrieved from </a:t>
            </a:r>
            <a:r>
              <a:rPr lang="en-US" sz="800" dirty="0">
                <a:solidFill>
                  <a:schemeClr val="bg1"/>
                </a:solidFill>
                <a:hlinkClick r:id="rId11">
                  <a:extLst>
                    <a:ext uri="{A12FA001-AC4F-418D-AE19-62706E023703}">
                      <ahyp:hlinkClr xmlns:ahyp="http://schemas.microsoft.com/office/drawing/2018/hyperlinkcolor" val="tx"/>
                    </a:ext>
                  </a:extLst>
                </a:hlinkClick>
              </a:rPr>
              <a:t>https://www.harrishealth.org/locations-hh/Pages/baytown-health-center.aspx</a:t>
            </a:r>
            <a:endParaRPr lang="en-US" sz="800" dirty="0">
              <a:solidFill>
                <a:schemeClr val="bg1"/>
              </a:solidFill>
            </a:endParaRPr>
          </a:p>
        </p:txBody>
      </p:sp>
      <p:sp>
        <p:nvSpPr>
          <p:cNvPr id="20" name="Rectangle 19">
            <a:extLst>
              <a:ext uri="{FF2B5EF4-FFF2-40B4-BE49-F238E27FC236}">
                <a16:creationId xmlns:a16="http://schemas.microsoft.com/office/drawing/2014/main" id="{FD370C7D-D9B2-4049-A495-30AB0903462C}"/>
              </a:ext>
            </a:extLst>
          </p:cNvPr>
          <p:cNvSpPr/>
          <p:nvPr/>
        </p:nvSpPr>
        <p:spPr>
          <a:xfrm>
            <a:off x="8110334" y="2885019"/>
            <a:ext cx="4178237" cy="338554"/>
          </a:xfrm>
          <a:prstGeom prst="rect">
            <a:avLst/>
          </a:prstGeom>
        </p:spPr>
        <p:txBody>
          <a:bodyPr wrap="square">
            <a:spAutoFit/>
          </a:bodyPr>
          <a:lstStyle/>
          <a:p>
            <a:r>
              <a:rPr lang="en-US" sz="800" i="1" dirty="0">
                <a:solidFill>
                  <a:schemeClr val="bg1"/>
                </a:solidFill>
              </a:rPr>
              <a:t>Figure 55</a:t>
            </a:r>
            <a:r>
              <a:rPr lang="en-US" sz="800" dirty="0">
                <a:solidFill>
                  <a:schemeClr val="bg1"/>
                </a:solidFill>
              </a:rPr>
              <a:t>. A patient receiving care in their home. Adapted from “Vitalis Healthcare”, retrieved from </a:t>
            </a:r>
            <a:r>
              <a:rPr lang="en-US" sz="800" dirty="0">
                <a:solidFill>
                  <a:schemeClr val="bg1"/>
                </a:solidFill>
                <a:hlinkClick r:id="rId12">
                  <a:extLst>
                    <a:ext uri="{A12FA001-AC4F-418D-AE19-62706E023703}">
                      <ahyp:hlinkClr xmlns:ahyp="http://schemas.microsoft.com/office/drawing/2018/hyperlinkcolor" val="tx"/>
                    </a:ext>
                  </a:extLst>
                </a:hlinkClick>
              </a:rPr>
              <a:t>https://www.vitalishealthcare.com/</a:t>
            </a:r>
            <a:endParaRPr lang="en-US" sz="800" dirty="0">
              <a:solidFill>
                <a:schemeClr val="bg1"/>
              </a:solidFill>
            </a:endParaRPr>
          </a:p>
        </p:txBody>
      </p:sp>
      <p:sp>
        <p:nvSpPr>
          <p:cNvPr id="22" name="Rectangle 21">
            <a:extLst>
              <a:ext uri="{FF2B5EF4-FFF2-40B4-BE49-F238E27FC236}">
                <a16:creationId xmlns:a16="http://schemas.microsoft.com/office/drawing/2014/main" id="{A6A07B89-371C-124C-ADC0-CD5C01CDA485}"/>
              </a:ext>
            </a:extLst>
          </p:cNvPr>
          <p:cNvSpPr/>
          <p:nvPr/>
        </p:nvSpPr>
        <p:spPr>
          <a:xfrm>
            <a:off x="3364583" y="6341461"/>
            <a:ext cx="4178237" cy="461665"/>
          </a:xfrm>
          <a:prstGeom prst="rect">
            <a:avLst/>
          </a:prstGeom>
        </p:spPr>
        <p:txBody>
          <a:bodyPr wrap="square">
            <a:spAutoFit/>
          </a:bodyPr>
          <a:lstStyle/>
          <a:p>
            <a:r>
              <a:rPr lang="en-US" sz="800" i="1" dirty="0">
                <a:solidFill>
                  <a:schemeClr val="bg1"/>
                </a:solidFill>
              </a:rPr>
              <a:t>Figure 56</a:t>
            </a:r>
            <a:r>
              <a:rPr lang="en-US" sz="800" dirty="0">
                <a:solidFill>
                  <a:schemeClr val="bg1"/>
                </a:solidFill>
              </a:rPr>
              <a:t>. Kindred Hospital in Baytown, Texas. Adapted from “Biz Journals”, retrieved from </a:t>
            </a:r>
            <a:r>
              <a:rPr lang="en-US" sz="800" dirty="0">
                <a:solidFill>
                  <a:schemeClr val="bg1"/>
                </a:solidFill>
                <a:hlinkClick r:id="rId13">
                  <a:extLst>
                    <a:ext uri="{A12FA001-AC4F-418D-AE19-62706E023703}">
                      <ahyp:hlinkClr xmlns:ahyp="http://schemas.microsoft.com/office/drawing/2018/hyperlinkcolor" val="tx"/>
                    </a:ext>
                  </a:extLst>
                </a:hlinkClick>
              </a:rPr>
              <a:t>https://www.bizjournals.com/louisville/news/2020/01/24/louisville-based-kindred-healthcare-closes-six.html</a:t>
            </a:r>
            <a:endParaRPr lang="en-US" sz="800" dirty="0">
              <a:solidFill>
                <a:schemeClr val="bg1"/>
              </a:solidFill>
            </a:endParaRPr>
          </a:p>
        </p:txBody>
      </p:sp>
      <p:sp>
        <p:nvSpPr>
          <p:cNvPr id="24" name="Rectangle 23">
            <a:extLst>
              <a:ext uri="{FF2B5EF4-FFF2-40B4-BE49-F238E27FC236}">
                <a16:creationId xmlns:a16="http://schemas.microsoft.com/office/drawing/2014/main" id="{C05EFC3F-0098-5540-A306-C6CCB2C6EE2E}"/>
              </a:ext>
            </a:extLst>
          </p:cNvPr>
          <p:cNvSpPr/>
          <p:nvPr/>
        </p:nvSpPr>
        <p:spPr>
          <a:xfrm>
            <a:off x="7717975" y="6341461"/>
            <a:ext cx="4178237" cy="338554"/>
          </a:xfrm>
          <a:prstGeom prst="rect">
            <a:avLst/>
          </a:prstGeom>
        </p:spPr>
        <p:txBody>
          <a:bodyPr wrap="square">
            <a:spAutoFit/>
          </a:bodyPr>
          <a:lstStyle/>
          <a:p>
            <a:r>
              <a:rPr lang="en-US" sz="800" i="1" dirty="0">
                <a:solidFill>
                  <a:schemeClr val="bg1"/>
                </a:solidFill>
              </a:rPr>
              <a:t>Figure 57</a:t>
            </a:r>
            <a:r>
              <a:rPr lang="en-US" sz="800" dirty="0">
                <a:solidFill>
                  <a:schemeClr val="bg1"/>
                </a:solidFill>
              </a:rPr>
              <a:t>. Altus Hospital in Baytown, Texas. Adapted from “Altus Hospital”, retrieved from </a:t>
            </a:r>
            <a:r>
              <a:rPr lang="en-US" sz="800" dirty="0">
                <a:solidFill>
                  <a:schemeClr val="bg1"/>
                </a:solidFill>
                <a:hlinkClick r:id="rId14">
                  <a:extLst>
                    <a:ext uri="{A12FA001-AC4F-418D-AE19-62706E023703}">
                      <ahyp:hlinkClr xmlns:ahyp="http://schemas.microsoft.com/office/drawing/2018/hyperlinkcolor" val="tx"/>
                    </a:ext>
                  </a:extLst>
                </a:hlinkClick>
              </a:rPr>
              <a:t>https://altushospital.org/emergency-room/</a:t>
            </a:r>
            <a:endParaRPr lang="en-US" sz="800" dirty="0">
              <a:solidFill>
                <a:schemeClr val="bg1"/>
              </a:solidFill>
            </a:endParaRPr>
          </a:p>
        </p:txBody>
      </p:sp>
    </p:spTree>
    <p:extLst>
      <p:ext uri="{BB962C8B-B14F-4D97-AF65-F5344CB8AC3E}">
        <p14:creationId xmlns:p14="http://schemas.microsoft.com/office/powerpoint/2010/main" val="227239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E84B34-929C-6648-BC85-4EA3FFB7CCE1}"/>
              </a:ext>
            </a:extLst>
          </p:cNvPr>
          <p:cNvSpPr/>
          <p:nvPr/>
        </p:nvSpPr>
        <p:spPr>
          <a:xfrm>
            <a:off x="4904263" y="261059"/>
            <a:ext cx="6996224" cy="6001516"/>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9AEC52C-8FE0-B34C-BB76-2643089AF113}"/>
              </a:ext>
            </a:extLst>
          </p:cNvPr>
          <p:cNvSpPr txBox="1"/>
          <p:nvPr/>
        </p:nvSpPr>
        <p:spPr>
          <a:xfrm>
            <a:off x="564912" y="2050686"/>
            <a:ext cx="3822192" cy="4015951"/>
          </a:xfrm>
          <a:prstGeom prst="rect">
            <a:avLst/>
          </a:prstGeom>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35-year-old combat veteran</a:t>
            </a: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Amputee</a:t>
            </a: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Divorced</a:t>
            </a: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Unemployed</a:t>
            </a: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Caretaker for his daughter with Autism</a:t>
            </a: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Has post traumatic stress disorder</a:t>
            </a: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Has a substance abuse disorder</a:t>
            </a: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6225B7E-8F8E-DA41-AC73-C1A20765F24D}"/>
              </a:ext>
            </a:extLst>
          </p:cNvPr>
          <p:cNvSpPr txBox="1"/>
          <p:nvPr/>
        </p:nvSpPr>
        <p:spPr>
          <a:xfrm>
            <a:off x="562896" y="657666"/>
            <a:ext cx="382219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John Miller</a:t>
            </a:r>
          </a:p>
        </p:txBody>
      </p:sp>
      <p:sp>
        <p:nvSpPr>
          <p:cNvPr id="10" name="Rectangle 9">
            <a:extLst>
              <a:ext uri="{FF2B5EF4-FFF2-40B4-BE49-F238E27FC236}">
                <a16:creationId xmlns:a16="http://schemas.microsoft.com/office/drawing/2014/main" id="{4D864A4C-7D38-4243-9A0B-3A38381DFA84}"/>
              </a:ext>
            </a:extLst>
          </p:cNvPr>
          <p:cNvSpPr/>
          <p:nvPr/>
        </p:nvSpPr>
        <p:spPr>
          <a:xfrm>
            <a:off x="5055572" y="375051"/>
            <a:ext cx="6734865" cy="57773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459CA07-8403-409E-BEAB-1E757D84C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576" y="446491"/>
            <a:ext cx="6495584" cy="5624561"/>
          </a:xfrm>
          <a:prstGeom prst="rect">
            <a:avLst/>
          </a:prstGeom>
          <a:ln>
            <a:solidFill>
              <a:schemeClr val="tx1"/>
            </a:solidFill>
          </a:ln>
        </p:spPr>
      </p:pic>
      <p:sp>
        <p:nvSpPr>
          <p:cNvPr id="8" name="TextBox 7">
            <a:extLst>
              <a:ext uri="{FF2B5EF4-FFF2-40B4-BE49-F238E27FC236}">
                <a16:creationId xmlns:a16="http://schemas.microsoft.com/office/drawing/2014/main" id="{D981D9B6-F1A5-0C4F-915A-D0ACF67C6A26}"/>
              </a:ext>
            </a:extLst>
          </p:cNvPr>
          <p:cNvSpPr txBox="1"/>
          <p:nvPr/>
        </p:nvSpPr>
        <p:spPr>
          <a:xfrm>
            <a:off x="8871347" y="5666529"/>
            <a:ext cx="2841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Figure 2</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Early military photo of Army. Printed with permission from S. Justin.  </a:t>
            </a:r>
          </a:p>
        </p:txBody>
      </p:sp>
    </p:spTree>
    <p:extLst>
      <p:ext uri="{BB962C8B-B14F-4D97-AF65-F5344CB8AC3E}">
        <p14:creationId xmlns:p14="http://schemas.microsoft.com/office/powerpoint/2010/main" val="1588908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194"/>
            <a:ext cx="10515600" cy="939338"/>
          </a:xfrm>
        </p:spPr>
        <p:txBody>
          <a:bodyPr/>
          <a:lstStyle/>
          <a:p>
            <a:pPr algn="ctr"/>
            <a:r>
              <a:rPr lang="en-US" dirty="0"/>
              <a:t>Health Care: Only Part of the Picture</a:t>
            </a:r>
          </a:p>
        </p:txBody>
      </p:sp>
      <p:graphicFrame>
        <p:nvGraphicFramePr>
          <p:cNvPr id="9" name="Content Placeholder 8">
            <a:extLst>
              <a:ext uri="{FF2B5EF4-FFF2-40B4-BE49-F238E27FC236}">
                <a16:creationId xmlns:a16="http://schemas.microsoft.com/office/drawing/2014/main" id="{FEAD99D7-F9EA-E844-9013-07E86142FA11}"/>
              </a:ext>
            </a:extLst>
          </p:cNvPr>
          <p:cNvGraphicFramePr>
            <a:graphicFrameLocks noGrp="1"/>
          </p:cNvGraphicFramePr>
          <p:nvPr>
            <p:ph sz="half" idx="1"/>
            <p:extLst>
              <p:ext uri="{D42A27DB-BD31-4B8C-83A1-F6EECF244321}">
                <p14:modId xmlns:p14="http://schemas.microsoft.com/office/powerpoint/2010/main" val="3991102691"/>
              </p:ext>
            </p:extLst>
          </p:nvPr>
        </p:nvGraphicFramePr>
        <p:xfrm>
          <a:off x="6096000" y="1044124"/>
          <a:ext cx="5703065" cy="5622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EF84EFF-3C7E-C646-8FC3-6A1CA19EFD9D}"/>
              </a:ext>
            </a:extLst>
          </p:cNvPr>
          <p:cNvSpPr txBox="1"/>
          <p:nvPr/>
        </p:nvSpPr>
        <p:spPr>
          <a:xfrm>
            <a:off x="2050532" y="4850827"/>
            <a:ext cx="4045468" cy="2123658"/>
          </a:xfrm>
          <a:prstGeom prst="rect">
            <a:avLst/>
          </a:prstGeom>
          <a:noFill/>
        </p:spPr>
        <p:txBody>
          <a:bodyPr wrap="square" rtlCol="0">
            <a:spAutoFit/>
          </a:bodyPr>
          <a:lstStyle/>
          <a:p>
            <a:r>
              <a:rPr lang="en-US" sz="2400" dirty="0">
                <a:hlinkClick r:id="rId7"/>
              </a:rPr>
              <a:t>Texas Uninsured Rate</a:t>
            </a:r>
            <a:r>
              <a:rPr lang="en-US" sz="2400" dirty="0"/>
              <a:t> </a:t>
            </a:r>
          </a:p>
          <a:p>
            <a:r>
              <a:rPr lang="en-US" sz="2400" dirty="0">
                <a:solidFill>
                  <a:schemeClr val="accent1">
                    <a:lumMod val="75000"/>
                  </a:schemeClr>
                </a:solidFill>
                <a:hlinkClick r:id="rId8">
                  <a:extLst>
                    <a:ext uri="{A12FA001-AC4F-418D-AE19-62706E023703}">
                      <ahyp:hlinkClr xmlns:ahyp="http://schemas.microsoft.com/office/drawing/2018/hyperlinkcolor" val="tx"/>
                    </a:ext>
                  </a:extLst>
                </a:hlinkClick>
              </a:rPr>
              <a:t>Mortality in Texas</a:t>
            </a:r>
            <a:endParaRPr lang="en-US" sz="2400" dirty="0">
              <a:solidFill>
                <a:schemeClr val="accent1">
                  <a:lumMod val="75000"/>
                </a:schemeClr>
              </a:solidFill>
            </a:endParaRPr>
          </a:p>
          <a:p>
            <a:r>
              <a:rPr lang="en-US" sz="2400" dirty="0">
                <a:solidFill>
                  <a:schemeClr val="accent1">
                    <a:lumMod val="75000"/>
                  </a:schemeClr>
                </a:solidFill>
                <a:hlinkClick r:id="rId9">
                  <a:extLst>
                    <a:ext uri="{A12FA001-AC4F-418D-AE19-62706E023703}">
                      <ahyp:hlinkClr xmlns:ahyp="http://schemas.microsoft.com/office/drawing/2018/hyperlinkcolor" val="tx"/>
                    </a:ext>
                  </a:extLst>
                </a:hlinkClick>
              </a:rPr>
              <a:t>COVID-19 Mortality Overview</a:t>
            </a:r>
            <a:endParaRPr lang="en-US" sz="2400" dirty="0">
              <a:solidFill>
                <a:schemeClr val="accent1">
                  <a:lumMod val="75000"/>
                </a:schemeClr>
              </a:solidFill>
            </a:endParaRPr>
          </a:p>
          <a:p>
            <a:r>
              <a:rPr lang="en-US" sz="2400" dirty="0">
                <a:solidFill>
                  <a:schemeClr val="accent1">
                    <a:lumMod val="75000"/>
                  </a:schemeClr>
                </a:solidFill>
                <a:hlinkClick r:id="rId10">
                  <a:extLst>
                    <a:ext uri="{A12FA001-AC4F-418D-AE19-62706E023703}">
                      <ahyp:hlinkClr xmlns:ahyp="http://schemas.microsoft.com/office/drawing/2018/hyperlinkcolor" val="tx"/>
                    </a:ext>
                  </a:extLst>
                </a:hlinkClick>
              </a:rPr>
              <a:t>Texas Health Ranking</a:t>
            </a:r>
            <a:endParaRPr lang="en-US" sz="2400" dirty="0">
              <a:solidFill>
                <a:schemeClr val="accent1">
                  <a:lumMod val="75000"/>
                </a:schemeClr>
              </a:solidFill>
            </a:endParaRPr>
          </a:p>
          <a:p>
            <a:endParaRPr lang="en-US" dirty="0"/>
          </a:p>
          <a:p>
            <a:endParaRPr lang="en-US" dirty="0"/>
          </a:p>
        </p:txBody>
      </p:sp>
      <p:sp>
        <p:nvSpPr>
          <p:cNvPr id="6" name="TextBox 5">
            <a:extLst>
              <a:ext uri="{FF2B5EF4-FFF2-40B4-BE49-F238E27FC236}">
                <a16:creationId xmlns:a16="http://schemas.microsoft.com/office/drawing/2014/main" id="{6B551BDE-DAAA-9B4B-9F9F-F7B405BC3F96}"/>
              </a:ext>
            </a:extLst>
          </p:cNvPr>
          <p:cNvSpPr txBox="1"/>
          <p:nvPr/>
        </p:nvSpPr>
        <p:spPr>
          <a:xfrm>
            <a:off x="838200" y="1184113"/>
            <a:ext cx="4787900"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77% of the population of Baytown has health insurance with over half of those having coverage through their employer.</a:t>
            </a:r>
          </a:p>
          <a:p>
            <a:pPr marL="285750" indent="-285750">
              <a:buFont typeface="Arial" panose="020B0604020202020204" pitchFamily="34" charset="0"/>
              <a:buChar char="•"/>
            </a:pPr>
            <a:r>
              <a:rPr lang="en-US" sz="2800" dirty="0"/>
              <a:t>Texas consistently ranks as the state with highest rate of uninsured.</a:t>
            </a:r>
          </a:p>
          <a:p>
            <a:endParaRPr lang="en-US" dirty="0"/>
          </a:p>
        </p:txBody>
      </p:sp>
      <p:sp>
        <p:nvSpPr>
          <p:cNvPr id="11" name="Action Button: Help 10">
            <a:hlinkClick r:id="" action="ppaction://noaction" highlightClick="1"/>
            <a:extLst>
              <a:ext uri="{FF2B5EF4-FFF2-40B4-BE49-F238E27FC236}">
                <a16:creationId xmlns:a16="http://schemas.microsoft.com/office/drawing/2014/main" id="{7DA3E0A2-EC73-3B4C-87C2-A192059D73B1}"/>
              </a:ext>
            </a:extLst>
          </p:cNvPr>
          <p:cNvSpPr/>
          <p:nvPr/>
        </p:nvSpPr>
        <p:spPr>
          <a:xfrm>
            <a:off x="7438874" y="2543417"/>
            <a:ext cx="408693" cy="365171"/>
          </a:xfrm>
          <a:prstGeom prst="actionButtonHelp">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2" name="Action Button: Help 11">
            <a:hlinkClick r:id="" action="ppaction://noaction" highlightClick="1"/>
            <a:extLst>
              <a:ext uri="{FF2B5EF4-FFF2-40B4-BE49-F238E27FC236}">
                <a16:creationId xmlns:a16="http://schemas.microsoft.com/office/drawing/2014/main" id="{D3712E37-C9C0-B745-9741-774A80910F57}"/>
              </a:ext>
            </a:extLst>
          </p:cNvPr>
          <p:cNvSpPr/>
          <p:nvPr/>
        </p:nvSpPr>
        <p:spPr>
          <a:xfrm>
            <a:off x="7438873" y="1111213"/>
            <a:ext cx="408693" cy="365171"/>
          </a:xfrm>
          <a:prstGeom prst="actionButtonHelp">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3" name="Action Button: Help 12">
            <a:hlinkClick r:id="" action="ppaction://noaction" highlightClick="1"/>
            <a:extLst>
              <a:ext uri="{FF2B5EF4-FFF2-40B4-BE49-F238E27FC236}">
                <a16:creationId xmlns:a16="http://schemas.microsoft.com/office/drawing/2014/main" id="{BFEC9309-FD9B-434E-820B-A76CAFCBC5C9}"/>
              </a:ext>
            </a:extLst>
          </p:cNvPr>
          <p:cNvSpPr/>
          <p:nvPr/>
        </p:nvSpPr>
        <p:spPr>
          <a:xfrm>
            <a:off x="7438872" y="3965818"/>
            <a:ext cx="408693" cy="365171"/>
          </a:xfrm>
          <a:prstGeom prst="actionButtonHelp">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4" name="Action Button: Help 13">
            <a:hlinkClick r:id="" action="ppaction://noaction" highlightClick="1"/>
            <a:extLst>
              <a:ext uri="{FF2B5EF4-FFF2-40B4-BE49-F238E27FC236}">
                <a16:creationId xmlns:a16="http://schemas.microsoft.com/office/drawing/2014/main" id="{C4E1EA7E-E169-CA44-979C-D485DCAC62C2}"/>
              </a:ext>
            </a:extLst>
          </p:cNvPr>
          <p:cNvSpPr/>
          <p:nvPr/>
        </p:nvSpPr>
        <p:spPr>
          <a:xfrm>
            <a:off x="7438872" y="5362819"/>
            <a:ext cx="408693" cy="365171"/>
          </a:xfrm>
          <a:prstGeom prst="actionButtonHelp">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5" name="Action Button: Help 14">
            <a:hlinkClick r:id="" action="ppaction://noaction" highlightClick="1"/>
            <a:extLst>
              <a:ext uri="{FF2B5EF4-FFF2-40B4-BE49-F238E27FC236}">
                <a16:creationId xmlns:a16="http://schemas.microsoft.com/office/drawing/2014/main" id="{8145389B-243E-494A-8C90-59C2216E44A2}"/>
              </a:ext>
            </a:extLst>
          </p:cNvPr>
          <p:cNvSpPr/>
          <p:nvPr/>
        </p:nvSpPr>
        <p:spPr>
          <a:xfrm>
            <a:off x="10236200" y="1134010"/>
            <a:ext cx="408693" cy="342839"/>
          </a:xfrm>
          <a:prstGeom prst="actionButtonHelp">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6" name="Action Button: Help 15">
            <a:hlinkClick r:id="" action="ppaction://noaction" highlightClick="1"/>
            <a:extLst>
              <a:ext uri="{FF2B5EF4-FFF2-40B4-BE49-F238E27FC236}">
                <a16:creationId xmlns:a16="http://schemas.microsoft.com/office/drawing/2014/main" id="{EF86554B-3172-BD4E-973C-48E2C17BC820}"/>
              </a:ext>
            </a:extLst>
          </p:cNvPr>
          <p:cNvSpPr/>
          <p:nvPr/>
        </p:nvSpPr>
        <p:spPr>
          <a:xfrm>
            <a:off x="10236200" y="2553397"/>
            <a:ext cx="408693" cy="342839"/>
          </a:xfrm>
          <a:prstGeom prst="actionButtonHelp">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7" name="Action Button: Help 16">
            <a:hlinkClick r:id="" action="ppaction://noaction" highlightClick="1"/>
            <a:extLst>
              <a:ext uri="{FF2B5EF4-FFF2-40B4-BE49-F238E27FC236}">
                <a16:creationId xmlns:a16="http://schemas.microsoft.com/office/drawing/2014/main" id="{D2D6CFBB-CC36-884D-B960-FFFC72139E7C}"/>
              </a:ext>
            </a:extLst>
          </p:cNvPr>
          <p:cNvSpPr/>
          <p:nvPr/>
        </p:nvSpPr>
        <p:spPr>
          <a:xfrm>
            <a:off x="10236200" y="3975798"/>
            <a:ext cx="408693" cy="342839"/>
          </a:xfrm>
          <a:prstGeom prst="actionButtonHelp">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8" name="Action Button: Help 17">
            <a:hlinkClick r:id="" action="ppaction://noaction" highlightClick="1"/>
            <a:extLst>
              <a:ext uri="{FF2B5EF4-FFF2-40B4-BE49-F238E27FC236}">
                <a16:creationId xmlns:a16="http://schemas.microsoft.com/office/drawing/2014/main" id="{0C98C93C-45F8-544F-95D4-3EA5A951463C}"/>
              </a:ext>
            </a:extLst>
          </p:cNvPr>
          <p:cNvSpPr/>
          <p:nvPr/>
        </p:nvSpPr>
        <p:spPr>
          <a:xfrm>
            <a:off x="10236200" y="5385151"/>
            <a:ext cx="408693" cy="342839"/>
          </a:xfrm>
          <a:prstGeom prst="actionButtonHelp">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pic>
        <p:nvPicPr>
          <p:cNvPr id="19" name="Graphic 18" descr="Internet">
            <a:extLst>
              <a:ext uri="{FF2B5EF4-FFF2-40B4-BE49-F238E27FC236}">
                <a16:creationId xmlns:a16="http://schemas.microsoft.com/office/drawing/2014/main" id="{2FE0ED8F-B80E-D749-897D-2DA7504D9C7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9101" y="4975142"/>
            <a:ext cx="981865" cy="981865"/>
          </a:xfrm>
          <a:prstGeom prst="rect">
            <a:avLst/>
          </a:prstGeom>
        </p:spPr>
      </p:pic>
    </p:spTree>
    <p:extLst>
      <p:ext uri="{BB962C8B-B14F-4D97-AF65-F5344CB8AC3E}">
        <p14:creationId xmlns:p14="http://schemas.microsoft.com/office/powerpoint/2010/main" val="176790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65D3F1-1E0F-4BC6-9846-BCE0BCC9D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72809" y="-2"/>
            <a:ext cx="3582955" cy="911808"/>
          </a:xfrm>
        </p:spPr>
        <p:txBody>
          <a:bodyPr vert="horz" lIns="91440" tIns="45720" rIns="91440" bIns="45720" rtlCol="0" anchor="ctr">
            <a:normAutofit/>
          </a:bodyPr>
          <a:lstStyle/>
          <a:p>
            <a:pPr algn="ctr"/>
            <a:r>
              <a:rPr lang="en-US" sz="4800" b="1" kern="1200" dirty="0">
                <a:solidFill>
                  <a:schemeClr val="tx1"/>
                </a:solidFill>
                <a:latin typeface="+mj-lt"/>
                <a:ea typeface="+mj-ea"/>
                <a:cs typeface="+mj-cs"/>
              </a:rPr>
              <a:t>Government</a:t>
            </a:r>
          </a:p>
        </p:txBody>
      </p:sp>
      <p:pic>
        <p:nvPicPr>
          <p:cNvPr id="4" name="Content Placeholder 3" descr="A large auditorium&#10;&#10;Description automatically generated"/>
          <p:cNvPicPr>
            <a:picLocks noGrp="1" noChangeAspect="1"/>
          </p:cNvPicPr>
          <p:nvPr>
            <p:ph sz="half" idx="1"/>
          </p:nvPr>
        </p:nvPicPr>
        <p:blipFill rotWithShape="1">
          <a:blip r:embed="rId2" cstate="screen">
            <a:extLst>
              <a:ext uri="{28A0092B-C50C-407E-A947-70E740481C1C}">
                <a14:useLocalDpi xmlns:a14="http://schemas.microsoft.com/office/drawing/2010/main" val="0"/>
              </a:ext>
            </a:extLst>
          </a:blip>
          <a:srcRect r="-1"/>
          <a:stretch/>
        </p:blipFill>
        <p:spPr>
          <a:xfrm>
            <a:off x="23610" y="-27257"/>
            <a:ext cx="7680960" cy="2820489"/>
          </a:xfrm>
          <a:prstGeom prst="rect">
            <a:avLst/>
          </a:prstGeom>
        </p:spPr>
      </p:pic>
      <p:sp>
        <p:nvSpPr>
          <p:cNvPr id="3" name="Content Placeholder 2"/>
          <p:cNvSpPr>
            <a:spLocks noGrp="1"/>
          </p:cNvSpPr>
          <p:nvPr>
            <p:ph sz="half" idx="2"/>
          </p:nvPr>
        </p:nvSpPr>
        <p:spPr>
          <a:xfrm>
            <a:off x="8038369" y="609378"/>
            <a:ext cx="4254229" cy="1980183"/>
          </a:xfrm>
        </p:spPr>
        <p:txBody>
          <a:bodyPr vert="horz" lIns="91440" tIns="45720" rIns="91440" bIns="45720" rtlCol="0" anchor="ctr">
            <a:normAutofit/>
          </a:bodyPr>
          <a:lstStyle/>
          <a:p>
            <a:r>
              <a:rPr lang="en-US" sz="2000" dirty="0"/>
              <a:t>Baytown has a mayor/city council government.</a:t>
            </a:r>
          </a:p>
          <a:p>
            <a:r>
              <a:rPr lang="en-US" sz="2000" dirty="0"/>
              <a:t>Texas has a governor and a legislature that meets biannually.</a:t>
            </a:r>
          </a:p>
        </p:txBody>
      </p:sp>
      <p:pic>
        <p:nvPicPr>
          <p:cNvPr id="5" name="Picture 4" descr="A person wearing a suit and tie smiling at the camera&#10;&#10;Description automatically generated"/>
          <p:cNvPicPr>
            <a:picLocks noChangeAspect="1"/>
          </p:cNvPicPr>
          <p:nvPr/>
        </p:nvPicPr>
        <p:blipFill rotWithShape="1">
          <a:blip r:embed="rId3" cstate="screen">
            <a:extLst>
              <a:ext uri="{28A0092B-C50C-407E-A947-70E740481C1C}">
                <a14:useLocalDpi xmlns:a14="http://schemas.microsoft.com/office/drawing/2010/main" val="0"/>
              </a:ext>
            </a:extLst>
          </a:blip>
          <a:srcRect r="-3"/>
          <a:stretch/>
        </p:blipFill>
        <p:spPr>
          <a:xfrm>
            <a:off x="7671072" y="2768742"/>
            <a:ext cx="4520928" cy="4089256"/>
          </a:xfrm>
          <a:prstGeom prst="rect">
            <a:avLst/>
          </a:prstGeom>
        </p:spPr>
      </p:pic>
      <p:sp>
        <p:nvSpPr>
          <p:cNvPr id="12" name="Rectangle 1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755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6" name="TextBox 5">
            <a:extLst>
              <a:ext uri="{FF2B5EF4-FFF2-40B4-BE49-F238E27FC236}">
                <a16:creationId xmlns:a16="http://schemas.microsoft.com/office/drawing/2014/main" id="{C648DB6A-2287-744C-BCB8-B453F348D76D}"/>
              </a:ext>
            </a:extLst>
          </p:cNvPr>
          <p:cNvSpPr txBox="1"/>
          <p:nvPr/>
        </p:nvSpPr>
        <p:spPr>
          <a:xfrm>
            <a:off x="235862" y="3910950"/>
            <a:ext cx="7334611" cy="3152145"/>
          </a:xfrm>
          <a:prstGeom prst="rect">
            <a:avLst/>
          </a:prstGeom>
          <a:noFill/>
        </p:spPr>
        <p:txBody>
          <a:bodyPr wrap="square" rtlCol="0">
            <a:spAutoFit/>
          </a:bodyPr>
          <a:lstStyle/>
          <a:p>
            <a:pPr marL="457200" indent="-457200">
              <a:spcBef>
                <a:spcPts val="500"/>
              </a:spcBef>
              <a:buFont typeface="Arial" panose="020B0604020202020204" pitchFamily="34" charset="0"/>
              <a:buChar char="•"/>
            </a:pPr>
            <a:endParaRPr lang="en-US" sz="2000" dirty="0"/>
          </a:p>
          <a:p>
            <a:pPr marL="457200" indent="-457200">
              <a:spcBef>
                <a:spcPts val="500"/>
              </a:spcBef>
              <a:buFont typeface="Arial" panose="020B0604020202020204" pitchFamily="34" charset="0"/>
              <a:buChar char="•"/>
            </a:pPr>
            <a:r>
              <a:rPr lang="en-US" sz="2000" dirty="0"/>
              <a:t>How can residents be involved in their government? </a:t>
            </a:r>
          </a:p>
          <a:p>
            <a:pPr marL="457200" indent="-457200">
              <a:spcBef>
                <a:spcPts val="500"/>
              </a:spcBef>
              <a:buFont typeface="Arial" panose="020B0604020202020204" pitchFamily="34" charset="0"/>
              <a:buChar char="•"/>
            </a:pPr>
            <a:r>
              <a:rPr lang="en-US" sz="2000" dirty="0"/>
              <a:t>How can one tell whether the community is engaged in the political process? </a:t>
            </a:r>
          </a:p>
          <a:p>
            <a:pPr marL="457200" indent="-457200">
              <a:spcBef>
                <a:spcPts val="500"/>
              </a:spcBef>
              <a:buFont typeface="Arial" panose="020B0604020202020204" pitchFamily="34" charset="0"/>
              <a:buChar char="•"/>
            </a:pPr>
            <a:r>
              <a:rPr lang="en-US" sz="2000" dirty="0"/>
              <a:t>What community groups may be underrepresented in the political process? </a:t>
            </a:r>
          </a:p>
          <a:p>
            <a:pPr marL="457200" indent="-457200">
              <a:spcBef>
                <a:spcPts val="500"/>
              </a:spcBef>
              <a:buFont typeface="Arial" panose="020B0604020202020204" pitchFamily="34" charset="0"/>
              <a:buChar char="•"/>
            </a:pPr>
            <a:r>
              <a:rPr lang="en-US" sz="2000" dirty="0"/>
              <a:t>How can this be addressed? </a:t>
            </a:r>
          </a:p>
          <a:p>
            <a:pPr marL="457200" indent="-457200">
              <a:spcBef>
                <a:spcPts val="500"/>
              </a:spcBef>
              <a:buFont typeface="Arial" panose="020B0604020202020204" pitchFamily="34" charset="0"/>
              <a:buChar char="•"/>
            </a:pPr>
            <a:r>
              <a:rPr lang="en-US" sz="2000" dirty="0"/>
              <a:t>How can nurses be represented in politics and government? </a:t>
            </a:r>
          </a:p>
          <a:p>
            <a:endParaRPr lang="en-US" dirty="0"/>
          </a:p>
        </p:txBody>
      </p:sp>
      <p:sp>
        <p:nvSpPr>
          <p:cNvPr id="7" name="TextBox 6">
            <a:extLst>
              <a:ext uri="{FF2B5EF4-FFF2-40B4-BE49-F238E27FC236}">
                <a16:creationId xmlns:a16="http://schemas.microsoft.com/office/drawing/2014/main" id="{C1A80921-7529-1748-AD26-A0BA5311877C}"/>
              </a:ext>
            </a:extLst>
          </p:cNvPr>
          <p:cNvSpPr txBox="1"/>
          <p:nvPr/>
        </p:nvSpPr>
        <p:spPr>
          <a:xfrm>
            <a:off x="3215646" y="2906381"/>
            <a:ext cx="4520928" cy="1292662"/>
          </a:xfrm>
          <a:prstGeom prst="rect">
            <a:avLst/>
          </a:prstGeom>
          <a:noFill/>
        </p:spPr>
        <p:txBody>
          <a:bodyPr wrap="square" rtlCol="0">
            <a:spAutoFit/>
          </a:bodyPr>
          <a:lstStyle/>
          <a:p>
            <a:r>
              <a:rPr lang="en-US" sz="2000" dirty="0">
                <a:hlinkClick r:id="rId4"/>
              </a:rPr>
              <a:t>Participating in Government</a:t>
            </a:r>
            <a:endParaRPr lang="en-US" sz="2000" dirty="0"/>
          </a:p>
          <a:p>
            <a:r>
              <a:rPr lang="en-US" sz="2000" dirty="0">
                <a:hlinkClick r:id="rId5"/>
              </a:rPr>
              <a:t>Texas Votes</a:t>
            </a:r>
            <a:endParaRPr lang="en-US" sz="2000" dirty="0"/>
          </a:p>
          <a:p>
            <a:r>
              <a:rPr lang="en-US" sz="2000" dirty="0">
                <a:hlinkClick r:id="rId6"/>
              </a:rPr>
              <a:t>Voter Turnout</a:t>
            </a:r>
            <a:endParaRPr lang="en-US" sz="2000" dirty="0"/>
          </a:p>
          <a:p>
            <a:endParaRPr lang="en-US" dirty="0"/>
          </a:p>
        </p:txBody>
      </p:sp>
      <p:pic>
        <p:nvPicPr>
          <p:cNvPr id="11" name="Graphic 10" descr="Internet">
            <a:extLst>
              <a:ext uri="{FF2B5EF4-FFF2-40B4-BE49-F238E27FC236}">
                <a16:creationId xmlns:a16="http://schemas.microsoft.com/office/drawing/2014/main" id="{C44B812F-12D4-574C-AD18-EED19AC9FB7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3481" y="2957118"/>
            <a:ext cx="981865" cy="981865"/>
          </a:xfrm>
          <a:prstGeom prst="rect">
            <a:avLst/>
          </a:prstGeom>
        </p:spPr>
      </p:pic>
      <p:sp>
        <p:nvSpPr>
          <p:cNvPr id="13" name="Action Button: Help 12">
            <a:hlinkClick r:id="" action="ppaction://noaction" highlightClick="1"/>
            <a:extLst>
              <a:ext uri="{FF2B5EF4-FFF2-40B4-BE49-F238E27FC236}">
                <a16:creationId xmlns:a16="http://schemas.microsoft.com/office/drawing/2014/main" id="{A6C3C152-9061-7841-A0FC-BAF5BE2AD7C3}"/>
              </a:ext>
            </a:extLst>
          </p:cNvPr>
          <p:cNvSpPr/>
          <p:nvPr/>
        </p:nvSpPr>
        <p:spPr>
          <a:xfrm>
            <a:off x="235862" y="4295799"/>
            <a:ext cx="399138" cy="327001"/>
          </a:xfrm>
          <a:prstGeom prst="actionButtonHelp">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5" name="Action Button: Help 14">
            <a:hlinkClick r:id="" action="ppaction://noaction" highlightClick="1"/>
            <a:extLst>
              <a:ext uri="{FF2B5EF4-FFF2-40B4-BE49-F238E27FC236}">
                <a16:creationId xmlns:a16="http://schemas.microsoft.com/office/drawing/2014/main" id="{25D6B985-15FA-CE4E-8B07-7286BAEFDD5F}"/>
              </a:ext>
            </a:extLst>
          </p:cNvPr>
          <p:cNvSpPr/>
          <p:nvPr/>
        </p:nvSpPr>
        <p:spPr>
          <a:xfrm>
            <a:off x="235862" y="4721837"/>
            <a:ext cx="399138" cy="327001"/>
          </a:xfrm>
          <a:prstGeom prst="actionButtonHelp">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6" name="Action Button: Help 15">
            <a:hlinkClick r:id="" action="ppaction://noaction" highlightClick="1"/>
            <a:extLst>
              <a:ext uri="{FF2B5EF4-FFF2-40B4-BE49-F238E27FC236}">
                <a16:creationId xmlns:a16="http://schemas.microsoft.com/office/drawing/2014/main" id="{B29B9B9B-C4D6-C944-B27F-9B364FD20C04}"/>
              </a:ext>
            </a:extLst>
          </p:cNvPr>
          <p:cNvSpPr/>
          <p:nvPr/>
        </p:nvSpPr>
        <p:spPr>
          <a:xfrm>
            <a:off x="237991" y="5386717"/>
            <a:ext cx="399138" cy="327001"/>
          </a:xfrm>
          <a:prstGeom prst="actionButtonHelp">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7" name="Action Button: Help 16">
            <a:hlinkClick r:id="" action="ppaction://noaction" highlightClick="1"/>
            <a:extLst>
              <a:ext uri="{FF2B5EF4-FFF2-40B4-BE49-F238E27FC236}">
                <a16:creationId xmlns:a16="http://schemas.microsoft.com/office/drawing/2014/main" id="{22AEA894-9594-4B44-83A2-F0FD81614C83}"/>
              </a:ext>
            </a:extLst>
          </p:cNvPr>
          <p:cNvSpPr/>
          <p:nvPr/>
        </p:nvSpPr>
        <p:spPr>
          <a:xfrm>
            <a:off x="235862" y="6042306"/>
            <a:ext cx="399138" cy="327001"/>
          </a:xfrm>
          <a:prstGeom prst="actionButtonHelp">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8" name="Action Button: Help 17">
            <a:hlinkClick r:id="" action="ppaction://noaction" highlightClick="1"/>
            <a:extLst>
              <a:ext uri="{FF2B5EF4-FFF2-40B4-BE49-F238E27FC236}">
                <a16:creationId xmlns:a16="http://schemas.microsoft.com/office/drawing/2014/main" id="{3F34FE29-608B-714F-B8AF-6B3059F01C4A}"/>
              </a:ext>
            </a:extLst>
          </p:cNvPr>
          <p:cNvSpPr/>
          <p:nvPr/>
        </p:nvSpPr>
        <p:spPr>
          <a:xfrm>
            <a:off x="235862" y="6458823"/>
            <a:ext cx="399138" cy="327001"/>
          </a:xfrm>
          <a:prstGeom prst="actionButtonHelp">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19" name="Rectangle 18">
            <a:extLst>
              <a:ext uri="{FF2B5EF4-FFF2-40B4-BE49-F238E27FC236}">
                <a16:creationId xmlns:a16="http://schemas.microsoft.com/office/drawing/2014/main" id="{39A36B15-0EF9-2347-AE53-B890ED03C146}"/>
              </a:ext>
            </a:extLst>
          </p:cNvPr>
          <p:cNvSpPr/>
          <p:nvPr/>
        </p:nvSpPr>
        <p:spPr>
          <a:xfrm>
            <a:off x="-1" y="2476959"/>
            <a:ext cx="7680959" cy="338554"/>
          </a:xfrm>
          <a:prstGeom prst="rect">
            <a:avLst/>
          </a:prstGeom>
        </p:spPr>
        <p:txBody>
          <a:bodyPr wrap="square">
            <a:spAutoFit/>
          </a:bodyPr>
          <a:lstStyle/>
          <a:p>
            <a:r>
              <a:rPr lang="en-US" sz="800" i="1" dirty="0">
                <a:solidFill>
                  <a:schemeClr val="bg1"/>
                </a:solidFill>
              </a:rPr>
              <a:t>Figure 58</a:t>
            </a:r>
            <a:r>
              <a:rPr lang="en-US" sz="800" dirty="0">
                <a:solidFill>
                  <a:schemeClr val="bg1"/>
                </a:solidFill>
              </a:rPr>
              <a:t>. Baytown City Council. Adapted from “Baytown one vote  away from no-kill resolution”, retrieved from </a:t>
            </a:r>
            <a:r>
              <a:rPr lang="en-US" sz="800" dirty="0">
                <a:solidFill>
                  <a:schemeClr val="bg1"/>
                </a:solidFill>
                <a:hlinkClick r:id="rId9">
                  <a:extLst>
                    <a:ext uri="{A12FA001-AC4F-418D-AE19-62706E023703}">
                      <ahyp:hlinkClr xmlns:ahyp="http://schemas.microsoft.com/office/drawing/2018/hyperlinkcolor" val="tx"/>
                    </a:ext>
                  </a:extLst>
                </a:hlinkClick>
              </a:rPr>
              <a:t>https://www.adopttosave.org/pursuing-no-kill/2017/9/12/baytown-one-vote-away-from-no-kill-resolution</a:t>
            </a:r>
            <a:endParaRPr lang="en-US" sz="800" dirty="0">
              <a:solidFill>
                <a:schemeClr val="bg1"/>
              </a:solidFill>
            </a:endParaRPr>
          </a:p>
        </p:txBody>
      </p:sp>
      <p:sp>
        <p:nvSpPr>
          <p:cNvPr id="20" name="Rectangle 19">
            <a:extLst>
              <a:ext uri="{FF2B5EF4-FFF2-40B4-BE49-F238E27FC236}">
                <a16:creationId xmlns:a16="http://schemas.microsoft.com/office/drawing/2014/main" id="{0EEEF11A-1CB0-3F4C-BFCA-D2B9CB095500}"/>
              </a:ext>
            </a:extLst>
          </p:cNvPr>
          <p:cNvSpPr/>
          <p:nvPr/>
        </p:nvSpPr>
        <p:spPr>
          <a:xfrm>
            <a:off x="7680958" y="6324159"/>
            <a:ext cx="4444447" cy="338554"/>
          </a:xfrm>
          <a:prstGeom prst="rect">
            <a:avLst/>
          </a:prstGeom>
        </p:spPr>
        <p:txBody>
          <a:bodyPr wrap="square">
            <a:spAutoFit/>
          </a:bodyPr>
          <a:lstStyle/>
          <a:p>
            <a:r>
              <a:rPr lang="en-US" sz="800" i="1" dirty="0">
                <a:solidFill>
                  <a:schemeClr val="bg1"/>
                </a:solidFill>
              </a:rPr>
              <a:t>Figure 59</a:t>
            </a:r>
            <a:r>
              <a:rPr lang="en-US" sz="800" dirty="0">
                <a:solidFill>
                  <a:schemeClr val="bg1"/>
                </a:solidFill>
              </a:rPr>
              <a:t>. Baytown Mayor Brandon </a:t>
            </a:r>
            <a:r>
              <a:rPr lang="en-US" sz="800" dirty="0" err="1">
                <a:solidFill>
                  <a:schemeClr val="bg1"/>
                </a:solidFill>
              </a:rPr>
              <a:t>Capetillo</a:t>
            </a:r>
            <a:r>
              <a:rPr lang="en-US" sz="800" dirty="0">
                <a:solidFill>
                  <a:schemeClr val="bg1"/>
                </a:solidFill>
              </a:rPr>
              <a:t>. Adapted from “Message from Baytown mayor Brandon </a:t>
            </a:r>
            <a:r>
              <a:rPr lang="en-US" sz="800" dirty="0" err="1">
                <a:solidFill>
                  <a:schemeClr val="bg1"/>
                </a:solidFill>
              </a:rPr>
              <a:t>Capetillo</a:t>
            </a:r>
            <a:r>
              <a:rPr lang="en-US" sz="800" dirty="0">
                <a:solidFill>
                  <a:schemeClr val="bg1"/>
                </a:solidFill>
              </a:rPr>
              <a:t>”, retrieved from </a:t>
            </a:r>
            <a:r>
              <a:rPr lang="en-US" sz="800" dirty="0">
                <a:solidFill>
                  <a:schemeClr val="bg1"/>
                </a:solidFill>
                <a:hlinkClick r:id="rId10">
                  <a:extLst>
                    <a:ext uri="{A12FA001-AC4F-418D-AE19-62706E023703}">
                      <ahyp:hlinkClr xmlns:ahyp="http://schemas.microsoft.com/office/drawing/2018/hyperlinkcolor" val="tx"/>
                    </a:ext>
                  </a:extLst>
                </a:hlinkClick>
              </a:rPr>
              <a:t>https://www.baytowncops.com/?p=14371</a:t>
            </a:r>
            <a:endParaRPr lang="en-US" sz="800" dirty="0">
              <a:solidFill>
                <a:schemeClr val="bg1"/>
              </a:solidFill>
            </a:endParaRPr>
          </a:p>
        </p:txBody>
      </p:sp>
    </p:spTree>
    <p:extLst>
      <p:ext uri="{BB962C8B-B14F-4D97-AF65-F5344CB8AC3E}">
        <p14:creationId xmlns:p14="http://schemas.microsoft.com/office/powerpoint/2010/main" val="3515691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2621" y="4930010"/>
            <a:ext cx="6638806" cy="1292433"/>
          </a:xfrm>
        </p:spPr>
        <p:txBody>
          <a:bodyPr vert="horz" lIns="91440" tIns="45720" rIns="91440" bIns="45720" rtlCol="0" anchor="ctr">
            <a:normAutofit/>
          </a:bodyPr>
          <a:lstStyle/>
          <a:p>
            <a:pPr algn="ctr"/>
            <a:r>
              <a:rPr lang="en-US" sz="6600" b="1" kern="1200" dirty="0">
                <a:solidFill>
                  <a:schemeClr val="tx1"/>
                </a:solidFill>
                <a:latin typeface="+mj-lt"/>
                <a:ea typeface="+mj-ea"/>
                <a:cs typeface="+mj-cs"/>
              </a:rPr>
              <a:t>Transportation</a:t>
            </a:r>
          </a:p>
        </p:txBody>
      </p:sp>
      <p:pic>
        <p:nvPicPr>
          <p:cNvPr id="7" name="Picture 6" descr="A view of a city street filled with lots of traffic&#10;&#10;Description automatically generated"/>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
            <a:ext cx="4848284" cy="4359438"/>
          </a:xfrm>
          <a:prstGeom prst="rect">
            <a:avLst/>
          </a:prstGeom>
        </p:spPr>
      </p:pic>
      <p:pic>
        <p:nvPicPr>
          <p:cNvPr id="6" name="Content Placeholder 5" descr="A truck driving down a busy highway&#10;&#10;Description automatically generated"/>
          <p:cNvPicPr>
            <a:picLocks noChangeAspect="1"/>
          </p:cNvPicPr>
          <p:nvPr/>
        </p:nvPicPr>
        <p:blipFill rotWithShape="1">
          <a:blip r:embed="rId4" cstate="screen">
            <a:extLst>
              <a:ext uri="{28A0092B-C50C-407E-A947-70E740481C1C}">
                <a14:useLocalDpi xmlns:a14="http://schemas.microsoft.com/office/drawing/2010/main" val="0"/>
              </a:ext>
            </a:extLst>
          </a:blip>
          <a:srcRect r="-1" b="-1"/>
          <a:stretch/>
        </p:blipFill>
        <p:spPr>
          <a:xfrm>
            <a:off x="4972050" y="-1"/>
            <a:ext cx="7216902" cy="4359440"/>
          </a:xfrm>
          <a:prstGeom prst="rect">
            <a:avLst/>
          </a:prstGeom>
        </p:spPr>
      </p:pic>
      <p:pic>
        <p:nvPicPr>
          <p:cNvPr id="8" name="Picture 7" descr="A passenger bus that is parked on the side of a road&#10;&#10;Description automatically generated"/>
          <p:cNvPicPr>
            <a:picLocks noChangeAspect="1"/>
          </p:cNvPicPr>
          <p:nvPr/>
        </p:nvPicPr>
        <p:blipFill rotWithShape="1">
          <a:blip r:embed="rId5" cstate="screen">
            <a:extLst>
              <a:ext uri="{28A0092B-C50C-407E-A947-70E740481C1C}">
                <a14:useLocalDpi xmlns:a14="http://schemas.microsoft.com/office/drawing/2010/main" val="0"/>
              </a:ext>
            </a:extLst>
          </a:blip>
          <a:srcRect b="-2"/>
          <a:stretch/>
        </p:blipFill>
        <p:spPr>
          <a:xfrm>
            <a:off x="20" y="4472610"/>
            <a:ext cx="4848284" cy="2385390"/>
          </a:xfrm>
          <a:prstGeom prst="rect">
            <a:avLst/>
          </a:prstGeom>
        </p:spPr>
      </p:pic>
      <p:sp>
        <p:nvSpPr>
          <p:cNvPr id="11" name="Rectangle 10">
            <a:extLst>
              <a:ext uri="{FF2B5EF4-FFF2-40B4-BE49-F238E27FC236}">
                <a16:creationId xmlns:a16="http://schemas.microsoft.com/office/drawing/2014/main" id="{14D108BC-A953-FB46-87E9-D2E02BFB80E6}"/>
              </a:ext>
            </a:extLst>
          </p:cNvPr>
          <p:cNvSpPr/>
          <p:nvPr/>
        </p:nvSpPr>
        <p:spPr>
          <a:xfrm>
            <a:off x="0" y="4020885"/>
            <a:ext cx="4444447" cy="338554"/>
          </a:xfrm>
          <a:prstGeom prst="rect">
            <a:avLst/>
          </a:prstGeom>
        </p:spPr>
        <p:txBody>
          <a:bodyPr wrap="square">
            <a:spAutoFit/>
          </a:bodyPr>
          <a:lstStyle/>
          <a:p>
            <a:r>
              <a:rPr lang="en-US" sz="800" i="1" dirty="0"/>
              <a:t>Figure 60</a:t>
            </a:r>
            <a:r>
              <a:rPr lang="en-US" sz="800" dirty="0"/>
              <a:t>. Traffic Jam. Adapted from “The Value of Public Transit in Toronto”, retrieved from </a:t>
            </a:r>
            <a:r>
              <a:rPr lang="en-US" sz="800" dirty="0">
                <a:hlinkClick r:id="rId6">
                  <a:extLst>
                    <a:ext uri="{A12FA001-AC4F-418D-AE19-62706E023703}">
                      <ahyp:hlinkClr xmlns:ahyp="http://schemas.microsoft.com/office/drawing/2018/hyperlinkcolor" val="tx"/>
                    </a:ext>
                  </a:extLst>
                </a:hlinkClick>
              </a:rPr>
              <a:t>https://www.urbaneer.com/blog/Value_of_pubic_transit_in_toronto</a:t>
            </a:r>
            <a:endParaRPr lang="en-US" sz="800" dirty="0"/>
          </a:p>
        </p:txBody>
      </p:sp>
      <p:sp>
        <p:nvSpPr>
          <p:cNvPr id="13" name="Rectangle 12">
            <a:extLst>
              <a:ext uri="{FF2B5EF4-FFF2-40B4-BE49-F238E27FC236}">
                <a16:creationId xmlns:a16="http://schemas.microsoft.com/office/drawing/2014/main" id="{C6DF1D39-57E1-5F4B-A493-715CD8070B6A}"/>
              </a:ext>
            </a:extLst>
          </p:cNvPr>
          <p:cNvSpPr/>
          <p:nvPr/>
        </p:nvSpPr>
        <p:spPr>
          <a:xfrm>
            <a:off x="4972050" y="3964855"/>
            <a:ext cx="7216902" cy="338554"/>
          </a:xfrm>
          <a:prstGeom prst="rect">
            <a:avLst/>
          </a:prstGeom>
        </p:spPr>
        <p:txBody>
          <a:bodyPr wrap="square">
            <a:spAutoFit/>
          </a:bodyPr>
          <a:lstStyle/>
          <a:p>
            <a:r>
              <a:rPr lang="en-US" sz="800" i="1" dirty="0"/>
              <a:t>Figure 61</a:t>
            </a:r>
            <a:r>
              <a:rPr lang="en-US" sz="800" dirty="0"/>
              <a:t>. Baytown police blocking a traffic accident scene. Adapted from “Accident in Baytown causes major traffic in interstate 10”, retrieved from </a:t>
            </a:r>
            <a:r>
              <a:rPr lang="en-US" sz="800" dirty="0">
                <a:hlinkClick r:id="rId7">
                  <a:extLst>
                    <a:ext uri="{A12FA001-AC4F-418D-AE19-62706E023703}">
                      <ahyp:hlinkClr xmlns:ahyp="http://schemas.microsoft.com/office/drawing/2018/hyperlinkcolor" val="tx"/>
                    </a:ext>
                  </a:extLst>
                </a:hlinkClick>
              </a:rPr>
              <a:t>https://fox4beaumont.com/news/local/gallery/accident-in-baytown-causes-major-traffic-on-interstate-10#photo-5</a:t>
            </a:r>
            <a:endParaRPr lang="en-US" sz="800" dirty="0"/>
          </a:p>
        </p:txBody>
      </p:sp>
      <p:sp>
        <p:nvSpPr>
          <p:cNvPr id="14" name="Rectangle 13">
            <a:extLst>
              <a:ext uri="{FF2B5EF4-FFF2-40B4-BE49-F238E27FC236}">
                <a16:creationId xmlns:a16="http://schemas.microsoft.com/office/drawing/2014/main" id="{DF4E1792-8093-CE42-A6A3-6FC8319CA8C9}"/>
              </a:ext>
            </a:extLst>
          </p:cNvPr>
          <p:cNvSpPr/>
          <p:nvPr/>
        </p:nvSpPr>
        <p:spPr>
          <a:xfrm>
            <a:off x="-1" y="6519445"/>
            <a:ext cx="4444447" cy="338554"/>
          </a:xfrm>
          <a:prstGeom prst="rect">
            <a:avLst/>
          </a:prstGeom>
        </p:spPr>
        <p:txBody>
          <a:bodyPr wrap="square">
            <a:spAutoFit/>
          </a:bodyPr>
          <a:lstStyle/>
          <a:p>
            <a:r>
              <a:rPr lang="en-US" sz="800" i="1" dirty="0"/>
              <a:t>Figure 62</a:t>
            </a:r>
            <a:r>
              <a:rPr lang="en-US" sz="800" dirty="0"/>
              <a:t>. Metro System Bus. Adapted from “Metro Highlights”, retrieved from </a:t>
            </a:r>
            <a:r>
              <a:rPr lang="en-US" sz="800" dirty="0">
                <a:hlinkClick r:id="rId8">
                  <a:extLst>
                    <a:ext uri="{A12FA001-AC4F-418D-AE19-62706E023703}">
                      <ahyp:hlinkClr xmlns:ahyp="http://schemas.microsoft.com/office/drawing/2018/hyperlinkcolor" val="tx"/>
                    </a:ext>
                  </a:extLst>
                </a:hlinkClick>
              </a:rPr>
              <a:t>http://naboo.langranddev.com/pdfs/highlights.pdf</a:t>
            </a:r>
            <a:endParaRPr lang="en-US" sz="800" dirty="0"/>
          </a:p>
        </p:txBody>
      </p:sp>
    </p:spTree>
    <p:extLst>
      <p:ext uri="{BB962C8B-B14F-4D97-AF65-F5344CB8AC3E}">
        <p14:creationId xmlns:p14="http://schemas.microsoft.com/office/powerpoint/2010/main" val="2167092768"/>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6412120" y="-70843"/>
            <a:ext cx="5136412" cy="1135737"/>
          </a:xfrm>
        </p:spPr>
        <p:txBody>
          <a:bodyPr vert="horz" lIns="91440" tIns="45720" rIns="91440" bIns="45720" rtlCol="0" anchor="ctr">
            <a:normAutofit/>
          </a:bodyPr>
          <a:lstStyle/>
          <a:p>
            <a:pPr algn="ctr"/>
            <a:r>
              <a:rPr lang="en-US" sz="4800" b="1" dirty="0"/>
              <a:t>Transportation</a:t>
            </a:r>
          </a:p>
        </p:txBody>
      </p:sp>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Text Placeholder 4"/>
          <p:cNvSpPr>
            <a:spLocks noGrp="1"/>
          </p:cNvSpPr>
          <p:nvPr>
            <p:ph type="body" sz="half" idx="2"/>
          </p:nvPr>
        </p:nvSpPr>
        <p:spPr>
          <a:xfrm>
            <a:off x="5969000" y="880776"/>
            <a:ext cx="6070600" cy="3144619"/>
          </a:xfrm>
        </p:spPr>
        <p:txBody>
          <a:bodyPr vert="horz" lIns="91440" tIns="45720" rIns="91440" bIns="45720" rtlCol="0">
            <a:normAutofit/>
          </a:bodyPr>
          <a:lstStyle/>
          <a:p>
            <a:pPr indent="-228600">
              <a:buFont typeface="Arial" panose="020B0604020202020204" pitchFamily="34" charset="0"/>
              <a:buChar char="•"/>
            </a:pPr>
            <a:r>
              <a:rPr lang="en-US" sz="2000" dirty="0"/>
              <a:t>Though Baytown Residents have access to public transportation, most still commute to work in their car. </a:t>
            </a:r>
          </a:p>
          <a:p>
            <a:pPr indent="-228600">
              <a:buFont typeface="Arial" panose="020B0604020202020204" pitchFamily="34" charset="0"/>
              <a:buChar char="•"/>
            </a:pPr>
            <a:r>
              <a:rPr lang="en-US" sz="2000" dirty="0"/>
              <a:t>The trade-off for using their own car is high pollution levels and monumental traffic.</a:t>
            </a:r>
          </a:p>
          <a:p>
            <a:pPr indent="-228600">
              <a:buFont typeface="Arial" panose="020B0604020202020204" pitchFamily="34" charset="0"/>
              <a:buChar char="•"/>
            </a:pPr>
            <a:r>
              <a:rPr lang="en-US" sz="2000" dirty="0"/>
              <a:t>Houston traffic consistently ranks as one of the worst in the nation.</a:t>
            </a:r>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rotWithShape="1">
          <a:blip r:embed="rId3" cstate="screen">
            <a:alphaModFix/>
            <a:extLst>
              <a:ext uri="{28A0092B-C50C-407E-A947-70E740481C1C}">
                <a14:useLocalDpi xmlns:a14="http://schemas.microsoft.com/office/drawing/2010/main" val="0"/>
              </a:ext>
            </a:extLst>
          </a:blip>
          <a:srcRect r="-3"/>
          <a:stretch/>
        </p:blipFill>
        <p:spPr>
          <a:xfrm>
            <a:off x="0" y="-46168"/>
            <a:ext cx="5779881" cy="6904167"/>
          </a:xfrm>
          <a:prstGeom prst="rect">
            <a:avLst/>
          </a:prstGeom>
        </p:spPr>
      </p:pic>
      <p:sp>
        <p:nvSpPr>
          <p:cNvPr id="2" name="TextBox 1">
            <a:extLst>
              <a:ext uri="{FF2B5EF4-FFF2-40B4-BE49-F238E27FC236}">
                <a16:creationId xmlns:a16="http://schemas.microsoft.com/office/drawing/2014/main" id="{8100AC8D-019A-E541-A335-42E294B9A6B5}"/>
              </a:ext>
            </a:extLst>
          </p:cNvPr>
          <p:cNvSpPr txBox="1"/>
          <p:nvPr/>
        </p:nvSpPr>
        <p:spPr>
          <a:xfrm>
            <a:off x="5935001" y="3734105"/>
            <a:ext cx="2807783"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Stall and Crawl</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Motor Vehicle Accidents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Effects of Commuting on the Body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4C61EF6-6341-9242-ADA0-79D5226353A6}"/>
              </a:ext>
            </a:extLst>
          </p:cNvPr>
          <p:cNvSpPr txBox="1"/>
          <p:nvPr/>
        </p:nvSpPr>
        <p:spPr>
          <a:xfrm>
            <a:off x="8921751" y="2761402"/>
            <a:ext cx="3232147" cy="4247317"/>
          </a:xfrm>
          <a:prstGeom prst="rect">
            <a:avLst/>
          </a:prstGeom>
          <a:noFill/>
        </p:spPr>
        <p:txBody>
          <a:bodyPr wrap="square" rtlCol="0">
            <a:spAutoFit/>
          </a:bodyPr>
          <a:lstStyle/>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interventions could be implemented to decrease traffic deaths in Houston? Click on the Accidents link below and use the tool to determine what interventions could be used and what they would cost. </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is the impact of a long commute on health? </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can not having a car be a barrier to access to health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Graphic 14" descr="Internet">
            <a:extLst>
              <a:ext uri="{FF2B5EF4-FFF2-40B4-BE49-F238E27FC236}">
                <a16:creationId xmlns:a16="http://schemas.microsoft.com/office/drawing/2014/main" id="{A8CC9A6E-D127-1840-A33E-9C6A26CD33E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9598" y="3210128"/>
            <a:ext cx="708095" cy="708095"/>
          </a:xfrm>
          <a:prstGeom prst="rect">
            <a:avLst/>
          </a:prstGeom>
        </p:spPr>
      </p:pic>
      <p:sp>
        <p:nvSpPr>
          <p:cNvPr id="23" name="Action Button: Help 22">
            <a:hlinkClick r:id="" action="ppaction://noaction" highlightClick="1"/>
            <a:extLst>
              <a:ext uri="{FF2B5EF4-FFF2-40B4-BE49-F238E27FC236}">
                <a16:creationId xmlns:a16="http://schemas.microsoft.com/office/drawing/2014/main" id="{376572F1-1F92-9841-AA18-70906BD3B7BE}"/>
              </a:ext>
            </a:extLst>
          </p:cNvPr>
          <p:cNvSpPr/>
          <p:nvPr/>
        </p:nvSpPr>
        <p:spPr>
          <a:xfrm>
            <a:off x="8749135" y="2844618"/>
            <a:ext cx="399138" cy="327001"/>
          </a:xfrm>
          <a:prstGeom prst="actionButtonHelp">
            <a:avLst/>
          </a:prstGeom>
          <a:solidFill>
            <a:srgbClr val="6DFB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27432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ction Button: Help 23">
            <a:hlinkClick r:id="" action="ppaction://noaction" highlightClick="1"/>
            <a:extLst>
              <a:ext uri="{FF2B5EF4-FFF2-40B4-BE49-F238E27FC236}">
                <a16:creationId xmlns:a16="http://schemas.microsoft.com/office/drawing/2014/main" id="{2DA8B807-BF85-7746-9E79-75B2FE21F13C}"/>
              </a:ext>
            </a:extLst>
          </p:cNvPr>
          <p:cNvSpPr/>
          <p:nvPr/>
        </p:nvSpPr>
        <p:spPr>
          <a:xfrm>
            <a:off x="8749135" y="5000754"/>
            <a:ext cx="399138" cy="327001"/>
          </a:xfrm>
          <a:prstGeom prst="actionButtonHelp">
            <a:avLst/>
          </a:prstGeom>
          <a:solidFill>
            <a:srgbClr val="6DFB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27432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Action Button: Help 24">
            <a:hlinkClick r:id="" action="ppaction://noaction" highlightClick="1"/>
            <a:extLst>
              <a:ext uri="{FF2B5EF4-FFF2-40B4-BE49-F238E27FC236}">
                <a16:creationId xmlns:a16="http://schemas.microsoft.com/office/drawing/2014/main" id="{4803A517-C5C9-7441-B44F-C1CFE545ADD6}"/>
              </a:ext>
            </a:extLst>
          </p:cNvPr>
          <p:cNvSpPr/>
          <p:nvPr/>
        </p:nvSpPr>
        <p:spPr>
          <a:xfrm>
            <a:off x="8749135" y="5579020"/>
            <a:ext cx="399138" cy="327001"/>
          </a:xfrm>
          <a:prstGeom prst="actionButtonHelp">
            <a:avLst/>
          </a:prstGeom>
          <a:solidFill>
            <a:srgbClr val="6DFB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27432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C311240-DB94-DE46-9F7B-5CCBB6417119}"/>
              </a:ext>
            </a:extLst>
          </p:cNvPr>
          <p:cNvSpPr/>
          <p:nvPr/>
        </p:nvSpPr>
        <p:spPr>
          <a:xfrm>
            <a:off x="-24170" y="6565613"/>
            <a:ext cx="582310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rPr>
              <a:t>Figure 63</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Graphical depiction of means of transportation to work in Baytown, Texas. Adapted from “City Data”, retrieved from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https://www.city-data.com/</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455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6C029FB-45CB-7A4F-A9E0-48061FE9C7C6}"/>
              </a:ext>
            </a:extLst>
          </p:cNvPr>
          <p:cNvSpPr/>
          <p:nvPr/>
        </p:nvSpPr>
        <p:spPr>
          <a:xfrm>
            <a:off x="3077497" y="6642556"/>
            <a:ext cx="6626941" cy="215444"/>
          </a:xfrm>
          <a:prstGeom prst="rect">
            <a:avLst/>
          </a:prstGeom>
        </p:spPr>
        <p:txBody>
          <a:bodyPr wrap="square">
            <a:spAutoFit/>
          </a:bodyPr>
          <a:lstStyle/>
          <a:p>
            <a:r>
              <a:rPr lang="en-US" sz="800" i="1" dirty="0"/>
              <a:t>Figure 64</a:t>
            </a:r>
            <a:r>
              <a:rPr lang="en-US" sz="800" dirty="0"/>
              <a:t>. Graphical depiction of travel time in Baytown, Texas. Adapted from “City Data”, retrieved from </a:t>
            </a:r>
            <a:r>
              <a:rPr lang="en-US" sz="800" dirty="0">
                <a:hlinkClick r:id="rId3">
                  <a:extLst>
                    <a:ext uri="{A12FA001-AC4F-418D-AE19-62706E023703}">
                      <ahyp:hlinkClr xmlns:ahyp="http://schemas.microsoft.com/office/drawing/2018/hyperlinkcolor" val="tx"/>
                    </a:ext>
                  </a:extLst>
                </a:hlinkClick>
              </a:rPr>
              <a:t>https://www.city-data.com/</a:t>
            </a:r>
            <a:endParaRPr lang="en-US" sz="800" dirty="0"/>
          </a:p>
        </p:txBody>
      </p:sp>
    </p:spTree>
    <p:extLst>
      <p:ext uri="{BB962C8B-B14F-4D97-AF65-F5344CB8AC3E}">
        <p14:creationId xmlns:p14="http://schemas.microsoft.com/office/powerpoint/2010/main" val="3172396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121" y="53204"/>
            <a:ext cx="5136412" cy="1112745"/>
          </a:xfrm>
        </p:spPr>
        <p:txBody>
          <a:bodyPr vert="horz" lIns="91440" tIns="45720" rIns="91440" bIns="45720" rtlCol="0" anchor="ctr">
            <a:normAutofit/>
          </a:bodyPr>
          <a:lstStyle/>
          <a:p>
            <a:pPr algn="ctr"/>
            <a:r>
              <a:rPr lang="en-US" sz="5400" b="1" kern="1200" dirty="0">
                <a:solidFill>
                  <a:schemeClr val="tx1"/>
                </a:solidFill>
                <a:latin typeface="+mj-lt"/>
                <a:ea typeface="+mj-ea"/>
                <a:cs typeface="+mj-cs"/>
              </a:rPr>
              <a:t>Spirituality</a:t>
            </a:r>
          </a:p>
        </p:txBody>
      </p:sp>
      <p:pic>
        <p:nvPicPr>
          <p:cNvPr id="6" name="Picture 5" descr="A sign on the side of a building&#10;&#10;Description automatically generated"/>
          <p:cNvPicPr>
            <a:picLocks noChangeAspect="1"/>
          </p:cNvPicPr>
          <p:nvPr/>
        </p:nvPicPr>
        <p:blipFill rotWithShape="1">
          <a:blip r:embed="rId3" cstate="screen">
            <a:extLst>
              <a:ext uri="{28A0092B-C50C-407E-A947-70E740481C1C}">
                <a14:useLocalDpi xmlns:a14="http://schemas.microsoft.com/office/drawing/2010/main" val="0"/>
              </a:ext>
            </a:extLst>
          </a:blip>
          <a:srcRect r="-1"/>
          <a:stretch/>
        </p:blipFill>
        <p:spPr>
          <a:xfrm>
            <a:off x="-2" y="10"/>
            <a:ext cx="5779884" cy="3428990"/>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large brick building with grass in front of a house&#10;&#10;Description automatically generated"/>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 y="3429000"/>
            <a:ext cx="5779884" cy="3429000"/>
          </a:xfrm>
          <a:prstGeom prst="rect">
            <a:avLst/>
          </a:prstGeom>
        </p:spPr>
      </p:pic>
      <p:sp>
        <p:nvSpPr>
          <p:cNvPr id="9" name="Content Placeholder 8"/>
          <p:cNvSpPr>
            <a:spLocks noGrp="1"/>
          </p:cNvSpPr>
          <p:nvPr>
            <p:ph sz="quarter" idx="4"/>
          </p:nvPr>
        </p:nvSpPr>
        <p:spPr>
          <a:xfrm>
            <a:off x="6728239" y="3413639"/>
            <a:ext cx="5136412" cy="2987396"/>
          </a:xfrm>
        </p:spPr>
        <p:txBody>
          <a:bodyPr vert="horz" lIns="91440" tIns="45720" rIns="91440" bIns="45720" rtlCol="0">
            <a:normAutofit/>
          </a:bodyPr>
          <a:lstStyle/>
          <a:p>
            <a:pPr marL="0" indent="0">
              <a:buNone/>
            </a:pPr>
            <a:endParaRPr lang="en-US" sz="2000" i="1" dirty="0"/>
          </a:p>
          <a:p>
            <a:r>
              <a:rPr lang="en-US" sz="2000" dirty="0"/>
              <a:t>What is the difference between spirituality and religiosity? </a:t>
            </a:r>
          </a:p>
          <a:p>
            <a:r>
              <a:rPr lang="en-US" sz="2000" dirty="0"/>
              <a:t>How does spirituality fit into self-care?</a:t>
            </a:r>
          </a:p>
          <a:p>
            <a:r>
              <a:rPr lang="en-US" sz="2000" dirty="0"/>
              <a:t>How can you assess the spiritual/religious component of a community?</a:t>
            </a:r>
          </a:p>
          <a:p>
            <a:r>
              <a:rPr lang="en-US" sz="2000" dirty="0"/>
              <a:t>How can local congregations improve community health? </a:t>
            </a:r>
          </a:p>
          <a:p>
            <a:pPr marL="0" indent="0">
              <a:buNone/>
            </a:pPr>
            <a:endParaRPr lang="en-US" sz="2000" dirty="0"/>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2D238E-B287-9447-A8C8-14D0B025D5AD}"/>
              </a:ext>
            </a:extLst>
          </p:cNvPr>
          <p:cNvSpPr txBox="1"/>
          <p:nvPr/>
        </p:nvSpPr>
        <p:spPr>
          <a:xfrm>
            <a:off x="6318438" y="1948868"/>
            <a:ext cx="5678091" cy="2123658"/>
          </a:xfrm>
          <a:prstGeom prst="rect">
            <a:avLst/>
          </a:prstGeom>
          <a:noFill/>
        </p:spPr>
        <p:txBody>
          <a:bodyPr wrap="square" rtlCol="0">
            <a:spAutoFit/>
          </a:bodyPr>
          <a:lstStyle/>
          <a:p>
            <a:pPr algn="ctr"/>
            <a:r>
              <a:rPr lang="en-US" sz="2400" dirty="0">
                <a:hlinkClick r:id="rId5"/>
              </a:rPr>
              <a:t>Self Care</a:t>
            </a:r>
            <a:endParaRPr lang="en-US" sz="2400" dirty="0"/>
          </a:p>
          <a:p>
            <a:pPr algn="ctr"/>
            <a:r>
              <a:rPr lang="en-US" sz="2400" dirty="0">
                <a:hlinkClick r:id="rId6"/>
              </a:rPr>
              <a:t>COVID-19 and the Black Church</a:t>
            </a:r>
            <a:endParaRPr lang="en-US" sz="2400" dirty="0"/>
          </a:p>
          <a:p>
            <a:pPr algn="ctr"/>
            <a:r>
              <a:rPr lang="en-US" sz="2400" dirty="0">
                <a:hlinkClick r:id="rId7"/>
              </a:rPr>
              <a:t>Religion and Public Life</a:t>
            </a:r>
            <a:endParaRPr lang="en-US" sz="2400" dirty="0"/>
          </a:p>
          <a:p>
            <a:pPr algn="ctr"/>
            <a:r>
              <a:rPr lang="en-US" sz="2400" dirty="0">
                <a:hlinkClick r:id="rId8"/>
              </a:rPr>
              <a:t>AIDS and the Role of the Black Church</a:t>
            </a:r>
            <a:endParaRPr lang="en-US" sz="2400" dirty="0"/>
          </a:p>
          <a:p>
            <a:endParaRPr lang="en-US" dirty="0"/>
          </a:p>
          <a:p>
            <a:endParaRPr lang="en-US" dirty="0"/>
          </a:p>
        </p:txBody>
      </p:sp>
      <p:pic>
        <p:nvPicPr>
          <p:cNvPr id="21" name="Graphic 20" descr="Internet">
            <a:extLst>
              <a:ext uri="{FF2B5EF4-FFF2-40B4-BE49-F238E27FC236}">
                <a16:creationId xmlns:a16="http://schemas.microsoft.com/office/drawing/2014/main" id="{0A4CDFB5-AB9F-A74D-98B1-09760C1AD6D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86298" y="1173556"/>
            <a:ext cx="712556" cy="712556"/>
          </a:xfrm>
          <a:prstGeom prst="rect">
            <a:avLst/>
          </a:prstGeom>
        </p:spPr>
      </p:pic>
      <p:sp>
        <p:nvSpPr>
          <p:cNvPr id="23" name="Action Button: Help 22">
            <a:hlinkClick r:id="" action="ppaction://noaction" highlightClick="1"/>
            <a:extLst>
              <a:ext uri="{FF2B5EF4-FFF2-40B4-BE49-F238E27FC236}">
                <a16:creationId xmlns:a16="http://schemas.microsoft.com/office/drawing/2014/main" id="{1AB5A7DC-7FA3-9A4F-B359-7183F39F1917}"/>
              </a:ext>
            </a:extLst>
          </p:cNvPr>
          <p:cNvSpPr/>
          <p:nvPr/>
        </p:nvSpPr>
        <p:spPr>
          <a:xfrm>
            <a:off x="6318439" y="3816832"/>
            <a:ext cx="408693" cy="365171"/>
          </a:xfrm>
          <a:prstGeom prst="actionButtonHelp">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24" name="Action Button: Help 23">
            <a:hlinkClick r:id="" action="ppaction://noaction" highlightClick="1"/>
            <a:extLst>
              <a:ext uri="{FF2B5EF4-FFF2-40B4-BE49-F238E27FC236}">
                <a16:creationId xmlns:a16="http://schemas.microsoft.com/office/drawing/2014/main" id="{48C10E4F-2CA2-B042-8587-EA6DE64FE229}"/>
              </a:ext>
            </a:extLst>
          </p:cNvPr>
          <p:cNvSpPr/>
          <p:nvPr/>
        </p:nvSpPr>
        <p:spPr>
          <a:xfrm>
            <a:off x="6318439" y="4909132"/>
            <a:ext cx="408693" cy="365171"/>
          </a:xfrm>
          <a:prstGeom prst="actionButtonHelp">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25" name="Action Button: Help 24">
            <a:hlinkClick r:id="" action="ppaction://noaction" highlightClick="1"/>
            <a:extLst>
              <a:ext uri="{FF2B5EF4-FFF2-40B4-BE49-F238E27FC236}">
                <a16:creationId xmlns:a16="http://schemas.microsoft.com/office/drawing/2014/main" id="{77156C27-7628-044E-A25D-7CBBEFF9E6B8}"/>
              </a:ext>
            </a:extLst>
          </p:cNvPr>
          <p:cNvSpPr/>
          <p:nvPr/>
        </p:nvSpPr>
        <p:spPr>
          <a:xfrm>
            <a:off x="6321480" y="5606089"/>
            <a:ext cx="408693" cy="365171"/>
          </a:xfrm>
          <a:prstGeom prst="actionButtonHelp">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27" name="Action Button: Help 26">
            <a:hlinkClick r:id="" action="ppaction://noaction" highlightClick="1"/>
            <a:extLst>
              <a:ext uri="{FF2B5EF4-FFF2-40B4-BE49-F238E27FC236}">
                <a16:creationId xmlns:a16="http://schemas.microsoft.com/office/drawing/2014/main" id="{CBF0EAAD-DFB5-F449-BA79-742D1592D52E}"/>
              </a:ext>
            </a:extLst>
          </p:cNvPr>
          <p:cNvSpPr/>
          <p:nvPr/>
        </p:nvSpPr>
        <p:spPr>
          <a:xfrm>
            <a:off x="6318439" y="4418910"/>
            <a:ext cx="408693" cy="365171"/>
          </a:xfrm>
          <a:prstGeom prst="actionButtonHelp">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
        <p:nvSpPr>
          <p:cNvPr id="28" name="Rectangle 27">
            <a:extLst>
              <a:ext uri="{FF2B5EF4-FFF2-40B4-BE49-F238E27FC236}">
                <a16:creationId xmlns:a16="http://schemas.microsoft.com/office/drawing/2014/main" id="{E46674EE-1F8B-AB4B-8EC0-6DD53BFEAC5A}"/>
              </a:ext>
            </a:extLst>
          </p:cNvPr>
          <p:cNvSpPr/>
          <p:nvPr/>
        </p:nvSpPr>
        <p:spPr>
          <a:xfrm>
            <a:off x="0" y="3075085"/>
            <a:ext cx="5761615" cy="338554"/>
          </a:xfrm>
          <a:prstGeom prst="rect">
            <a:avLst/>
          </a:prstGeom>
        </p:spPr>
        <p:txBody>
          <a:bodyPr wrap="square">
            <a:spAutoFit/>
          </a:bodyPr>
          <a:lstStyle/>
          <a:p>
            <a:r>
              <a:rPr lang="en-US" sz="800" i="1" dirty="0">
                <a:solidFill>
                  <a:schemeClr val="bg1"/>
                </a:solidFill>
              </a:rPr>
              <a:t>Figure 65</a:t>
            </a:r>
            <a:r>
              <a:rPr lang="en-US" sz="800" dirty="0">
                <a:solidFill>
                  <a:schemeClr val="bg1"/>
                </a:solidFill>
              </a:rPr>
              <a:t>. Masjid </a:t>
            </a:r>
            <a:r>
              <a:rPr lang="en-US" sz="800" dirty="0" err="1">
                <a:solidFill>
                  <a:schemeClr val="bg1"/>
                </a:solidFill>
              </a:rPr>
              <a:t>AlRahmah</a:t>
            </a:r>
            <a:r>
              <a:rPr lang="en-US" sz="800" dirty="0">
                <a:solidFill>
                  <a:schemeClr val="bg1"/>
                </a:solidFill>
              </a:rPr>
              <a:t> Mosque in Baytown, Texas. Adapted from “Facebook”, retrieved from </a:t>
            </a:r>
            <a:r>
              <a:rPr lang="en-US" sz="800" dirty="0">
                <a:solidFill>
                  <a:schemeClr val="bg1"/>
                </a:solidFill>
                <a:hlinkClick r:id="rId11">
                  <a:extLst>
                    <a:ext uri="{A12FA001-AC4F-418D-AE19-62706E023703}">
                      <ahyp:hlinkClr xmlns:ahyp="http://schemas.microsoft.com/office/drawing/2018/hyperlinkcolor" val="tx"/>
                    </a:ext>
                  </a:extLst>
                </a:hlinkClick>
              </a:rPr>
              <a:t>https://www.facebook.com/AlRahmahbaytown/?ref=py_c</a:t>
            </a:r>
            <a:endParaRPr lang="en-US" sz="800" dirty="0">
              <a:solidFill>
                <a:schemeClr val="bg1"/>
              </a:solidFill>
            </a:endParaRPr>
          </a:p>
        </p:txBody>
      </p:sp>
      <p:sp>
        <p:nvSpPr>
          <p:cNvPr id="29" name="Rectangle 28">
            <a:extLst>
              <a:ext uri="{FF2B5EF4-FFF2-40B4-BE49-F238E27FC236}">
                <a16:creationId xmlns:a16="http://schemas.microsoft.com/office/drawing/2014/main" id="{B0F6A2D6-F8D1-844E-8D4F-4AA7BE06AF16}"/>
              </a:ext>
            </a:extLst>
          </p:cNvPr>
          <p:cNvSpPr/>
          <p:nvPr/>
        </p:nvSpPr>
        <p:spPr>
          <a:xfrm>
            <a:off x="9132" y="6519436"/>
            <a:ext cx="5761615" cy="338554"/>
          </a:xfrm>
          <a:prstGeom prst="rect">
            <a:avLst/>
          </a:prstGeom>
        </p:spPr>
        <p:txBody>
          <a:bodyPr wrap="square">
            <a:spAutoFit/>
          </a:bodyPr>
          <a:lstStyle/>
          <a:p>
            <a:r>
              <a:rPr lang="en-US" sz="800" i="1" dirty="0">
                <a:solidFill>
                  <a:schemeClr val="bg1"/>
                </a:solidFill>
              </a:rPr>
              <a:t>Figure 66</a:t>
            </a:r>
            <a:r>
              <a:rPr lang="en-US" sz="800" dirty="0">
                <a:solidFill>
                  <a:schemeClr val="bg1"/>
                </a:solidFill>
              </a:rPr>
              <a:t>. St. Mark’s United Methodist Church in Baytown, Texas. Adapted from “St. Mark’s United Methodist Church”, retrieved from </a:t>
            </a:r>
            <a:r>
              <a:rPr lang="en-US" sz="800" dirty="0">
                <a:solidFill>
                  <a:schemeClr val="bg1"/>
                </a:solidFill>
                <a:hlinkClick r:id="rId12">
                  <a:extLst>
                    <a:ext uri="{A12FA001-AC4F-418D-AE19-62706E023703}">
                      <ahyp:hlinkClr xmlns:ahyp="http://schemas.microsoft.com/office/drawing/2018/hyperlinkcolor" val="tx"/>
                    </a:ext>
                  </a:extLst>
                </a:hlinkClick>
              </a:rPr>
              <a:t>https://stmarksbaytown.com/</a:t>
            </a:r>
            <a:endParaRPr lang="en-US" sz="800" dirty="0">
              <a:solidFill>
                <a:schemeClr val="bg1"/>
              </a:solidFill>
            </a:endParaRPr>
          </a:p>
        </p:txBody>
      </p:sp>
    </p:spTree>
    <p:extLst>
      <p:ext uri="{BB962C8B-B14F-4D97-AF65-F5344CB8AC3E}">
        <p14:creationId xmlns:p14="http://schemas.microsoft.com/office/powerpoint/2010/main" val="3467721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
            <a:ext cx="9054548" cy="6858000"/>
          </a:xfrm>
          <a:prstGeom prst="rect">
            <a:avLst/>
          </a:prstGeom>
        </p:spPr>
      </p:pic>
      <p:sp>
        <p:nvSpPr>
          <p:cNvPr id="5" name="Rectangle 4">
            <a:extLst>
              <a:ext uri="{FF2B5EF4-FFF2-40B4-BE49-F238E27FC236}">
                <a16:creationId xmlns:a16="http://schemas.microsoft.com/office/drawing/2014/main" id="{B8958607-CD29-1743-9FC8-9C894B779D57}"/>
              </a:ext>
            </a:extLst>
          </p:cNvPr>
          <p:cNvSpPr/>
          <p:nvPr/>
        </p:nvSpPr>
        <p:spPr>
          <a:xfrm>
            <a:off x="3077497" y="6642556"/>
            <a:ext cx="6626941" cy="215444"/>
          </a:xfrm>
          <a:prstGeom prst="rect">
            <a:avLst/>
          </a:prstGeom>
        </p:spPr>
        <p:txBody>
          <a:bodyPr wrap="square">
            <a:spAutoFit/>
          </a:bodyPr>
          <a:lstStyle/>
          <a:p>
            <a:r>
              <a:rPr lang="en-US" sz="800" i="1" dirty="0"/>
              <a:t>Figure 67</a:t>
            </a:r>
            <a:r>
              <a:rPr lang="en-US" sz="800" dirty="0"/>
              <a:t>. Graphical depiction of religion in Baytown, Texas. Adapted from “City Data”, retrieved from </a:t>
            </a:r>
            <a:r>
              <a:rPr lang="en-US" sz="800" dirty="0">
                <a:hlinkClick r:id="rId4">
                  <a:extLst>
                    <a:ext uri="{A12FA001-AC4F-418D-AE19-62706E023703}">
                      <ahyp:hlinkClr xmlns:ahyp="http://schemas.microsoft.com/office/drawing/2018/hyperlinkcolor" val="tx"/>
                    </a:ext>
                  </a:extLst>
                </a:hlinkClick>
              </a:rPr>
              <a:t>https://www.city-data.com/</a:t>
            </a:r>
            <a:endParaRPr lang="en-US" sz="800" dirty="0"/>
          </a:p>
        </p:txBody>
      </p:sp>
      <p:sp>
        <p:nvSpPr>
          <p:cNvPr id="2" name="TextBox 1">
            <a:extLst>
              <a:ext uri="{FF2B5EF4-FFF2-40B4-BE49-F238E27FC236}">
                <a16:creationId xmlns:a16="http://schemas.microsoft.com/office/drawing/2014/main" id="{5943DCED-2FF1-4537-B79F-25364FFC6A87}"/>
              </a:ext>
            </a:extLst>
          </p:cNvPr>
          <p:cNvSpPr txBox="1"/>
          <p:nvPr/>
        </p:nvSpPr>
        <p:spPr>
          <a:xfrm>
            <a:off x="9704439" y="2604053"/>
            <a:ext cx="2222518" cy="1200329"/>
          </a:xfrm>
          <a:prstGeom prst="rect">
            <a:avLst/>
          </a:prstGeom>
          <a:solidFill>
            <a:schemeClr val="bg1"/>
          </a:solidFill>
        </p:spPr>
        <p:txBody>
          <a:bodyPr wrap="square" rtlCol="0">
            <a:spAutoFit/>
          </a:bodyPr>
          <a:lstStyle/>
          <a:p>
            <a:r>
              <a:rPr lang="en-US" dirty="0"/>
              <a:t>According the graph what can you gather about religiosity in Harris county? </a:t>
            </a:r>
          </a:p>
        </p:txBody>
      </p:sp>
      <p:sp>
        <p:nvSpPr>
          <p:cNvPr id="6" name="Action Button: Help 5">
            <a:hlinkClick r:id="" action="ppaction://noaction" highlightClick="1"/>
            <a:extLst>
              <a:ext uri="{FF2B5EF4-FFF2-40B4-BE49-F238E27FC236}">
                <a16:creationId xmlns:a16="http://schemas.microsoft.com/office/drawing/2014/main" id="{D2664757-136F-4F06-A22E-C79182931D77}"/>
              </a:ext>
            </a:extLst>
          </p:cNvPr>
          <p:cNvSpPr/>
          <p:nvPr/>
        </p:nvSpPr>
        <p:spPr>
          <a:xfrm>
            <a:off x="9175147" y="2815961"/>
            <a:ext cx="408693" cy="365171"/>
          </a:xfrm>
          <a:prstGeom prst="actionButtonHelp">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tx1"/>
              </a:solidFill>
            </a:endParaRPr>
          </a:p>
        </p:txBody>
      </p:sp>
    </p:spTree>
    <p:extLst>
      <p:ext uri="{BB962C8B-B14F-4D97-AF65-F5344CB8AC3E}">
        <p14:creationId xmlns:p14="http://schemas.microsoft.com/office/powerpoint/2010/main" val="1410655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37" y="-27739"/>
            <a:ext cx="4509236" cy="1139139"/>
          </a:xfrm>
        </p:spPr>
        <p:txBody>
          <a:bodyPr vert="horz" lIns="91440" tIns="45720" rIns="91440" bIns="45720" rtlCol="0" anchor="ctr">
            <a:normAutofit/>
          </a:bodyPr>
          <a:lstStyle/>
          <a:p>
            <a:pPr algn="ctr"/>
            <a:r>
              <a:rPr lang="en-US" sz="4800" b="1" kern="1200" dirty="0">
                <a:solidFill>
                  <a:schemeClr val="tx1"/>
                </a:solidFill>
                <a:latin typeface="+mj-lt"/>
                <a:ea typeface="+mj-ea"/>
                <a:cs typeface="+mj-cs"/>
              </a:rPr>
              <a:t>Communication</a:t>
            </a:r>
          </a:p>
        </p:txBody>
      </p:sp>
      <p:sp>
        <p:nvSpPr>
          <p:cNvPr id="8" name="Content Placeholder 7"/>
          <p:cNvSpPr>
            <a:spLocks noGrp="1"/>
          </p:cNvSpPr>
          <p:nvPr>
            <p:ph sz="quarter" idx="4"/>
          </p:nvPr>
        </p:nvSpPr>
        <p:spPr>
          <a:xfrm>
            <a:off x="539618" y="910693"/>
            <a:ext cx="4492454" cy="1343223"/>
          </a:xfrm>
        </p:spPr>
        <p:txBody>
          <a:bodyPr vert="horz" lIns="91440" tIns="45720" rIns="91440" bIns="45720" rtlCol="0" anchor="t">
            <a:normAutofit/>
          </a:bodyPr>
          <a:lstStyle/>
          <a:p>
            <a:pPr marL="0" indent="0" algn="ctr">
              <a:buNone/>
            </a:pPr>
            <a:r>
              <a:rPr lang="en-US" sz="2000" dirty="0"/>
              <a:t>Baytown has access to several newspapers and local TV stations. They have access to the internet and service for cell phones. </a:t>
            </a:r>
          </a:p>
          <a:p>
            <a:endParaRPr lang="en-US" sz="1100" dirty="0"/>
          </a:p>
        </p:txBody>
      </p:sp>
      <p:sp>
        <p:nvSpPr>
          <p:cNvPr id="24" name="Oval 23">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val="0"/>
              </a:ext>
            </a:extLst>
          </a:blip>
          <a:srcRect r="-5" b="-5"/>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6" name="Freeform: Shape 25">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val="0"/>
              </a:ext>
            </a:extLst>
          </a:blip>
          <a:srcRect t="-2873"/>
          <a:stretch/>
        </p:blipFill>
        <p:spPr>
          <a:xfrm>
            <a:off x="8196778" y="0"/>
            <a:ext cx="3991550"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0" name="Freeform: Shape 29">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4294967295"/>
          </p:nvPr>
        </p:nvPicPr>
        <p:blipFill rotWithShape="1">
          <a:blip r:embed="rId4" cstate="screen">
            <a:extLst>
              <a:ext uri="{28A0092B-C50C-407E-A947-70E740481C1C}">
                <a14:useLocalDpi xmlns:a14="http://schemas.microsoft.com/office/drawing/2010/main" val="0"/>
              </a:ext>
            </a:extLst>
          </a:blip>
          <a:srcRect/>
          <a:stretch/>
        </p:blipFill>
        <p:spPr>
          <a:xfrm>
            <a:off x="5868570" y="2641455"/>
            <a:ext cx="2801480" cy="2895247"/>
          </a:xfrm>
          <a:prstGeom prst="ellipse">
            <a:avLst/>
          </a:prstGeom>
        </p:spPr>
      </p:pic>
      <p:sp>
        <p:nvSpPr>
          <p:cNvPr id="32" name="Freeform: Shape 31">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val="0"/>
              </a:ext>
            </a:extLst>
          </a:blip>
          <a:srcRect l="-1926"/>
          <a:stretch/>
        </p:blipFill>
        <p:spPr>
          <a:xfrm>
            <a:off x="8958404" y="4131546"/>
            <a:ext cx="3229924"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9" name="Content Placeholder 8"/>
          <p:cNvPicPr>
            <a:picLocks noGrp="1" noChangeAspect="1"/>
          </p:cNvPicPr>
          <p:nvPr>
            <p:ph sz="half" idx="2"/>
          </p:nvPr>
        </p:nvPicPr>
        <p:blipFill rotWithShape="1">
          <a:blip r:embed="rId6" cstate="screen">
            <a:extLst>
              <a:ext uri="{28A0092B-C50C-407E-A947-70E740481C1C}">
                <a14:useLocalDpi xmlns:a14="http://schemas.microsoft.com/office/drawing/2010/main" val="0"/>
              </a:ext>
            </a:extLst>
          </a:blip>
          <a:srcRect b="-79813"/>
          <a:stretch/>
        </p:blipFill>
        <p:spPr>
          <a:xfrm>
            <a:off x="1863648" y="4849306"/>
            <a:ext cx="3881160" cy="3717862"/>
          </a:xfrm>
          <a:prstGeom prst="ellipse">
            <a:avLst/>
          </a:prstGeom>
        </p:spPr>
      </p:pic>
      <p:sp>
        <p:nvSpPr>
          <p:cNvPr id="6" name="TextBox 5">
            <a:extLst>
              <a:ext uri="{FF2B5EF4-FFF2-40B4-BE49-F238E27FC236}">
                <a16:creationId xmlns:a16="http://schemas.microsoft.com/office/drawing/2014/main" id="{B12BF96A-2331-5343-A6B8-04BB76EBC595}"/>
              </a:ext>
            </a:extLst>
          </p:cNvPr>
          <p:cNvSpPr txBox="1"/>
          <p:nvPr/>
        </p:nvSpPr>
        <p:spPr>
          <a:xfrm>
            <a:off x="2007209" y="2221478"/>
            <a:ext cx="25788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Social Media and Health</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Let's chat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71D1A4B-CBA9-DE43-8372-A40D60DE1D63}"/>
              </a:ext>
            </a:extLst>
          </p:cNvPr>
          <p:cNvSpPr txBox="1"/>
          <p:nvPr/>
        </p:nvSpPr>
        <p:spPr>
          <a:xfrm>
            <a:off x="525068" y="2991641"/>
            <a:ext cx="5024548" cy="184665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What would be the most effective way to communicate with a community such as Baytown?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How can a community’s demographics impact how one would communicate to the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What are ways that social media can be useful in communicating public health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raphic 17" descr="Internet">
            <a:extLst>
              <a:ext uri="{FF2B5EF4-FFF2-40B4-BE49-F238E27FC236}">
                <a16:creationId xmlns:a16="http://schemas.microsoft.com/office/drawing/2014/main" id="{2FDEA5AC-9150-D840-A2A6-7B51BE9DA46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66209" y="2253916"/>
            <a:ext cx="641000" cy="641000"/>
          </a:xfrm>
          <a:prstGeom prst="rect">
            <a:avLst/>
          </a:prstGeom>
        </p:spPr>
      </p:pic>
      <p:sp>
        <p:nvSpPr>
          <p:cNvPr id="19" name="Action Button: Help 18">
            <a:hlinkClick r:id="" action="ppaction://noaction" highlightClick="1"/>
            <a:extLst>
              <a:ext uri="{FF2B5EF4-FFF2-40B4-BE49-F238E27FC236}">
                <a16:creationId xmlns:a16="http://schemas.microsoft.com/office/drawing/2014/main" id="{62F230E3-672A-4446-9A03-884C8237335D}"/>
              </a:ext>
            </a:extLst>
          </p:cNvPr>
          <p:cNvSpPr/>
          <p:nvPr/>
        </p:nvSpPr>
        <p:spPr>
          <a:xfrm>
            <a:off x="356734" y="2991641"/>
            <a:ext cx="408693" cy="365171"/>
          </a:xfrm>
          <a:prstGeom prst="actionButtonHelp">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27432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Action Button: Help 19">
            <a:hlinkClick r:id="" action="ppaction://noaction" highlightClick="1"/>
            <a:extLst>
              <a:ext uri="{FF2B5EF4-FFF2-40B4-BE49-F238E27FC236}">
                <a16:creationId xmlns:a16="http://schemas.microsoft.com/office/drawing/2014/main" id="{77B3F3B5-65F9-2445-BD4B-FB26BD2D4436}"/>
              </a:ext>
            </a:extLst>
          </p:cNvPr>
          <p:cNvSpPr/>
          <p:nvPr/>
        </p:nvSpPr>
        <p:spPr>
          <a:xfrm>
            <a:off x="356734" y="3510748"/>
            <a:ext cx="408693" cy="365171"/>
          </a:xfrm>
          <a:prstGeom prst="actionButtonHelp">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27432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Action Button: Help 20">
            <a:hlinkClick r:id="" action="ppaction://noaction" highlightClick="1"/>
            <a:extLst>
              <a:ext uri="{FF2B5EF4-FFF2-40B4-BE49-F238E27FC236}">
                <a16:creationId xmlns:a16="http://schemas.microsoft.com/office/drawing/2014/main" id="{6B79FE1E-0CC6-1B48-9136-8CB8E396B876}"/>
              </a:ext>
            </a:extLst>
          </p:cNvPr>
          <p:cNvSpPr/>
          <p:nvPr/>
        </p:nvSpPr>
        <p:spPr>
          <a:xfrm>
            <a:off x="356734" y="4037645"/>
            <a:ext cx="408693" cy="365171"/>
          </a:xfrm>
          <a:prstGeom prst="actionButtonHelp">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27432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4542FCF-8BC4-5942-9A9B-7B6C4DF724D4}"/>
              </a:ext>
            </a:extLst>
          </p:cNvPr>
          <p:cNvSpPr/>
          <p:nvPr/>
        </p:nvSpPr>
        <p:spPr>
          <a:xfrm>
            <a:off x="5519224" y="-6701"/>
            <a:ext cx="21668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uLnTx/>
                <a:uFillTx/>
                <a:latin typeface="Calibri" panose="020F0502020204030204"/>
                <a:ea typeface="+mn-ea"/>
                <a:cs typeface="+mn-cs"/>
              </a:rPr>
              <a:t>Figure 68</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 Facebook Logo. Retrieved from </a:t>
            </a: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https://www.facebook.com</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2A66B5D-D7E6-414E-939B-F31D1B7DB555}"/>
              </a:ext>
            </a:extLst>
          </p:cNvPr>
          <p:cNvSpPr/>
          <p:nvPr/>
        </p:nvSpPr>
        <p:spPr>
          <a:xfrm>
            <a:off x="8419230" y="89388"/>
            <a:ext cx="308942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rPr>
              <a:t>Figure 69</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KHOU News Logo. Retrieved from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https://</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www.khou.com</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4489936-48C0-9041-99D6-36253706E91D}"/>
              </a:ext>
            </a:extLst>
          </p:cNvPr>
          <p:cNvSpPr/>
          <p:nvPr/>
        </p:nvSpPr>
        <p:spPr>
          <a:xfrm>
            <a:off x="6307894" y="5087731"/>
            <a:ext cx="21668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rPr>
              <a:t>Figure 70</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The Baytown Sun Logo. Retrieved from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https://</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www.baytownsun.com</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B607DBC-61B3-4740-807F-D358CE25FD3C}"/>
              </a:ext>
            </a:extLst>
          </p:cNvPr>
          <p:cNvSpPr/>
          <p:nvPr/>
        </p:nvSpPr>
        <p:spPr>
          <a:xfrm>
            <a:off x="2769896" y="4768884"/>
            <a:ext cx="21668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rPr>
              <a:t>Figure 71</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Houston Chronical Logo. Retrieved from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hlinkClick r:id="rId14">
                  <a:extLst>
                    <a:ext uri="{A12FA001-AC4F-418D-AE19-62706E023703}">
                      <ahyp:hlinkClr xmlns:ahyp="http://schemas.microsoft.com/office/drawing/2018/hyperlinkcolor" val="tx"/>
                    </a:ext>
                  </a:extLst>
                </a:hlinkClick>
              </a:rPr>
              <a:t>https://www.chron.com/</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37FEE4F-F210-7349-B517-7D675CDBEB84}"/>
              </a:ext>
            </a:extLst>
          </p:cNvPr>
          <p:cNvSpPr/>
          <p:nvPr/>
        </p:nvSpPr>
        <p:spPr>
          <a:xfrm>
            <a:off x="9102119" y="6600515"/>
            <a:ext cx="3140767"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panose="020F0502020204030204"/>
                <a:ea typeface="+mn-ea"/>
                <a:cs typeface="+mn-cs"/>
              </a:rPr>
              <a:t>Figure 72</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ABC 13 News Logo. Retrieved from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hlinkClick r:id="rId15">
                  <a:extLst>
                    <a:ext uri="{A12FA001-AC4F-418D-AE19-62706E023703}">
                      <ahyp:hlinkClr xmlns:ahyp="http://schemas.microsoft.com/office/drawing/2018/hyperlinkcolor" val="tx"/>
                    </a:ext>
                  </a:extLst>
                </a:hlinkClick>
              </a:rPr>
              <a:t>https://www.abc13.com/</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034353"/>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783142-12B3-5F42-A5EF-B2ED79C4EF76}"/>
              </a:ext>
            </a:extLst>
          </p:cNvPr>
          <p:cNvGrpSpPr/>
          <p:nvPr/>
        </p:nvGrpSpPr>
        <p:grpSpPr>
          <a:xfrm rot="16200000">
            <a:off x="3715521" y="-1646947"/>
            <a:ext cx="4583155" cy="12192000"/>
            <a:chOff x="8142246" y="0"/>
            <a:chExt cx="2714707" cy="6857999"/>
          </a:xfrm>
        </p:grpSpPr>
        <p:sp>
          <p:nvSpPr>
            <p:cNvPr id="7" name="Shape 6">
              <a:extLst>
                <a:ext uri="{FF2B5EF4-FFF2-40B4-BE49-F238E27FC236}">
                  <a16:creationId xmlns:a16="http://schemas.microsoft.com/office/drawing/2014/main" id="{29493FD5-244A-F84F-9786-B3C9A898619B}"/>
                </a:ext>
              </a:extLst>
            </p:cNvPr>
            <p:cNvSpPr/>
            <p:nvPr/>
          </p:nvSpPr>
          <p:spPr>
            <a:xfrm>
              <a:off x="8142246" y="0"/>
              <a:ext cx="2124501" cy="2124608"/>
            </a:xfrm>
            <a:prstGeom prst="leftCircularArrow">
              <a:avLst>
                <a:gd name="adj1" fmla="val 10980"/>
                <a:gd name="adj2" fmla="val 1142322"/>
                <a:gd name="adj3" fmla="val 6300000"/>
                <a:gd name="adj4" fmla="val 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a:extLst>
                <a:ext uri="{FF2B5EF4-FFF2-40B4-BE49-F238E27FC236}">
                  <a16:creationId xmlns:a16="http://schemas.microsoft.com/office/drawing/2014/main" id="{11DC6F91-A0E2-3F45-A2F0-D029090D3CE7}"/>
                </a:ext>
              </a:extLst>
            </p:cNvPr>
            <p:cNvSpPr/>
            <p:nvPr/>
          </p:nvSpPr>
          <p:spPr>
            <a:xfrm rot="5400000">
              <a:off x="8498346" y="678664"/>
              <a:ext cx="1125899" cy="623946"/>
            </a:xfrm>
            <a:custGeom>
              <a:avLst/>
              <a:gdLst>
                <a:gd name="connsiteX0" fmla="*/ 0 w 1185592"/>
                <a:gd name="connsiteY0" fmla="*/ 0 h 592531"/>
                <a:gd name="connsiteX1" fmla="*/ 1185592 w 1185592"/>
                <a:gd name="connsiteY1" fmla="*/ 0 h 592531"/>
                <a:gd name="connsiteX2" fmla="*/ 1185592 w 1185592"/>
                <a:gd name="connsiteY2" fmla="*/ 592531 h 592531"/>
                <a:gd name="connsiteX3" fmla="*/ 0 w 1185592"/>
                <a:gd name="connsiteY3" fmla="*/ 592531 h 592531"/>
                <a:gd name="connsiteX4" fmla="*/ 0 w 1185592"/>
                <a:gd name="connsiteY4" fmla="*/ 0 h 592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592" h="592531">
                  <a:moveTo>
                    <a:pt x="0" y="0"/>
                  </a:moveTo>
                  <a:lnTo>
                    <a:pt x="1185592" y="0"/>
                  </a:lnTo>
                  <a:lnTo>
                    <a:pt x="1185592" y="592531"/>
                  </a:lnTo>
                  <a:lnTo>
                    <a:pt x="0" y="5925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lvl="0" algn="ctr" defTabSz="444500">
                <a:lnSpc>
                  <a:spcPct val="90000"/>
                </a:lnSpc>
                <a:spcBef>
                  <a:spcPct val="0"/>
                </a:spcBef>
                <a:spcAft>
                  <a:spcPct val="35000"/>
                </a:spcAft>
              </a:pPr>
              <a:r>
                <a:rPr lang="en-US" altLang="en-US" sz="2000" dirty="0"/>
                <a:t>Look at each measurement area (i.e., infant mortality, crime rates, drop out rates)</a:t>
              </a:r>
              <a:endParaRPr lang="en-US" sz="2000" dirty="0"/>
            </a:p>
          </p:txBody>
        </p:sp>
        <p:sp>
          <p:nvSpPr>
            <p:cNvPr id="9" name="Circular Arrow 8">
              <a:extLst>
                <a:ext uri="{FF2B5EF4-FFF2-40B4-BE49-F238E27FC236}">
                  <a16:creationId xmlns:a16="http://schemas.microsoft.com/office/drawing/2014/main" id="{52A13885-64AC-7C47-AC78-C42EC0326C98}"/>
                </a:ext>
              </a:extLst>
            </p:cNvPr>
            <p:cNvSpPr/>
            <p:nvPr/>
          </p:nvSpPr>
          <p:spPr>
            <a:xfrm>
              <a:off x="8732452" y="1220723"/>
              <a:ext cx="2124501" cy="2124608"/>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a:extLst>
                <a:ext uri="{FF2B5EF4-FFF2-40B4-BE49-F238E27FC236}">
                  <a16:creationId xmlns:a16="http://schemas.microsoft.com/office/drawing/2014/main" id="{83A3186C-6F6A-294D-A90B-9757ED615529}"/>
                </a:ext>
              </a:extLst>
            </p:cNvPr>
            <p:cNvSpPr/>
            <p:nvPr/>
          </p:nvSpPr>
          <p:spPr>
            <a:xfrm rot="5400000">
              <a:off x="9122952" y="1956243"/>
              <a:ext cx="1125899" cy="623946"/>
            </a:xfrm>
            <a:custGeom>
              <a:avLst/>
              <a:gdLst>
                <a:gd name="connsiteX0" fmla="*/ 0 w 1185592"/>
                <a:gd name="connsiteY0" fmla="*/ 0 h 592531"/>
                <a:gd name="connsiteX1" fmla="*/ 1185592 w 1185592"/>
                <a:gd name="connsiteY1" fmla="*/ 0 h 592531"/>
                <a:gd name="connsiteX2" fmla="*/ 1185592 w 1185592"/>
                <a:gd name="connsiteY2" fmla="*/ 592531 h 592531"/>
                <a:gd name="connsiteX3" fmla="*/ 0 w 1185592"/>
                <a:gd name="connsiteY3" fmla="*/ 592531 h 592531"/>
                <a:gd name="connsiteX4" fmla="*/ 0 w 1185592"/>
                <a:gd name="connsiteY4" fmla="*/ 0 h 592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592" h="592531">
                  <a:moveTo>
                    <a:pt x="0" y="0"/>
                  </a:moveTo>
                  <a:lnTo>
                    <a:pt x="1185592" y="0"/>
                  </a:lnTo>
                  <a:lnTo>
                    <a:pt x="1185592" y="592531"/>
                  </a:lnTo>
                  <a:lnTo>
                    <a:pt x="0" y="5925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algn="ctr" defTabSz="1689100">
                <a:lnSpc>
                  <a:spcPct val="90000"/>
                </a:lnSpc>
                <a:spcBef>
                  <a:spcPct val="0"/>
                </a:spcBef>
                <a:spcAft>
                  <a:spcPct val="35000"/>
                </a:spcAft>
              </a:pPr>
              <a:r>
                <a:rPr lang="en-US" altLang="en-US" sz="2000" dirty="0"/>
                <a:t>Compare the measurement areas to a standard population</a:t>
              </a:r>
              <a:endParaRPr lang="en-US" sz="2000" dirty="0"/>
            </a:p>
            <a:p>
              <a:pPr marL="0" lvl="0" indent="0" algn="ctr" defTabSz="1689100">
                <a:lnSpc>
                  <a:spcPct val="90000"/>
                </a:lnSpc>
                <a:spcBef>
                  <a:spcPct val="0"/>
                </a:spcBef>
                <a:spcAft>
                  <a:spcPct val="35000"/>
                </a:spcAft>
                <a:buNone/>
              </a:pPr>
              <a:endParaRPr lang="en-US" sz="3800" kern="1200" dirty="0"/>
            </a:p>
          </p:txBody>
        </p:sp>
        <p:sp>
          <p:nvSpPr>
            <p:cNvPr id="11" name="Shape 10">
              <a:extLst>
                <a:ext uri="{FF2B5EF4-FFF2-40B4-BE49-F238E27FC236}">
                  <a16:creationId xmlns:a16="http://schemas.microsoft.com/office/drawing/2014/main" id="{F6CA1F68-6F0A-B04E-B8CB-167C94EE1346}"/>
                </a:ext>
              </a:extLst>
            </p:cNvPr>
            <p:cNvSpPr/>
            <p:nvPr/>
          </p:nvSpPr>
          <p:spPr>
            <a:xfrm>
              <a:off x="8142246" y="2446934"/>
              <a:ext cx="2124501" cy="2124608"/>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a:extLst>
                <a:ext uri="{FF2B5EF4-FFF2-40B4-BE49-F238E27FC236}">
                  <a16:creationId xmlns:a16="http://schemas.microsoft.com/office/drawing/2014/main" id="{A8A4CA56-5D85-0542-8A33-0FF79F30D05C}"/>
                </a:ext>
              </a:extLst>
            </p:cNvPr>
            <p:cNvSpPr/>
            <p:nvPr/>
          </p:nvSpPr>
          <p:spPr>
            <a:xfrm rot="5400000">
              <a:off x="8501767" y="3151912"/>
              <a:ext cx="1125899" cy="623946"/>
            </a:xfrm>
            <a:custGeom>
              <a:avLst/>
              <a:gdLst>
                <a:gd name="connsiteX0" fmla="*/ 0 w 1185592"/>
                <a:gd name="connsiteY0" fmla="*/ 0 h 592531"/>
                <a:gd name="connsiteX1" fmla="*/ 1185592 w 1185592"/>
                <a:gd name="connsiteY1" fmla="*/ 0 h 592531"/>
                <a:gd name="connsiteX2" fmla="*/ 1185592 w 1185592"/>
                <a:gd name="connsiteY2" fmla="*/ 592531 h 592531"/>
                <a:gd name="connsiteX3" fmla="*/ 0 w 1185592"/>
                <a:gd name="connsiteY3" fmla="*/ 592531 h 592531"/>
                <a:gd name="connsiteX4" fmla="*/ 0 w 1185592"/>
                <a:gd name="connsiteY4" fmla="*/ 0 h 592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592" h="592531">
                  <a:moveTo>
                    <a:pt x="0" y="0"/>
                  </a:moveTo>
                  <a:lnTo>
                    <a:pt x="1185592" y="0"/>
                  </a:lnTo>
                  <a:lnTo>
                    <a:pt x="1185592" y="592531"/>
                  </a:lnTo>
                  <a:lnTo>
                    <a:pt x="0" y="5925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altLang="en-US" sz="2000" dirty="0"/>
                <a:t>A standard population is one that contains the population of interest</a:t>
              </a:r>
              <a:endParaRPr lang="en-US" sz="2000" kern="1200" dirty="0"/>
            </a:p>
          </p:txBody>
        </p:sp>
        <p:sp>
          <p:nvSpPr>
            <p:cNvPr id="13" name="Circular Arrow 12">
              <a:extLst>
                <a:ext uri="{FF2B5EF4-FFF2-40B4-BE49-F238E27FC236}">
                  <a16:creationId xmlns:a16="http://schemas.microsoft.com/office/drawing/2014/main" id="{0BA668D2-FA57-0A42-B394-F9D3C3E01A9C}"/>
                </a:ext>
              </a:extLst>
            </p:cNvPr>
            <p:cNvSpPr/>
            <p:nvPr/>
          </p:nvSpPr>
          <p:spPr>
            <a:xfrm>
              <a:off x="8732452" y="3669715"/>
              <a:ext cx="2124501" cy="2124608"/>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a:extLst>
                <a:ext uri="{FF2B5EF4-FFF2-40B4-BE49-F238E27FC236}">
                  <a16:creationId xmlns:a16="http://schemas.microsoft.com/office/drawing/2014/main" id="{BBBE388D-D214-0745-9DC6-DEE5636E86B7}"/>
                </a:ext>
              </a:extLst>
            </p:cNvPr>
            <p:cNvSpPr/>
            <p:nvPr/>
          </p:nvSpPr>
          <p:spPr>
            <a:xfrm rot="5400000">
              <a:off x="9279074" y="4404695"/>
              <a:ext cx="1156602" cy="623946"/>
            </a:xfrm>
            <a:custGeom>
              <a:avLst/>
              <a:gdLst>
                <a:gd name="connsiteX0" fmla="*/ 0 w 1185592"/>
                <a:gd name="connsiteY0" fmla="*/ 0 h 592531"/>
                <a:gd name="connsiteX1" fmla="*/ 1185592 w 1185592"/>
                <a:gd name="connsiteY1" fmla="*/ 0 h 592531"/>
                <a:gd name="connsiteX2" fmla="*/ 1185592 w 1185592"/>
                <a:gd name="connsiteY2" fmla="*/ 592531 h 592531"/>
                <a:gd name="connsiteX3" fmla="*/ 0 w 1185592"/>
                <a:gd name="connsiteY3" fmla="*/ 592531 h 592531"/>
                <a:gd name="connsiteX4" fmla="*/ 0 w 1185592"/>
                <a:gd name="connsiteY4" fmla="*/ 0 h 592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592" h="592531">
                  <a:moveTo>
                    <a:pt x="0" y="0"/>
                  </a:moveTo>
                  <a:lnTo>
                    <a:pt x="1185592" y="0"/>
                  </a:lnTo>
                  <a:lnTo>
                    <a:pt x="1185592" y="592531"/>
                  </a:lnTo>
                  <a:lnTo>
                    <a:pt x="0" y="5925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altLang="en-US" sz="2000" dirty="0"/>
                <a:t>Texas has a large, diverse population making it a good standard for comparison</a:t>
              </a:r>
              <a:endParaRPr lang="en-US" sz="2000" kern="1200" dirty="0"/>
            </a:p>
          </p:txBody>
        </p:sp>
        <p:sp>
          <p:nvSpPr>
            <p:cNvPr id="15" name="Block Arc 14">
              <a:extLst>
                <a:ext uri="{FF2B5EF4-FFF2-40B4-BE49-F238E27FC236}">
                  <a16:creationId xmlns:a16="http://schemas.microsoft.com/office/drawing/2014/main" id="{9C2BE79F-FD81-F34C-A73E-CBA03E7DB32B}"/>
                </a:ext>
              </a:extLst>
            </p:cNvPr>
            <p:cNvSpPr/>
            <p:nvPr/>
          </p:nvSpPr>
          <p:spPr>
            <a:xfrm>
              <a:off x="8292886" y="5031714"/>
              <a:ext cx="1825214" cy="1826285"/>
            </a:xfrm>
            <a:prstGeom prst="blockArc">
              <a:avLst>
                <a:gd name="adj1" fmla="val 0"/>
                <a:gd name="adj2" fmla="val 189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a:extLst>
                <a:ext uri="{FF2B5EF4-FFF2-40B4-BE49-F238E27FC236}">
                  <a16:creationId xmlns:a16="http://schemas.microsoft.com/office/drawing/2014/main" id="{82771D86-9ECF-AB4D-9F30-C978660780DE}"/>
                </a:ext>
              </a:extLst>
            </p:cNvPr>
            <p:cNvSpPr/>
            <p:nvPr/>
          </p:nvSpPr>
          <p:spPr>
            <a:xfrm rot="5400000">
              <a:off x="8593623" y="5646943"/>
              <a:ext cx="1125899" cy="623946"/>
            </a:xfrm>
            <a:custGeom>
              <a:avLst/>
              <a:gdLst>
                <a:gd name="connsiteX0" fmla="*/ 0 w 1185592"/>
                <a:gd name="connsiteY0" fmla="*/ 0 h 592531"/>
                <a:gd name="connsiteX1" fmla="*/ 1185592 w 1185592"/>
                <a:gd name="connsiteY1" fmla="*/ 0 h 592531"/>
                <a:gd name="connsiteX2" fmla="*/ 1185592 w 1185592"/>
                <a:gd name="connsiteY2" fmla="*/ 592531 h 592531"/>
                <a:gd name="connsiteX3" fmla="*/ 0 w 1185592"/>
                <a:gd name="connsiteY3" fmla="*/ 592531 h 592531"/>
                <a:gd name="connsiteX4" fmla="*/ 0 w 1185592"/>
                <a:gd name="connsiteY4" fmla="*/ 0 h 592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592" h="592531">
                  <a:moveTo>
                    <a:pt x="0" y="0"/>
                  </a:moveTo>
                  <a:lnTo>
                    <a:pt x="1185592" y="0"/>
                  </a:lnTo>
                  <a:lnTo>
                    <a:pt x="1185592" y="592531"/>
                  </a:lnTo>
                  <a:lnTo>
                    <a:pt x="0" y="5925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2000" kern="1200" dirty="0"/>
                <a:t>This is the core of the community nursing diagnosis</a:t>
              </a:r>
            </a:p>
          </p:txBody>
        </p:sp>
      </p:grpSp>
      <p:sp>
        <p:nvSpPr>
          <p:cNvPr id="18" name="Rectangle 2">
            <a:extLst>
              <a:ext uri="{FF2B5EF4-FFF2-40B4-BE49-F238E27FC236}">
                <a16:creationId xmlns:a16="http://schemas.microsoft.com/office/drawing/2014/main" id="{3EBC72AA-DE98-1B45-8C05-B07C1B7B7E3A}"/>
              </a:ext>
            </a:extLst>
          </p:cNvPr>
          <p:cNvSpPr>
            <a:spLocks noGrp="1" noChangeArrowheads="1"/>
          </p:cNvSpPr>
          <p:nvPr>
            <p:ph type="title"/>
          </p:nvPr>
        </p:nvSpPr>
        <p:spPr>
          <a:xfrm>
            <a:off x="0" y="139573"/>
            <a:ext cx="12191999" cy="947651"/>
          </a:xfrm>
        </p:spPr>
        <p:txBody>
          <a:bodyPr rtlCol="0">
            <a:normAutofit/>
          </a:bodyPr>
          <a:lstStyle/>
          <a:p>
            <a:pPr marL="838200" indent="-838200" algn="ctr">
              <a:defRPr/>
            </a:pPr>
            <a:r>
              <a:rPr lang="en-US" b="1" dirty="0"/>
              <a:t>Inference/Interpretation (Synthesis)</a:t>
            </a:r>
            <a:endParaRPr lang="en-US" sz="5400" b="1" dirty="0"/>
          </a:p>
        </p:txBody>
      </p:sp>
      <p:sp>
        <p:nvSpPr>
          <p:cNvPr id="19" name="TextBox 18">
            <a:extLst>
              <a:ext uri="{FF2B5EF4-FFF2-40B4-BE49-F238E27FC236}">
                <a16:creationId xmlns:a16="http://schemas.microsoft.com/office/drawing/2014/main" id="{2DAC7ACC-6800-EA42-9A7F-573F4556831C}"/>
              </a:ext>
            </a:extLst>
          </p:cNvPr>
          <p:cNvSpPr txBox="1"/>
          <p:nvPr/>
        </p:nvSpPr>
        <p:spPr>
          <a:xfrm>
            <a:off x="0" y="1074096"/>
            <a:ext cx="12191999" cy="1477328"/>
          </a:xfrm>
          <a:prstGeom prst="rect">
            <a:avLst/>
          </a:prstGeom>
          <a:noFill/>
        </p:spPr>
        <p:txBody>
          <a:bodyPr wrap="square" rtlCol="0">
            <a:spAutoFit/>
          </a:bodyPr>
          <a:lstStyle/>
          <a:p>
            <a:pPr algn="ctr"/>
            <a:r>
              <a:rPr lang="en-US" sz="2400" dirty="0"/>
              <a:t>What does all this mean?</a:t>
            </a:r>
          </a:p>
          <a:p>
            <a:pPr algn="ctr"/>
            <a:r>
              <a:rPr lang="en-US" sz="2400" dirty="0"/>
              <a:t>How do we determine if a problem exists in Baytown?</a:t>
            </a:r>
          </a:p>
          <a:p>
            <a:pPr algn="ctr"/>
            <a:r>
              <a:rPr lang="en-US" sz="2400" b="1" dirty="0"/>
              <a:t>What impacts John and his family?</a:t>
            </a:r>
          </a:p>
          <a:p>
            <a:endParaRPr lang="en-US" dirty="0"/>
          </a:p>
        </p:txBody>
      </p:sp>
      <p:sp>
        <p:nvSpPr>
          <p:cNvPr id="20" name="Action Button: Help 19">
            <a:hlinkClick r:id="" action="ppaction://noaction" highlightClick="1"/>
            <a:extLst>
              <a:ext uri="{FF2B5EF4-FFF2-40B4-BE49-F238E27FC236}">
                <a16:creationId xmlns:a16="http://schemas.microsoft.com/office/drawing/2014/main" id="{E5B5ED06-79B3-5347-80DF-6AC66F3CC56E}"/>
              </a:ext>
            </a:extLst>
          </p:cNvPr>
          <p:cNvSpPr/>
          <p:nvPr/>
        </p:nvSpPr>
        <p:spPr>
          <a:xfrm>
            <a:off x="4056857" y="1107590"/>
            <a:ext cx="408693" cy="365171"/>
          </a:xfrm>
          <a:prstGeom prst="actionButtonHelp">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bg1"/>
              </a:solidFill>
            </a:endParaRPr>
          </a:p>
        </p:txBody>
      </p:sp>
      <p:sp>
        <p:nvSpPr>
          <p:cNvPr id="21" name="Action Button: Help 20">
            <a:hlinkClick r:id="" action="ppaction://noaction" highlightClick="1"/>
            <a:extLst>
              <a:ext uri="{FF2B5EF4-FFF2-40B4-BE49-F238E27FC236}">
                <a16:creationId xmlns:a16="http://schemas.microsoft.com/office/drawing/2014/main" id="{87413866-414C-CA4E-878E-3793F2FD982E}"/>
              </a:ext>
            </a:extLst>
          </p:cNvPr>
          <p:cNvSpPr/>
          <p:nvPr/>
        </p:nvSpPr>
        <p:spPr>
          <a:xfrm>
            <a:off x="2264338" y="1488547"/>
            <a:ext cx="408693" cy="365171"/>
          </a:xfrm>
          <a:prstGeom prst="actionButtonHelp">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endParaRPr lang="en-US" dirty="0">
              <a:solidFill>
                <a:schemeClr val="bg1"/>
              </a:solidFill>
            </a:endParaRPr>
          </a:p>
        </p:txBody>
      </p:sp>
      <p:pic>
        <p:nvPicPr>
          <p:cNvPr id="2" name="Picture 1">
            <a:extLst>
              <a:ext uri="{FF2B5EF4-FFF2-40B4-BE49-F238E27FC236}">
                <a16:creationId xmlns:a16="http://schemas.microsoft.com/office/drawing/2014/main" id="{2B1F3937-C771-4BE9-B9B9-74E7CD323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641" y="1832754"/>
            <a:ext cx="420660" cy="377985"/>
          </a:xfrm>
          <a:prstGeom prst="rect">
            <a:avLst/>
          </a:prstGeom>
        </p:spPr>
      </p:pic>
    </p:spTree>
    <p:extLst>
      <p:ext uri="{BB962C8B-B14F-4D97-AF65-F5344CB8AC3E}">
        <p14:creationId xmlns:p14="http://schemas.microsoft.com/office/powerpoint/2010/main" val="1162544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r>
              <a:rPr lang="en-US" b="1" dirty="0"/>
              <a:t>Two Important Measures</a:t>
            </a:r>
          </a:p>
        </p:txBody>
      </p:sp>
      <p:graphicFrame>
        <p:nvGraphicFramePr>
          <p:cNvPr id="4" name="Content Placeholder 3">
            <a:extLst>
              <a:ext uri="{FF2B5EF4-FFF2-40B4-BE49-F238E27FC236}">
                <a16:creationId xmlns:a16="http://schemas.microsoft.com/office/drawing/2014/main" id="{6C61A2D7-04B1-AE4D-9C09-4C081CE90779}"/>
              </a:ext>
            </a:extLst>
          </p:cNvPr>
          <p:cNvGraphicFramePr>
            <a:graphicFrameLocks noGrp="1"/>
          </p:cNvGraphicFramePr>
          <p:nvPr>
            <p:ph idx="1"/>
            <p:extLst>
              <p:ext uri="{D42A27DB-BD31-4B8C-83A1-F6EECF244321}">
                <p14:modId xmlns:p14="http://schemas.microsoft.com/office/powerpoint/2010/main" val="40578049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08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9AEC52C-8FE0-B34C-BB76-2643089AF113}"/>
              </a:ext>
            </a:extLst>
          </p:cNvPr>
          <p:cNvSpPr txBox="1"/>
          <p:nvPr/>
        </p:nvSpPr>
        <p:spPr>
          <a:xfrm>
            <a:off x="564912" y="2050687"/>
            <a:ext cx="3822192" cy="3773010"/>
          </a:xfrm>
          <a:prstGeom prst="rect">
            <a:avLst/>
          </a:prstGeom>
        </p:spPr>
        <p:txBody>
          <a:bodyPr vert="horz" lIns="91440" tIns="45720" rIns="91440" bIns="45720" rtlCol="0">
            <a:normAutofit/>
          </a:bodyPr>
          <a:lstStyle/>
          <a:p>
            <a:pPr>
              <a:lnSpc>
                <a:spcPct val="90000"/>
              </a:lnSpc>
              <a:spcBef>
                <a:spcPts val="1000"/>
              </a:spcBef>
            </a:pPr>
            <a:endParaRPr lang="en-US" sz="200" b="1" dirty="0">
              <a:solidFill>
                <a:schemeClr val="bg1"/>
              </a:solidFill>
            </a:endParaRPr>
          </a:p>
          <a:p>
            <a:pPr marL="685800" indent="-228600">
              <a:lnSpc>
                <a:spcPct val="90000"/>
              </a:lnSpc>
              <a:spcBef>
                <a:spcPts val="1000"/>
              </a:spcBef>
              <a:buFont typeface="Arial" panose="020B0604020202020204" pitchFamily="34" charset="0"/>
              <a:buChar char="•"/>
            </a:pPr>
            <a:r>
              <a:rPr lang="en-US" sz="2400" dirty="0">
                <a:solidFill>
                  <a:schemeClr val="bg1"/>
                </a:solidFill>
              </a:rPr>
              <a:t>John’s 5-year-old daughter</a:t>
            </a:r>
          </a:p>
          <a:p>
            <a:pPr marL="685800" indent="-228600">
              <a:lnSpc>
                <a:spcPct val="90000"/>
              </a:lnSpc>
              <a:spcBef>
                <a:spcPts val="1000"/>
              </a:spcBef>
              <a:buFont typeface="Arial" panose="020B0604020202020204" pitchFamily="34" charset="0"/>
              <a:buChar char="•"/>
            </a:pPr>
            <a:r>
              <a:rPr lang="en-US" sz="2400" dirty="0">
                <a:solidFill>
                  <a:schemeClr val="bg1"/>
                </a:solidFill>
              </a:rPr>
              <a:t>Has a diagnosis of autism with a moderate speech delay</a:t>
            </a:r>
          </a:p>
          <a:p>
            <a:pPr marL="685800" indent="-228600">
              <a:lnSpc>
                <a:spcPct val="90000"/>
              </a:lnSpc>
              <a:spcBef>
                <a:spcPts val="1000"/>
              </a:spcBef>
              <a:buFont typeface="Arial" panose="020B0604020202020204" pitchFamily="34" charset="0"/>
              <a:buChar char="•"/>
            </a:pPr>
            <a:r>
              <a:rPr lang="en-US" sz="2400" dirty="0">
                <a:solidFill>
                  <a:schemeClr val="bg1"/>
                </a:solidFill>
              </a:rPr>
              <a:t>Receives speech, occupational, and behavioral therapy services</a:t>
            </a:r>
          </a:p>
          <a:p>
            <a:pPr marL="685800" indent="-228600">
              <a:lnSpc>
                <a:spcPct val="90000"/>
              </a:lnSpc>
              <a:spcBef>
                <a:spcPts val="1000"/>
              </a:spcBef>
              <a:buFont typeface="Arial" panose="020B0604020202020204" pitchFamily="34" charset="0"/>
              <a:buChar char="•"/>
            </a:pPr>
            <a:endParaRPr lang="en-US" sz="2000" b="1" dirty="0">
              <a:solidFill>
                <a:schemeClr val="bg1"/>
              </a:solidFill>
            </a:endParaRPr>
          </a:p>
          <a:p>
            <a:pPr marL="685800" indent="-228600">
              <a:lnSpc>
                <a:spcPct val="90000"/>
              </a:lnSpc>
              <a:spcBef>
                <a:spcPts val="1000"/>
              </a:spcBef>
              <a:buFont typeface="Arial" panose="020B0604020202020204" pitchFamily="34" charset="0"/>
              <a:buChar char="•"/>
            </a:pPr>
            <a:endParaRPr lang="en-US" sz="2000" b="1" dirty="0">
              <a:solidFill>
                <a:schemeClr val="bg1"/>
              </a:solidFill>
            </a:endParaRPr>
          </a:p>
          <a:p>
            <a:pPr marL="457200">
              <a:lnSpc>
                <a:spcPct val="90000"/>
              </a:lnSpc>
              <a:spcBef>
                <a:spcPts val="1000"/>
              </a:spcBef>
            </a:pPr>
            <a:endParaRPr lang="en-US" sz="2000" b="1" dirty="0">
              <a:solidFill>
                <a:schemeClr val="bg1"/>
              </a:solidFill>
            </a:endParaRPr>
          </a:p>
        </p:txBody>
      </p:sp>
      <p:sp>
        <p:nvSpPr>
          <p:cNvPr id="13" name="TextBox 12">
            <a:extLst>
              <a:ext uri="{FF2B5EF4-FFF2-40B4-BE49-F238E27FC236}">
                <a16:creationId xmlns:a16="http://schemas.microsoft.com/office/drawing/2014/main" id="{76225B7E-8F8E-DA41-AC73-C1A20765F24D}"/>
              </a:ext>
            </a:extLst>
          </p:cNvPr>
          <p:cNvSpPr txBox="1"/>
          <p:nvPr/>
        </p:nvSpPr>
        <p:spPr>
          <a:xfrm>
            <a:off x="336384" y="657666"/>
            <a:ext cx="4334256" cy="923330"/>
          </a:xfrm>
          <a:prstGeom prst="rect">
            <a:avLst/>
          </a:prstGeom>
          <a:noFill/>
        </p:spPr>
        <p:txBody>
          <a:bodyPr wrap="square" rtlCol="0">
            <a:spAutoFit/>
          </a:bodyPr>
          <a:lstStyle/>
          <a:p>
            <a:pPr algn="ctr"/>
            <a:r>
              <a:rPr lang="en-US" sz="5400" b="1" dirty="0">
                <a:solidFill>
                  <a:schemeClr val="bg1"/>
                </a:solidFill>
              </a:rPr>
              <a:t>Sophie Miller</a:t>
            </a:r>
          </a:p>
        </p:txBody>
      </p:sp>
      <p:pic>
        <p:nvPicPr>
          <p:cNvPr id="8" name="Picture 4">
            <a:extLst>
              <a:ext uri="{FF2B5EF4-FFF2-40B4-BE49-F238E27FC236}">
                <a16:creationId xmlns:a16="http://schemas.microsoft.com/office/drawing/2014/main" id="{ED1E541D-4D97-9743-8163-C0BE259C6BD1}"/>
              </a:ext>
            </a:extLst>
          </p:cNvPr>
          <p:cNvPicPr>
            <a:picLocks noGrp="1" noChangeAspect="1" noChangeArrowheads="1"/>
          </p:cNvPicPr>
          <p:nvPr>
            <p:ph sz="half" idx="1"/>
          </p:nvPr>
        </p:nvPicPr>
        <p:blipFill rotWithShape="1">
          <a:blip r:embed="rId2" cstate="screen">
            <a:extLst>
              <a:ext uri="{28A0092B-C50C-407E-A947-70E740481C1C}">
                <a14:useLocalDpi xmlns:a14="http://schemas.microsoft.com/office/drawing/2010/main" val="0"/>
              </a:ext>
            </a:extLst>
          </a:blip>
          <a:srcRect b="-1"/>
          <a:stretch/>
        </p:blipFill>
        <p:spPr bwMode="auto">
          <a:xfrm rot="5400000">
            <a:off x="5188745" y="-145257"/>
            <a:ext cx="6858000" cy="71485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53FE9FC-12E1-6E49-82B0-2D1947D43219}"/>
              </a:ext>
            </a:extLst>
          </p:cNvPr>
          <p:cNvSpPr/>
          <p:nvPr/>
        </p:nvSpPr>
        <p:spPr>
          <a:xfrm>
            <a:off x="5043488" y="6642556"/>
            <a:ext cx="4244976" cy="246221"/>
          </a:xfrm>
          <a:prstGeom prst="rect">
            <a:avLst/>
          </a:prstGeom>
        </p:spPr>
        <p:txBody>
          <a:bodyPr wrap="square">
            <a:spAutoFit/>
          </a:bodyPr>
          <a:lstStyle/>
          <a:p>
            <a:r>
              <a:rPr lang="en-US" sz="1000" i="1" dirty="0">
                <a:solidFill>
                  <a:schemeClr val="bg1"/>
                </a:solidFill>
              </a:rPr>
              <a:t>Figure 3</a:t>
            </a:r>
            <a:r>
              <a:rPr lang="en-US" sz="1000" dirty="0">
                <a:solidFill>
                  <a:schemeClr val="bg1"/>
                </a:solidFill>
              </a:rPr>
              <a:t>.  Alexander.  (2020, January 16) Sophie going to school.</a:t>
            </a:r>
          </a:p>
        </p:txBody>
      </p:sp>
    </p:spTree>
    <p:extLst>
      <p:ext uri="{BB962C8B-B14F-4D97-AF65-F5344CB8AC3E}">
        <p14:creationId xmlns:p14="http://schemas.microsoft.com/office/powerpoint/2010/main" val="3872286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
            <a:ext cx="10782300" cy="1690688"/>
          </a:xfrm>
        </p:spPr>
        <p:txBody>
          <a:bodyPr/>
          <a:lstStyle/>
          <a:p>
            <a:r>
              <a:rPr lang="en-US" b="1" dirty="0"/>
              <a:t>Baytown’s Health</a:t>
            </a:r>
          </a:p>
        </p:txBody>
      </p:sp>
      <p:sp>
        <p:nvSpPr>
          <p:cNvPr id="3" name="Content Placeholder 2"/>
          <p:cNvSpPr>
            <a:spLocks noGrp="1"/>
          </p:cNvSpPr>
          <p:nvPr>
            <p:ph sz="half" idx="1"/>
          </p:nvPr>
        </p:nvSpPr>
        <p:spPr>
          <a:xfrm>
            <a:off x="838200" y="1305098"/>
            <a:ext cx="5181600" cy="5375101"/>
          </a:xfrm>
        </p:spPr>
        <p:txBody>
          <a:bodyPr>
            <a:normAutofit lnSpcReduction="10000"/>
          </a:bodyPr>
          <a:lstStyle/>
          <a:p>
            <a:r>
              <a:rPr lang="en-US" dirty="0"/>
              <a:t>Baytown residents report eating away from home 4 times per week </a:t>
            </a:r>
          </a:p>
          <a:p>
            <a:r>
              <a:rPr lang="en-US" dirty="0"/>
              <a:t>The average Baytown resident last saw a dentist 2 years ago </a:t>
            </a:r>
          </a:p>
          <a:p>
            <a:r>
              <a:rPr lang="en-US" dirty="0"/>
              <a:t>Many Baytown residents do not perform regular oral hygiene</a:t>
            </a:r>
          </a:p>
          <a:p>
            <a:r>
              <a:rPr lang="en-US" dirty="0"/>
              <a:t>18% report that they are embarrassed because of their teeth</a:t>
            </a:r>
          </a:p>
          <a:p>
            <a:r>
              <a:rPr lang="en-US" dirty="0"/>
              <a:t>¼ report having gum disease.</a:t>
            </a:r>
          </a:p>
          <a:p>
            <a:pPr marL="0" indent="0">
              <a:buNone/>
            </a:pPr>
            <a:endParaRPr lang="en-US" dirty="0">
              <a:hlinkClick r:id="rId2"/>
            </a:endParaRPr>
          </a:p>
          <a:p>
            <a:pPr marL="0" indent="0">
              <a:buNone/>
            </a:pPr>
            <a:r>
              <a:rPr lang="en-US" dirty="0">
                <a:hlinkClick r:id="rId2"/>
              </a:rPr>
              <a:t>  What do the numbers mean?</a:t>
            </a:r>
            <a:endParaRPr lang="en-US" dirty="0"/>
          </a:p>
        </p:txBody>
      </p:sp>
      <p:sp>
        <p:nvSpPr>
          <p:cNvPr id="4" name="Content Placeholder 3"/>
          <p:cNvSpPr>
            <a:spLocks noGrp="1"/>
          </p:cNvSpPr>
          <p:nvPr>
            <p:ph sz="half" idx="2"/>
          </p:nvPr>
        </p:nvSpPr>
        <p:spPr>
          <a:xfrm>
            <a:off x="6172200" y="532014"/>
            <a:ext cx="5181600" cy="6148185"/>
          </a:xfrm>
        </p:spPr>
        <p:txBody>
          <a:bodyPr>
            <a:normAutofit lnSpcReduction="10000"/>
          </a:bodyPr>
          <a:lstStyle/>
          <a:p>
            <a:r>
              <a:rPr lang="en-US" dirty="0"/>
              <a:t>37% are obese.</a:t>
            </a:r>
          </a:p>
          <a:p>
            <a:r>
              <a:rPr lang="en-US" dirty="0"/>
              <a:t>Drug use is prevalent in Baytown. </a:t>
            </a:r>
          </a:p>
          <a:p>
            <a:pPr lvl="1"/>
            <a:r>
              <a:rPr lang="en-US" dirty="0"/>
              <a:t>63% used marijuana </a:t>
            </a:r>
          </a:p>
          <a:p>
            <a:pPr lvl="1"/>
            <a:r>
              <a:rPr lang="en-US" dirty="0"/>
              <a:t>25% used hard drugs</a:t>
            </a:r>
          </a:p>
          <a:p>
            <a:r>
              <a:rPr lang="en-US" dirty="0"/>
              <a:t>10% have diabetes</a:t>
            </a:r>
          </a:p>
          <a:p>
            <a:r>
              <a:rPr lang="en-US" dirty="0"/>
              <a:t>20% have hypertension</a:t>
            </a:r>
          </a:p>
          <a:p>
            <a:r>
              <a:rPr lang="en-US" dirty="0"/>
              <a:t>30% report being depressed</a:t>
            </a:r>
          </a:p>
          <a:p>
            <a:r>
              <a:rPr lang="en-US" dirty="0"/>
              <a:t>80% drink alcohol every month.</a:t>
            </a:r>
          </a:p>
          <a:p>
            <a:r>
              <a:rPr lang="en-US" dirty="0"/>
              <a:t>80% sexually active with 16 years being the average age of sexual debut. </a:t>
            </a:r>
          </a:p>
          <a:p>
            <a:r>
              <a:rPr lang="en-US" dirty="0"/>
              <a:t>The average number of lifetime sexual partners for males and females was 10. </a:t>
            </a:r>
          </a:p>
        </p:txBody>
      </p:sp>
      <p:pic>
        <p:nvPicPr>
          <p:cNvPr id="5" name="Picture 4">
            <a:extLst>
              <a:ext uri="{FF2B5EF4-FFF2-40B4-BE49-F238E27FC236}">
                <a16:creationId xmlns:a16="http://schemas.microsoft.com/office/drawing/2014/main" id="{1F30A270-1AD8-48A7-87CF-367337A26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943600"/>
            <a:ext cx="914399" cy="914399"/>
          </a:xfrm>
          <a:prstGeom prst="rect">
            <a:avLst/>
          </a:prstGeom>
        </p:spPr>
      </p:pic>
    </p:spTree>
    <p:extLst>
      <p:ext uri="{BB962C8B-B14F-4D97-AF65-F5344CB8AC3E}">
        <p14:creationId xmlns:p14="http://schemas.microsoft.com/office/powerpoint/2010/main" val="4203221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02F4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Baytown’s Health</a:t>
            </a:r>
          </a:p>
        </p:txBody>
      </p:sp>
      <p:pic>
        <p:nvPicPr>
          <p:cNvPr id="5" name="Content Placeholder 4"/>
          <p:cNvPicPr>
            <a:picLocks noGrp="1" noChangeAspect="1"/>
          </p:cNvPicPr>
          <p:nvPr>
            <p:ph sz="half" idx="2"/>
          </p:nvPr>
        </p:nvPicPr>
        <p:blipFill rotWithShape="1">
          <a:blip r:embed="rId3" cstate="screen">
            <a:extLst>
              <a:ext uri="{28A0092B-C50C-407E-A947-70E740481C1C}">
                <a14:useLocalDpi xmlns:a14="http://schemas.microsoft.com/office/drawing/2010/main" val="0"/>
              </a:ext>
            </a:extLst>
          </a:blip>
          <a:srcRect/>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8029320" y="1002818"/>
            <a:ext cx="3352914" cy="5389464"/>
          </a:xfrm>
        </p:spPr>
        <p:txBody>
          <a:bodyPr vert="horz" lIns="91440" tIns="45720" rIns="91440" bIns="45720" rtlCol="0" anchor="ctr">
            <a:normAutofit/>
          </a:bodyPr>
          <a:lstStyle/>
          <a:p>
            <a:r>
              <a:rPr lang="en-US" sz="1900" dirty="0">
                <a:solidFill>
                  <a:srgbClr val="FFFFFF"/>
                </a:solidFill>
              </a:rPr>
              <a:t>Over half of Baytown residents reported smoking cigarettes. </a:t>
            </a:r>
          </a:p>
          <a:p>
            <a:r>
              <a:rPr lang="en-US" sz="1900" dirty="0">
                <a:solidFill>
                  <a:srgbClr val="FFFFFF"/>
                </a:solidFill>
              </a:rPr>
              <a:t>Approximately one third of Baytown residents report getting exercise.</a:t>
            </a:r>
          </a:p>
          <a:p>
            <a:r>
              <a:rPr lang="en-US" sz="1900" dirty="0">
                <a:solidFill>
                  <a:srgbClr val="FFFFFF"/>
                </a:solidFill>
              </a:rPr>
              <a:t>Over 20% of Baytown residents report some condition that either prevents them from working or limits the work that they can do. </a:t>
            </a:r>
          </a:p>
          <a:p>
            <a:r>
              <a:rPr lang="en-US" sz="1900" dirty="0">
                <a:solidFill>
                  <a:srgbClr val="FFFFFF"/>
                </a:solidFill>
              </a:rPr>
              <a:t>Click on the provided link below to compare the health data for Baytown with a standard population. </a:t>
            </a:r>
          </a:p>
          <a:p>
            <a:r>
              <a:rPr lang="en-US" sz="1800" dirty="0">
                <a:solidFill>
                  <a:schemeClr val="bg1"/>
                </a:solidFill>
                <a:hlinkClick r:id="rId4">
                  <a:extLst>
                    <a:ext uri="{A12FA001-AC4F-418D-AE19-62706E023703}">
                      <ahyp:hlinkClr xmlns:ahyp="http://schemas.microsoft.com/office/drawing/2018/hyperlinkcolor" val="tx"/>
                    </a:ext>
                  </a:extLst>
                </a:hlinkClick>
              </a:rPr>
              <a:t>What do the numbers mean?</a:t>
            </a:r>
            <a:endParaRPr lang="en-US" sz="1800" dirty="0">
              <a:solidFill>
                <a:schemeClr val="bg1"/>
              </a:solidFill>
            </a:endParaRPr>
          </a:p>
          <a:p>
            <a:pPr marL="0" indent="0">
              <a:buNone/>
            </a:pPr>
            <a:endParaRPr lang="en-US" sz="1900" dirty="0">
              <a:solidFill>
                <a:srgbClr val="FFFFFF"/>
              </a:solidFill>
            </a:endParaRPr>
          </a:p>
        </p:txBody>
      </p:sp>
      <p:sp>
        <p:nvSpPr>
          <p:cNvPr id="7" name="Rectangle 6">
            <a:extLst>
              <a:ext uri="{FF2B5EF4-FFF2-40B4-BE49-F238E27FC236}">
                <a16:creationId xmlns:a16="http://schemas.microsoft.com/office/drawing/2014/main" id="{7BBE11D3-6543-3F41-921B-B80E1DB60AE4}"/>
              </a:ext>
            </a:extLst>
          </p:cNvPr>
          <p:cNvSpPr/>
          <p:nvPr/>
        </p:nvSpPr>
        <p:spPr>
          <a:xfrm>
            <a:off x="321732" y="4151298"/>
            <a:ext cx="6917268" cy="215444"/>
          </a:xfrm>
          <a:prstGeom prst="rect">
            <a:avLst/>
          </a:prstGeom>
        </p:spPr>
        <p:txBody>
          <a:bodyPr wrap="square">
            <a:spAutoFit/>
          </a:bodyPr>
          <a:lstStyle/>
          <a:p>
            <a:r>
              <a:rPr lang="en-US" sz="800" i="1" dirty="0">
                <a:solidFill>
                  <a:schemeClr val="bg1"/>
                </a:solidFill>
              </a:rPr>
              <a:t>Figure 73.</a:t>
            </a:r>
            <a:r>
              <a:rPr lang="en-US" sz="800" dirty="0">
                <a:solidFill>
                  <a:schemeClr val="bg1"/>
                </a:solidFill>
              </a:rPr>
              <a:t> Health and Wellness Graphic Art. Adapted from ”Health and Wellness Coaching”, retrieved from </a:t>
            </a:r>
            <a:r>
              <a:rPr lang="en-US" sz="800" dirty="0">
                <a:solidFill>
                  <a:schemeClr val="bg1"/>
                </a:solidFill>
                <a:hlinkClick r:id="rId5">
                  <a:extLst>
                    <a:ext uri="{A12FA001-AC4F-418D-AE19-62706E023703}">
                      <ahyp:hlinkClr xmlns:ahyp="http://schemas.microsoft.com/office/drawing/2018/hyperlinkcolor" val="tx"/>
                    </a:ext>
                  </a:extLst>
                </a:hlinkClick>
              </a:rPr>
              <a:t>https://joinccba.org/health-wellness-coaching/</a:t>
            </a:r>
            <a:endParaRPr lang="en-US" sz="800" dirty="0">
              <a:solidFill>
                <a:schemeClr val="bg1"/>
              </a:solidFill>
            </a:endParaRPr>
          </a:p>
        </p:txBody>
      </p:sp>
      <p:pic>
        <p:nvPicPr>
          <p:cNvPr id="6" name="Picture 5">
            <a:extLst>
              <a:ext uri="{FF2B5EF4-FFF2-40B4-BE49-F238E27FC236}">
                <a16:creationId xmlns:a16="http://schemas.microsoft.com/office/drawing/2014/main" id="{0E3E6455-21F0-4A06-BFA7-94E0FD350C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4734" y="5270906"/>
            <a:ext cx="891568" cy="891568"/>
          </a:xfrm>
          <a:prstGeom prst="rect">
            <a:avLst/>
          </a:prstGeom>
        </p:spPr>
      </p:pic>
    </p:spTree>
    <p:extLst>
      <p:ext uri="{BB962C8B-B14F-4D97-AF65-F5344CB8AC3E}">
        <p14:creationId xmlns:p14="http://schemas.microsoft.com/office/powerpoint/2010/main" val="443947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02F4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Baytown’s Health Services </a:t>
            </a:r>
          </a:p>
        </p:txBody>
      </p:sp>
      <p:pic>
        <p:nvPicPr>
          <p:cNvPr id="5" name="Content Placeholder 4"/>
          <p:cNvPicPr>
            <a:picLocks noGrp="1" noChangeAspect="1"/>
          </p:cNvPicPr>
          <p:nvPr>
            <p:ph sz="half" idx="2"/>
          </p:nvPr>
        </p:nvPicPr>
        <p:blipFill rotWithShape="1">
          <a:blip r:embed="rId3" cstate="screen">
            <a:extLst>
              <a:ext uri="{28A0092B-C50C-407E-A947-70E740481C1C}">
                <a14:useLocalDpi xmlns:a14="http://schemas.microsoft.com/office/drawing/2010/main" val="0"/>
              </a:ext>
            </a:extLst>
          </a:blip>
          <a:srcRect/>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8029320" y="1002818"/>
            <a:ext cx="3352914" cy="5389464"/>
          </a:xfrm>
        </p:spPr>
        <p:txBody>
          <a:bodyPr vert="horz" lIns="91440" tIns="45720" rIns="91440" bIns="45720" rtlCol="0" anchor="ctr">
            <a:normAutofit/>
          </a:bodyPr>
          <a:lstStyle/>
          <a:p>
            <a:r>
              <a:rPr lang="en-US" sz="1900" dirty="0">
                <a:solidFill>
                  <a:srgbClr val="FFFFFF"/>
                </a:solidFill>
              </a:rPr>
              <a:t>What services does John and his daughter and Aunt Clara need?</a:t>
            </a:r>
          </a:p>
          <a:p>
            <a:r>
              <a:rPr lang="en-US" sz="1900" dirty="0">
                <a:solidFill>
                  <a:srgbClr val="FFFFFF"/>
                </a:solidFill>
              </a:rPr>
              <a:t>VA and medication</a:t>
            </a:r>
          </a:p>
          <a:p>
            <a:r>
              <a:rPr lang="en-US" sz="1900" dirty="0">
                <a:solidFill>
                  <a:srgbClr val="FFFFFF"/>
                </a:solidFill>
              </a:rPr>
              <a:t>Substance abuse treatment</a:t>
            </a:r>
          </a:p>
          <a:p>
            <a:r>
              <a:rPr lang="en-US" sz="1900" dirty="0">
                <a:solidFill>
                  <a:srgbClr val="FFFFFF"/>
                </a:solidFill>
              </a:rPr>
              <a:t>VA and virtual therapy</a:t>
            </a:r>
          </a:p>
          <a:p>
            <a:r>
              <a:rPr lang="en-US" sz="1900" dirty="0">
                <a:solidFill>
                  <a:srgbClr val="FFFFFF"/>
                </a:solidFill>
              </a:rPr>
              <a:t>Autism treatment</a:t>
            </a:r>
          </a:p>
          <a:p>
            <a:r>
              <a:rPr lang="en-US" sz="1900" dirty="0">
                <a:solidFill>
                  <a:srgbClr val="FFFFFF"/>
                </a:solidFill>
              </a:rPr>
              <a:t>Childcare</a:t>
            </a:r>
          </a:p>
          <a:p>
            <a:r>
              <a:rPr lang="en-US" sz="1900" dirty="0">
                <a:solidFill>
                  <a:srgbClr val="FFFFFF"/>
                </a:solidFill>
              </a:rPr>
              <a:t>Respite care</a:t>
            </a:r>
          </a:p>
          <a:p>
            <a:pPr marL="0" indent="0">
              <a:buNone/>
            </a:pPr>
            <a:endParaRPr lang="en-US" sz="1900" dirty="0">
              <a:solidFill>
                <a:srgbClr val="FFFFFF"/>
              </a:solidFill>
            </a:endParaRPr>
          </a:p>
        </p:txBody>
      </p:sp>
      <p:sp>
        <p:nvSpPr>
          <p:cNvPr id="7" name="Rectangle 6">
            <a:extLst>
              <a:ext uri="{FF2B5EF4-FFF2-40B4-BE49-F238E27FC236}">
                <a16:creationId xmlns:a16="http://schemas.microsoft.com/office/drawing/2014/main" id="{7BBE11D3-6543-3F41-921B-B80E1DB60AE4}"/>
              </a:ext>
            </a:extLst>
          </p:cNvPr>
          <p:cNvSpPr/>
          <p:nvPr/>
        </p:nvSpPr>
        <p:spPr>
          <a:xfrm>
            <a:off x="321732" y="4151298"/>
            <a:ext cx="6917268" cy="215444"/>
          </a:xfrm>
          <a:prstGeom prst="rect">
            <a:avLst/>
          </a:prstGeom>
        </p:spPr>
        <p:txBody>
          <a:bodyPr wrap="square">
            <a:spAutoFit/>
          </a:bodyPr>
          <a:lstStyle/>
          <a:p>
            <a:r>
              <a:rPr lang="en-US" sz="800" i="1" dirty="0">
                <a:solidFill>
                  <a:schemeClr val="bg1"/>
                </a:solidFill>
              </a:rPr>
              <a:t>Figure 74.</a:t>
            </a:r>
            <a:r>
              <a:rPr lang="en-US" sz="800" dirty="0">
                <a:solidFill>
                  <a:schemeClr val="bg1"/>
                </a:solidFill>
              </a:rPr>
              <a:t> Health and Wellness Graphic Art. Adapted from ”Health and Wellness Coaching”, retrieved from </a:t>
            </a:r>
            <a:r>
              <a:rPr lang="en-US" sz="800" dirty="0">
                <a:solidFill>
                  <a:schemeClr val="bg1"/>
                </a:solidFill>
                <a:hlinkClick r:id="rId4">
                  <a:extLst>
                    <a:ext uri="{A12FA001-AC4F-418D-AE19-62706E023703}">
                      <ahyp:hlinkClr xmlns:ahyp="http://schemas.microsoft.com/office/drawing/2018/hyperlinkcolor" val="tx"/>
                    </a:ext>
                  </a:extLst>
                </a:hlinkClick>
              </a:rPr>
              <a:t>https://joinccba.org/health-wellness-coaching/</a:t>
            </a:r>
            <a:endParaRPr lang="en-US" sz="800" dirty="0">
              <a:solidFill>
                <a:schemeClr val="bg1"/>
              </a:solidFill>
            </a:endParaRPr>
          </a:p>
        </p:txBody>
      </p:sp>
    </p:spTree>
    <p:extLst>
      <p:ext uri="{BB962C8B-B14F-4D97-AF65-F5344CB8AC3E}">
        <p14:creationId xmlns:p14="http://schemas.microsoft.com/office/powerpoint/2010/main" val="36956173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754" name="Rectangle 2"/>
          <p:cNvSpPr>
            <a:spLocks noGrp="1" noChangeArrowheads="1"/>
          </p:cNvSpPr>
          <p:nvPr>
            <p:ph type="title"/>
          </p:nvPr>
        </p:nvSpPr>
        <p:spPr>
          <a:xfrm>
            <a:off x="774700" y="762000"/>
            <a:ext cx="3759200" cy="1844351"/>
          </a:xfrm>
        </p:spPr>
        <p:txBody>
          <a:bodyPr>
            <a:normAutofit/>
          </a:bodyPr>
          <a:lstStyle/>
          <a:p>
            <a:pPr algn="ctr" eaLnBrk="1" hangingPunct="1">
              <a:defRPr/>
            </a:pPr>
            <a:r>
              <a:rPr lang="en-US" altLang="en-US" sz="6600" b="1" dirty="0">
                <a:solidFill>
                  <a:srgbClr val="FFFFFF"/>
                </a:solidFill>
              </a:rPr>
              <a:t>Rates</a:t>
            </a:r>
          </a:p>
        </p:txBody>
      </p:sp>
      <p:sp>
        <p:nvSpPr>
          <p:cNvPr id="139" name="Rectangle 13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1" name="Rectangle 140">
            <a:extLst>
              <a:ext uri="{FF2B5EF4-FFF2-40B4-BE49-F238E27FC236}">
                <a16:creationId xmlns:a16="http://schemas.microsoft.com/office/drawing/2014/main" id="{5F218A6E-A365-45D3-80AE-344CE85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502049"/>
            <a:ext cx="2115455" cy="186629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4" name="Graphic 133" descr="Business Growth">
            <a:extLst>
              <a:ext uri="{FF2B5EF4-FFF2-40B4-BE49-F238E27FC236}">
                <a16:creationId xmlns:a16="http://schemas.microsoft.com/office/drawing/2014/main" id="{5A0FFBF9-A5B2-4940-8105-F2D5FB37C1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9510" y="2349124"/>
            <a:ext cx="1645297" cy="1645297"/>
          </a:xfrm>
          <a:prstGeom prst="rect">
            <a:avLst/>
          </a:prstGeom>
        </p:spPr>
      </p:pic>
      <p:sp>
        <p:nvSpPr>
          <p:cNvPr id="143" name="Rectangle 14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5" name="Rectangle 14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 name="Rectangle 1">
            <a:extLst>
              <a:ext uri="{FF2B5EF4-FFF2-40B4-BE49-F238E27FC236}">
                <a16:creationId xmlns:a16="http://schemas.microsoft.com/office/drawing/2014/main" id="{F0367495-EACB-C641-B9C3-2F7A2D30320B}"/>
              </a:ext>
            </a:extLst>
          </p:cNvPr>
          <p:cNvSpPr/>
          <p:nvPr/>
        </p:nvSpPr>
        <p:spPr>
          <a:xfrm>
            <a:off x="458921" y="4508875"/>
            <a:ext cx="11252152" cy="1897051"/>
          </a:xfrm>
          <a:prstGeom prst="rect">
            <a:avLst/>
          </a:pr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9" name="Rectangle 3"/>
          <p:cNvSpPr>
            <a:spLocks noGrp="1" noChangeArrowheads="1"/>
          </p:cNvSpPr>
          <p:nvPr>
            <p:ph sz="quarter" idx="1"/>
          </p:nvPr>
        </p:nvSpPr>
        <p:spPr>
          <a:xfrm>
            <a:off x="774699" y="4251648"/>
            <a:ext cx="10668001" cy="2385354"/>
          </a:xfrm>
        </p:spPr>
        <p:txBody>
          <a:bodyPr anchor="ctr">
            <a:noAutofit/>
          </a:bodyPr>
          <a:lstStyle/>
          <a:p>
            <a:pPr eaLnBrk="1" hangingPunct="1"/>
            <a:r>
              <a:rPr lang="en-US" altLang="en-US" sz="2600" dirty="0">
                <a:solidFill>
                  <a:schemeClr val="bg1"/>
                </a:solidFill>
              </a:rPr>
              <a:t>Basic measures of disease or death occurrence in a defined population over a specified time period</a:t>
            </a:r>
          </a:p>
          <a:p>
            <a:pPr eaLnBrk="1" hangingPunct="1"/>
            <a:r>
              <a:rPr lang="en-US" altLang="en-US" sz="2600" dirty="0">
                <a:solidFill>
                  <a:schemeClr val="bg1"/>
                </a:solidFill>
              </a:rPr>
              <a:t>Rates allow comparison between populations</a:t>
            </a:r>
          </a:p>
        </p:txBody>
      </p:sp>
      <p:sp>
        <p:nvSpPr>
          <p:cNvPr id="3" name="Rectangle 2">
            <a:extLst>
              <a:ext uri="{FF2B5EF4-FFF2-40B4-BE49-F238E27FC236}">
                <a16:creationId xmlns:a16="http://schemas.microsoft.com/office/drawing/2014/main" id="{543FEBA8-E8E0-C64F-AD81-5E5ED0BC2A9E}"/>
              </a:ext>
            </a:extLst>
          </p:cNvPr>
          <p:cNvSpPr/>
          <p:nvPr/>
        </p:nvSpPr>
        <p:spPr>
          <a:xfrm>
            <a:off x="5048949" y="458920"/>
            <a:ext cx="6662124" cy="3921818"/>
          </a:xfrm>
          <a:prstGeom prst="rect">
            <a:avLst/>
          </a:prstGeom>
          <a:solidFill>
            <a:schemeClr val="bg2">
              <a:lumMod val="75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F25674-7E06-3443-88D7-6AD5958839C8}"/>
              </a:ext>
            </a:extLst>
          </p:cNvPr>
          <p:cNvSpPr txBox="1"/>
          <p:nvPr/>
        </p:nvSpPr>
        <p:spPr>
          <a:xfrm>
            <a:off x="5604677" y="685015"/>
            <a:ext cx="3771900" cy="954107"/>
          </a:xfrm>
          <a:prstGeom prst="rect">
            <a:avLst/>
          </a:prstGeom>
          <a:noFill/>
        </p:spPr>
        <p:txBody>
          <a:bodyPr wrap="square" rtlCol="0">
            <a:spAutoFit/>
          </a:bodyPr>
          <a:lstStyle/>
          <a:p>
            <a:pPr algn="ctr"/>
            <a:r>
              <a:rPr lang="en-US" sz="2800" dirty="0">
                <a:solidFill>
                  <a:schemeClr val="bg1"/>
                </a:solidFill>
              </a:rPr>
              <a:t>Number of events in a specific time period</a:t>
            </a:r>
          </a:p>
        </p:txBody>
      </p:sp>
      <p:sp>
        <p:nvSpPr>
          <p:cNvPr id="16" name="TextBox 15">
            <a:extLst>
              <a:ext uri="{FF2B5EF4-FFF2-40B4-BE49-F238E27FC236}">
                <a16:creationId xmlns:a16="http://schemas.microsoft.com/office/drawing/2014/main" id="{7B8202AE-2BC9-E344-BEA7-038A8A9E2703}"/>
              </a:ext>
            </a:extLst>
          </p:cNvPr>
          <p:cNvSpPr txBox="1"/>
          <p:nvPr/>
        </p:nvSpPr>
        <p:spPr>
          <a:xfrm>
            <a:off x="5604677" y="1767128"/>
            <a:ext cx="3771900" cy="954107"/>
          </a:xfrm>
          <a:prstGeom prst="rect">
            <a:avLst/>
          </a:prstGeom>
          <a:noFill/>
        </p:spPr>
        <p:txBody>
          <a:bodyPr wrap="square" rtlCol="0">
            <a:spAutoFit/>
          </a:bodyPr>
          <a:lstStyle/>
          <a:p>
            <a:pPr algn="ctr"/>
            <a:r>
              <a:rPr lang="en-US" sz="2800" dirty="0">
                <a:solidFill>
                  <a:schemeClr val="bg1"/>
                </a:solidFill>
              </a:rPr>
              <a:t>Population at risk in the same time period</a:t>
            </a:r>
          </a:p>
        </p:txBody>
      </p:sp>
      <p:cxnSp>
        <p:nvCxnSpPr>
          <p:cNvPr id="6" name="Straight Connector 5">
            <a:extLst>
              <a:ext uri="{FF2B5EF4-FFF2-40B4-BE49-F238E27FC236}">
                <a16:creationId xmlns:a16="http://schemas.microsoft.com/office/drawing/2014/main" id="{FA2EBDCB-A1D2-4E43-803B-C04A1E04CAD3}"/>
              </a:ext>
            </a:extLst>
          </p:cNvPr>
          <p:cNvCxnSpPr/>
          <p:nvPr/>
        </p:nvCxnSpPr>
        <p:spPr>
          <a:xfrm>
            <a:off x="5604677" y="1731912"/>
            <a:ext cx="3771900"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Multiply 6">
            <a:extLst>
              <a:ext uri="{FF2B5EF4-FFF2-40B4-BE49-F238E27FC236}">
                <a16:creationId xmlns:a16="http://schemas.microsoft.com/office/drawing/2014/main" id="{379C297B-82E8-9240-9CB4-05D399DFA7E5}"/>
              </a:ext>
            </a:extLst>
          </p:cNvPr>
          <p:cNvSpPr/>
          <p:nvPr/>
        </p:nvSpPr>
        <p:spPr>
          <a:xfrm>
            <a:off x="9522248" y="1291873"/>
            <a:ext cx="752762" cy="860935"/>
          </a:xfrm>
          <a:prstGeom prst="mathMultipl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37AC6D2-E837-0448-938F-E741AFE1CCCD}"/>
              </a:ext>
            </a:extLst>
          </p:cNvPr>
          <p:cNvSpPr txBox="1"/>
          <p:nvPr/>
        </p:nvSpPr>
        <p:spPr>
          <a:xfrm>
            <a:off x="10262490" y="932389"/>
            <a:ext cx="752762" cy="1569660"/>
          </a:xfrm>
          <a:prstGeom prst="rect">
            <a:avLst/>
          </a:prstGeom>
          <a:noFill/>
        </p:spPr>
        <p:txBody>
          <a:bodyPr wrap="square" rtlCol="0">
            <a:spAutoFit/>
          </a:bodyPr>
          <a:lstStyle/>
          <a:p>
            <a:r>
              <a:rPr lang="en-US" sz="9600" b="1" dirty="0">
                <a:solidFill>
                  <a:schemeClr val="bg1"/>
                </a:solidFill>
              </a:rPr>
              <a:t>K</a:t>
            </a:r>
          </a:p>
        </p:txBody>
      </p:sp>
      <p:sp>
        <p:nvSpPr>
          <p:cNvPr id="9" name="TextBox 8">
            <a:extLst>
              <a:ext uri="{FF2B5EF4-FFF2-40B4-BE49-F238E27FC236}">
                <a16:creationId xmlns:a16="http://schemas.microsoft.com/office/drawing/2014/main" id="{DB885098-52BE-7742-A8BF-211A1DDE2478}"/>
              </a:ext>
            </a:extLst>
          </p:cNvPr>
          <p:cNvSpPr txBox="1"/>
          <p:nvPr/>
        </p:nvSpPr>
        <p:spPr>
          <a:xfrm>
            <a:off x="5143501" y="3111500"/>
            <a:ext cx="6451600" cy="523220"/>
          </a:xfrm>
          <a:prstGeom prst="rect">
            <a:avLst/>
          </a:prstGeom>
          <a:noFill/>
        </p:spPr>
        <p:txBody>
          <a:bodyPr wrap="square" rtlCol="0">
            <a:spAutoFit/>
          </a:bodyPr>
          <a:lstStyle/>
          <a:p>
            <a:pPr algn="ctr"/>
            <a:r>
              <a:rPr lang="en-US" sz="2800" dirty="0">
                <a:solidFill>
                  <a:schemeClr val="bg1"/>
                </a:solidFill>
              </a:rPr>
              <a:t>*K is the base number (100, 1000)</a:t>
            </a:r>
          </a:p>
        </p:txBody>
      </p:sp>
    </p:spTree>
    <p:extLst>
      <p:ext uri="{BB962C8B-B14F-4D97-AF65-F5344CB8AC3E}">
        <p14:creationId xmlns:p14="http://schemas.microsoft.com/office/powerpoint/2010/main" val="230117114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5400" kern="1200" dirty="0">
                <a:solidFill>
                  <a:schemeClr val="tx1"/>
                </a:solidFill>
                <a:latin typeface="+mj-lt"/>
                <a:ea typeface="+mj-ea"/>
                <a:cs typeface="+mj-cs"/>
              </a:rPr>
              <a:t>Comparing Rates</a:t>
            </a:r>
          </a:p>
        </p:txBody>
      </p:sp>
      <p:sp>
        <p:nvSpPr>
          <p:cNvPr id="5" name="TextBox 4">
            <a:extLst>
              <a:ext uri="{FF2B5EF4-FFF2-40B4-BE49-F238E27FC236}">
                <a16:creationId xmlns:a16="http://schemas.microsoft.com/office/drawing/2014/main" id="{BBB41D5A-85CC-DD4F-9772-E869488774D7}"/>
              </a:ext>
            </a:extLst>
          </p:cNvPr>
          <p:cNvSpPr txBox="1"/>
          <p:nvPr/>
        </p:nvSpPr>
        <p:spPr>
          <a:xfrm>
            <a:off x="4872365" y="5675223"/>
            <a:ext cx="7125003" cy="903190"/>
          </a:xfrm>
          <a:prstGeom prst="rect">
            <a:avLst/>
          </a:prstGeom>
        </p:spPr>
        <p:txBody>
          <a:bodyPr vert="horz" lIns="91440" tIns="45720" rIns="91440" bIns="45720" rtlCol="0">
            <a:normAutofit fontScale="92500"/>
          </a:bodyPr>
          <a:lstStyle/>
          <a:p>
            <a:pPr algn="ctr">
              <a:lnSpc>
                <a:spcPct val="90000"/>
              </a:lnSpc>
              <a:spcAft>
                <a:spcPts val="600"/>
              </a:spcAft>
            </a:pPr>
            <a:r>
              <a:rPr lang="en-US" sz="2800" dirty="0">
                <a:solidFill>
                  <a:schemeClr val="bg1"/>
                </a:solidFill>
              </a:rPr>
              <a:t>As we are able to compare rates per 100,000, Baytown has a lower rate of robberies than Texas. </a:t>
            </a:r>
          </a:p>
          <a:p>
            <a:pPr>
              <a:lnSpc>
                <a:spcPct val="90000"/>
              </a:lnSpc>
              <a:spcAft>
                <a:spcPts val="600"/>
              </a:spcAft>
            </a:pPr>
            <a:endParaRPr lang="en-US" sz="2000" dirty="0"/>
          </a:p>
        </p:txBody>
      </p:sp>
      <p:grpSp>
        <p:nvGrpSpPr>
          <p:cNvPr id="14" name="Group 13">
            <a:extLst>
              <a:ext uri="{FF2B5EF4-FFF2-40B4-BE49-F238E27FC236}">
                <a16:creationId xmlns:a16="http://schemas.microsoft.com/office/drawing/2014/main" id="{9B901244-83F1-0747-BEA6-F138C67CF6F0}"/>
              </a:ext>
            </a:extLst>
          </p:cNvPr>
          <p:cNvGrpSpPr/>
          <p:nvPr/>
        </p:nvGrpSpPr>
        <p:grpSpPr>
          <a:xfrm>
            <a:off x="5001656" y="358978"/>
            <a:ext cx="6546876" cy="5072333"/>
            <a:chOff x="4020496" y="4425928"/>
            <a:chExt cx="4266679" cy="2066946"/>
          </a:xfrm>
        </p:grpSpPr>
        <p:sp>
          <p:nvSpPr>
            <p:cNvPr id="15" name="Freeform 14">
              <a:extLst>
                <a:ext uri="{FF2B5EF4-FFF2-40B4-BE49-F238E27FC236}">
                  <a16:creationId xmlns:a16="http://schemas.microsoft.com/office/drawing/2014/main" id="{2759D01D-DA41-4047-AC8E-8C16D288EEE8}"/>
                </a:ext>
              </a:extLst>
            </p:cNvPr>
            <p:cNvSpPr/>
            <p:nvPr/>
          </p:nvSpPr>
          <p:spPr>
            <a:xfrm rot="528326">
              <a:off x="4282306" y="4425928"/>
              <a:ext cx="1680210" cy="933450"/>
            </a:xfrm>
            <a:custGeom>
              <a:avLst/>
              <a:gdLst>
                <a:gd name="connsiteX0" fmla="*/ 0 w 1680210"/>
                <a:gd name="connsiteY0" fmla="*/ 93345 h 933450"/>
                <a:gd name="connsiteX1" fmla="*/ 93345 w 1680210"/>
                <a:gd name="connsiteY1" fmla="*/ 0 h 933450"/>
                <a:gd name="connsiteX2" fmla="*/ 1586865 w 1680210"/>
                <a:gd name="connsiteY2" fmla="*/ 0 h 933450"/>
                <a:gd name="connsiteX3" fmla="*/ 1680210 w 1680210"/>
                <a:gd name="connsiteY3" fmla="*/ 93345 h 933450"/>
                <a:gd name="connsiteX4" fmla="*/ 1680210 w 1680210"/>
                <a:gd name="connsiteY4" fmla="*/ 840105 h 933450"/>
                <a:gd name="connsiteX5" fmla="*/ 1586865 w 1680210"/>
                <a:gd name="connsiteY5" fmla="*/ 933450 h 933450"/>
                <a:gd name="connsiteX6" fmla="*/ 93345 w 1680210"/>
                <a:gd name="connsiteY6" fmla="*/ 933450 h 933450"/>
                <a:gd name="connsiteX7" fmla="*/ 0 w 1680210"/>
                <a:gd name="connsiteY7" fmla="*/ 840105 h 933450"/>
                <a:gd name="connsiteX8" fmla="*/ 0 w 1680210"/>
                <a:gd name="connsiteY8" fmla="*/ 9334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10" h="933450">
                  <a:moveTo>
                    <a:pt x="0" y="93345"/>
                  </a:moveTo>
                  <a:cubicBezTo>
                    <a:pt x="0" y="41792"/>
                    <a:pt x="41792" y="0"/>
                    <a:pt x="93345" y="0"/>
                  </a:cubicBezTo>
                  <a:lnTo>
                    <a:pt x="1586865" y="0"/>
                  </a:lnTo>
                  <a:cubicBezTo>
                    <a:pt x="1638418" y="0"/>
                    <a:pt x="1680210" y="41792"/>
                    <a:pt x="1680210" y="93345"/>
                  </a:cubicBezTo>
                  <a:lnTo>
                    <a:pt x="1680210" y="840105"/>
                  </a:lnTo>
                  <a:cubicBezTo>
                    <a:pt x="1680210" y="891658"/>
                    <a:pt x="1638418" y="933450"/>
                    <a:pt x="1586865" y="933450"/>
                  </a:cubicBezTo>
                  <a:lnTo>
                    <a:pt x="93345" y="933450"/>
                  </a:lnTo>
                  <a:cubicBezTo>
                    <a:pt x="41792" y="933450"/>
                    <a:pt x="0" y="891658"/>
                    <a:pt x="0" y="840105"/>
                  </a:cubicBezTo>
                  <a:lnTo>
                    <a:pt x="0" y="9334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870" tIns="76870" rIns="76870" bIns="76870" numCol="1" spcCol="1270" anchor="ctr" anchorCtr="0">
              <a:normAutofit/>
            </a:bodyPr>
            <a:lstStyle/>
            <a:p>
              <a:pPr marL="0" lvl="0" indent="0" algn="ctr" defTabSz="577850">
                <a:lnSpc>
                  <a:spcPct val="90000"/>
                </a:lnSpc>
                <a:spcBef>
                  <a:spcPct val="0"/>
                </a:spcBef>
                <a:spcAft>
                  <a:spcPct val="35000"/>
                </a:spcAft>
                <a:buNone/>
              </a:pPr>
              <a:r>
                <a:rPr lang="en-US" sz="2400" kern="1200" dirty="0"/>
                <a:t>In 2018 there were 94 robberies per 100,000 people in Baytown</a:t>
              </a:r>
            </a:p>
          </p:txBody>
        </p:sp>
        <p:sp>
          <p:nvSpPr>
            <p:cNvPr id="16" name="Freeform 15">
              <a:extLst>
                <a:ext uri="{FF2B5EF4-FFF2-40B4-BE49-F238E27FC236}">
                  <a16:creationId xmlns:a16="http://schemas.microsoft.com/office/drawing/2014/main" id="{3D3EF23E-C8B4-794C-9AED-CE261601B719}"/>
                </a:ext>
              </a:extLst>
            </p:cNvPr>
            <p:cNvSpPr/>
            <p:nvPr/>
          </p:nvSpPr>
          <p:spPr>
            <a:xfrm rot="560742">
              <a:off x="6606965" y="4656706"/>
              <a:ext cx="1680210" cy="933450"/>
            </a:xfrm>
            <a:custGeom>
              <a:avLst/>
              <a:gdLst>
                <a:gd name="connsiteX0" fmla="*/ 0 w 1680210"/>
                <a:gd name="connsiteY0" fmla="*/ 93345 h 933450"/>
                <a:gd name="connsiteX1" fmla="*/ 93345 w 1680210"/>
                <a:gd name="connsiteY1" fmla="*/ 0 h 933450"/>
                <a:gd name="connsiteX2" fmla="*/ 1586865 w 1680210"/>
                <a:gd name="connsiteY2" fmla="*/ 0 h 933450"/>
                <a:gd name="connsiteX3" fmla="*/ 1680210 w 1680210"/>
                <a:gd name="connsiteY3" fmla="*/ 93345 h 933450"/>
                <a:gd name="connsiteX4" fmla="*/ 1680210 w 1680210"/>
                <a:gd name="connsiteY4" fmla="*/ 840105 h 933450"/>
                <a:gd name="connsiteX5" fmla="*/ 1586865 w 1680210"/>
                <a:gd name="connsiteY5" fmla="*/ 933450 h 933450"/>
                <a:gd name="connsiteX6" fmla="*/ 93345 w 1680210"/>
                <a:gd name="connsiteY6" fmla="*/ 933450 h 933450"/>
                <a:gd name="connsiteX7" fmla="*/ 0 w 1680210"/>
                <a:gd name="connsiteY7" fmla="*/ 840105 h 933450"/>
                <a:gd name="connsiteX8" fmla="*/ 0 w 1680210"/>
                <a:gd name="connsiteY8" fmla="*/ 9334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10" h="933450">
                  <a:moveTo>
                    <a:pt x="0" y="93345"/>
                  </a:moveTo>
                  <a:cubicBezTo>
                    <a:pt x="0" y="41792"/>
                    <a:pt x="41792" y="0"/>
                    <a:pt x="93345" y="0"/>
                  </a:cubicBezTo>
                  <a:lnTo>
                    <a:pt x="1586865" y="0"/>
                  </a:lnTo>
                  <a:cubicBezTo>
                    <a:pt x="1638418" y="0"/>
                    <a:pt x="1680210" y="41792"/>
                    <a:pt x="1680210" y="93345"/>
                  </a:cubicBezTo>
                  <a:lnTo>
                    <a:pt x="1680210" y="840105"/>
                  </a:lnTo>
                  <a:cubicBezTo>
                    <a:pt x="1680210" y="891658"/>
                    <a:pt x="1638418" y="933450"/>
                    <a:pt x="1586865" y="933450"/>
                  </a:cubicBezTo>
                  <a:lnTo>
                    <a:pt x="93345" y="933450"/>
                  </a:lnTo>
                  <a:cubicBezTo>
                    <a:pt x="41792" y="933450"/>
                    <a:pt x="0" y="891658"/>
                    <a:pt x="0" y="840105"/>
                  </a:cubicBezTo>
                  <a:lnTo>
                    <a:pt x="0" y="9334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870" tIns="76870" rIns="76870" bIns="76870" numCol="1" spcCol="1270" anchor="ctr" anchorCtr="0">
              <a:normAutofit/>
            </a:bodyPr>
            <a:lstStyle/>
            <a:p>
              <a:pPr marL="0" lvl="0" indent="0" algn="ctr" defTabSz="577850">
                <a:lnSpc>
                  <a:spcPct val="90000"/>
                </a:lnSpc>
                <a:spcBef>
                  <a:spcPct val="0"/>
                </a:spcBef>
                <a:spcAft>
                  <a:spcPct val="35000"/>
                </a:spcAft>
                <a:buNone/>
              </a:pPr>
              <a:r>
                <a:rPr lang="en-US" sz="2400" kern="1200" dirty="0"/>
                <a:t>In 2018 there were 98.5 robberies per 100,000 people in Texas</a:t>
              </a:r>
            </a:p>
          </p:txBody>
        </p:sp>
        <p:sp>
          <p:nvSpPr>
            <p:cNvPr id="17" name="Triangle 16">
              <a:extLst>
                <a:ext uri="{FF2B5EF4-FFF2-40B4-BE49-F238E27FC236}">
                  <a16:creationId xmlns:a16="http://schemas.microsoft.com/office/drawing/2014/main" id="{23C126C3-8732-C444-AACD-07C27E883119}"/>
                </a:ext>
              </a:extLst>
            </p:cNvPr>
            <p:cNvSpPr/>
            <p:nvPr/>
          </p:nvSpPr>
          <p:spPr>
            <a:xfrm>
              <a:off x="5771356" y="5792787"/>
              <a:ext cx="700087" cy="700087"/>
            </a:xfrm>
            <a:prstGeom prst="triangl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ectangle 17">
              <a:extLst>
                <a:ext uri="{FF2B5EF4-FFF2-40B4-BE49-F238E27FC236}">
                  <a16:creationId xmlns:a16="http://schemas.microsoft.com/office/drawing/2014/main" id="{DA31F71B-3B7D-E44B-9782-1B8C4DA1CEC4}"/>
                </a:ext>
              </a:extLst>
            </p:cNvPr>
            <p:cNvSpPr/>
            <p:nvPr/>
          </p:nvSpPr>
          <p:spPr>
            <a:xfrm rot="553273">
              <a:off x="4020496" y="5492792"/>
              <a:ext cx="4201807" cy="29381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sp>
        <p:nvSpPr>
          <p:cNvPr id="21" name="TextBox 20">
            <a:extLst>
              <a:ext uri="{FF2B5EF4-FFF2-40B4-BE49-F238E27FC236}">
                <a16:creationId xmlns:a16="http://schemas.microsoft.com/office/drawing/2014/main" id="{40604521-7331-EE41-B3E8-1997498BD4CD}"/>
              </a:ext>
            </a:extLst>
          </p:cNvPr>
          <p:cNvSpPr txBox="1"/>
          <p:nvPr/>
        </p:nvSpPr>
        <p:spPr>
          <a:xfrm>
            <a:off x="1295400" y="2985571"/>
            <a:ext cx="2712042" cy="2523768"/>
          </a:xfrm>
          <a:prstGeom prst="rect">
            <a:avLst/>
          </a:prstGeom>
          <a:noFill/>
        </p:spPr>
        <p:txBody>
          <a:bodyPr wrap="square" rtlCol="0">
            <a:spAutoFit/>
          </a:bodyPr>
          <a:lstStyle/>
          <a:p>
            <a:pPr algn="ctr"/>
            <a:r>
              <a:rPr lang="en-US" sz="2800" b="1" dirty="0">
                <a:hlinkClick r:id="rId3">
                  <a:extLst>
                    <a:ext uri="{A12FA001-AC4F-418D-AE19-62706E023703}">
                      <ahyp:hlinkClr xmlns:ahyp="http://schemas.microsoft.com/office/drawing/2018/hyperlinkcolor" val="tx"/>
                    </a:ext>
                  </a:extLst>
                </a:hlinkClick>
              </a:rPr>
              <a:t>Texas Statistics</a:t>
            </a:r>
            <a:endParaRPr lang="en-US" sz="2800" b="1" dirty="0"/>
          </a:p>
          <a:p>
            <a:pPr algn="ctr"/>
            <a:endParaRPr lang="en-US" sz="2800" dirty="0">
              <a:hlinkClick r:id="rId4">
                <a:extLst>
                  <a:ext uri="{A12FA001-AC4F-418D-AE19-62706E023703}">
                    <ahyp:hlinkClr xmlns:ahyp="http://schemas.microsoft.com/office/drawing/2018/hyperlinkcolor" val="tx"/>
                  </a:ext>
                </a:extLst>
              </a:hlinkClick>
            </a:endParaRPr>
          </a:p>
          <a:p>
            <a:pPr algn="ctr"/>
            <a:r>
              <a:rPr lang="en-US" sz="2800" b="1" dirty="0">
                <a:hlinkClick r:id="rId4">
                  <a:extLst>
                    <a:ext uri="{A12FA001-AC4F-418D-AE19-62706E023703}">
                      <ahyp:hlinkClr xmlns:ahyp="http://schemas.microsoft.com/office/drawing/2018/hyperlinkcolor" val="tx"/>
                    </a:ext>
                  </a:extLst>
                </a:hlinkClick>
              </a:rPr>
              <a:t>Baytown Statistics?</a:t>
            </a:r>
            <a:endParaRPr lang="en-US" sz="2800" b="1" dirty="0"/>
          </a:p>
          <a:p>
            <a:pPr algn="ctr"/>
            <a:endParaRPr lang="en-US" sz="2800" dirty="0"/>
          </a:p>
          <a:p>
            <a:endParaRPr lang="en-US" dirty="0"/>
          </a:p>
        </p:txBody>
      </p:sp>
      <p:pic>
        <p:nvPicPr>
          <p:cNvPr id="24" name="Graphic 23" descr="Internet">
            <a:extLst>
              <a:ext uri="{FF2B5EF4-FFF2-40B4-BE49-F238E27FC236}">
                <a16:creationId xmlns:a16="http://schemas.microsoft.com/office/drawing/2014/main" id="{10B29562-4B41-8744-8C65-551BB21BD0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222" y="2749172"/>
            <a:ext cx="959415" cy="959415"/>
          </a:xfrm>
          <a:prstGeom prst="rect">
            <a:avLst/>
          </a:prstGeom>
        </p:spPr>
      </p:pic>
      <p:pic>
        <p:nvPicPr>
          <p:cNvPr id="3" name="Picture 2">
            <a:extLst>
              <a:ext uri="{FF2B5EF4-FFF2-40B4-BE49-F238E27FC236}">
                <a16:creationId xmlns:a16="http://schemas.microsoft.com/office/drawing/2014/main" id="{7796EAD8-0425-4BE9-AC52-6D8006BE75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242" y="3783249"/>
            <a:ext cx="1077895" cy="1077895"/>
          </a:xfrm>
          <a:prstGeom prst="rect">
            <a:avLst/>
          </a:prstGeom>
        </p:spPr>
      </p:pic>
    </p:spTree>
    <p:extLst>
      <p:ext uri="{BB962C8B-B14F-4D97-AF65-F5344CB8AC3E}">
        <p14:creationId xmlns:p14="http://schemas.microsoft.com/office/powerpoint/2010/main" val="4264319838"/>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1619394" y="0"/>
            <a:ext cx="10344006" cy="2305050"/>
          </a:xfrm>
        </p:spPr>
        <p:txBody>
          <a:bodyPr anchor="ctr">
            <a:normAutofit/>
          </a:bodyPr>
          <a:lstStyle/>
          <a:p>
            <a:r>
              <a:rPr lang="en-US" b="1" dirty="0"/>
              <a:t>Put it Together: Now that you’ve collected some data on Baytown, answer these questions:</a:t>
            </a:r>
            <a:br>
              <a:rPr lang="en-US" sz="2100" dirty="0"/>
            </a:br>
            <a:endParaRPr lang="en-US" sz="2100" dirty="0"/>
          </a:p>
        </p:txBody>
      </p:sp>
      <p:grpSp>
        <p:nvGrpSpPr>
          <p:cNvPr id="17" name="Group 16">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8"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075C2A7C-EB3A-E04C-BD24-6FCF9E5CBEE7}"/>
              </a:ext>
            </a:extLst>
          </p:cNvPr>
          <p:cNvGrpSpPr/>
          <p:nvPr/>
        </p:nvGrpSpPr>
        <p:grpSpPr>
          <a:xfrm>
            <a:off x="725531" y="2146300"/>
            <a:ext cx="10740937" cy="3870402"/>
            <a:chOff x="713130" y="1832224"/>
            <a:chExt cx="10740937" cy="3870402"/>
          </a:xfrm>
        </p:grpSpPr>
        <p:sp>
          <p:nvSpPr>
            <p:cNvPr id="4" name="Round Diagonal Corner Rectangle 3">
              <a:extLst>
                <a:ext uri="{FF2B5EF4-FFF2-40B4-BE49-F238E27FC236}">
                  <a16:creationId xmlns:a16="http://schemas.microsoft.com/office/drawing/2014/main" id="{40B9F25C-B3AA-884E-8E79-F1509A348D6E}"/>
                </a:ext>
              </a:extLst>
            </p:cNvPr>
            <p:cNvSpPr/>
            <p:nvPr/>
          </p:nvSpPr>
          <p:spPr>
            <a:xfrm>
              <a:off x="885712" y="1832224"/>
              <a:ext cx="2755900" cy="2387600"/>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5" name="Rectangle 4" descr="Skeleton">
              <a:extLst>
                <a:ext uri="{FF2B5EF4-FFF2-40B4-BE49-F238E27FC236}">
                  <a16:creationId xmlns:a16="http://schemas.microsoft.com/office/drawing/2014/main" id="{320347E4-1E6E-7642-870E-B61010158DAA}"/>
                </a:ext>
              </a:extLst>
            </p:cNvPr>
            <p:cNvSpPr/>
            <p:nvPr/>
          </p:nvSpPr>
          <p:spPr>
            <a:xfrm>
              <a:off x="1495451" y="2309067"/>
              <a:ext cx="1581254" cy="1369934"/>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79C4F15A-BCA3-E94B-A0FF-A07C4CEB9E82}"/>
                </a:ext>
              </a:extLst>
            </p:cNvPr>
            <p:cNvSpPr/>
            <p:nvPr/>
          </p:nvSpPr>
          <p:spPr>
            <a:xfrm>
              <a:off x="713130" y="4397626"/>
              <a:ext cx="3206250" cy="1305000"/>
            </a:xfrm>
            <a:custGeom>
              <a:avLst/>
              <a:gdLst>
                <a:gd name="connsiteX0" fmla="*/ 0 w 3206250"/>
                <a:gd name="connsiteY0" fmla="*/ 0 h 1305000"/>
                <a:gd name="connsiteX1" fmla="*/ 3206250 w 3206250"/>
                <a:gd name="connsiteY1" fmla="*/ 0 h 1305000"/>
                <a:gd name="connsiteX2" fmla="*/ 3206250 w 3206250"/>
                <a:gd name="connsiteY2" fmla="*/ 1305000 h 1305000"/>
                <a:gd name="connsiteX3" fmla="*/ 0 w 3206250"/>
                <a:gd name="connsiteY3" fmla="*/ 1305000 h 1305000"/>
                <a:gd name="connsiteX4" fmla="*/ 0 w 3206250"/>
                <a:gd name="connsiteY4" fmla="*/ 0 h 13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250" h="1305000">
                  <a:moveTo>
                    <a:pt x="0" y="0"/>
                  </a:moveTo>
                  <a:lnTo>
                    <a:pt x="3206250" y="0"/>
                  </a:lnTo>
                  <a:lnTo>
                    <a:pt x="3206250" y="1305000"/>
                  </a:lnTo>
                  <a:lnTo>
                    <a:pt x="0" y="130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244600" rtl="0" eaLnBrk="1" fontAlgn="auto" latinLnBrk="0" hangingPunct="1">
                <a:lnSpc>
                  <a:spcPct val="100000"/>
                </a:lnSpc>
                <a:spcBef>
                  <a:spcPct val="0"/>
                </a:spcBef>
                <a:spcAft>
                  <a:spcPct val="35000"/>
                </a:spcAft>
                <a:buClrTx/>
                <a:buSzTx/>
                <a:buFontTx/>
                <a:buNone/>
                <a:tabLst/>
                <a:defRPr cap="all"/>
              </a:pPr>
              <a:r>
                <a:rPr kumimoji="0" lang="en-US" sz="2000" b="0" i="0" u="none" strike="noStrike" kern="1200" cap="all"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What are the 3 top health problems in Baytown?</a:t>
              </a:r>
            </a:p>
            <a:p>
              <a:pPr marL="0" marR="0" lvl="0" indent="0" algn="ctr" defTabSz="1244600" rtl="0" eaLnBrk="1" fontAlgn="auto" latinLnBrk="0" hangingPunct="1">
                <a:lnSpc>
                  <a:spcPct val="100000"/>
                </a:lnSpc>
                <a:spcBef>
                  <a:spcPct val="0"/>
                </a:spcBef>
                <a:spcAft>
                  <a:spcPct val="35000"/>
                </a:spcAft>
                <a:buClrTx/>
                <a:buSzTx/>
                <a:buFontTx/>
                <a:buNone/>
                <a:tabLst/>
                <a:defRPr cap="all"/>
              </a:pPr>
              <a:r>
                <a:rPr kumimoji="0" lang="en-US" sz="2000" b="0" i="0" u="none" strike="noStrike" kern="1200" cap="all"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What are the top Health assets in Baytown?</a:t>
              </a:r>
            </a:p>
            <a:p>
              <a:pPr marL="0" marR="0" lvl="0" indent="0" algn="ctr" defTabSz="1244600" rtl="0" eaLnBrk="1" fontAlgn="auto" latinLnBrk="0" hangingPunct="1">
                <a:lnSpc>
                  <a:spcPct val="100000"/>
                </a:lnSpc>
                <a:spcBef>
                  <a:spcPct val="0"/>
                </a:spcBef>
                <a:spcAft>
                  <a:spcPct val="35000"/>
                </a:spcAft>
                <a:buClrTx/>
                <a:buSzTx/>
                <a:buFontTx/>
                <a:buNone/>
                <a:tabLst/>
                <a:defRPr cap="all"/>
              </a:pPr>
              <a:endParaRPr kumimoji="0" lang="en-US" sz="2400" b="0" i="0" u="none" strike="noStrike" kern="1200" cap="all"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9" name="Round Diagonal Corner Rectangle 8">
              <a:extLst>
                <a:ext uri="{FF2B5EF4-FFF2-40B4-BE49-F238E27FC236}">
                  <a16:creationId xmlns:a16="http://schemas.microsoft.com/office/drawing/2014/main" id="{2B7AD40F-DC7E-0747-B8EE-670BFF0CB428}"/>
                </a:ext>
              </a:extLst>
            </p:cNvPr>
            <p:cNvSpPr/>
            <p:nvPr/>
          </p:nvSpPr>
          <p:spPr>
            <a:xfrm>
              <a:off x="4653055" y="1832224"/>
              <a:ext cx="2755900" cy="2387600"/>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1" name="Rectangle 10" descr="Questions">
              <a:extLst>
                <a:ext uri="{FF2B5EF4-FFF2-40B4-BE49-F238E27FC236}">
                  <a16:creationId xmlns:a16="http://schemas.microsoft.com/office/drawing/2014/main" id="{99D2A9A2-8907-6843-A1A5-E79BBFF1091B}"/>
                </a:ext>
              </a:extLst>
            </p:cNvPr>
            <p:cNvSpPr/>
            <p:nvPr/>
          </p:nvSpPr>
          <p:spPr>
            <a:xfrm>
              <a:off x="5262795" y="2309067"/>
              <a:ext cx="1581254" cy="1369934"/>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2" name="Freeform 11">
              <a:extLst>
                <a:ext uri="{FF2B5EF4-FFF2-40B4-BE49-F238E27FC236}">
                  <a16:creationId xmlns:a16="http://schemas.microsoft.com/office/drawing/2014/main" id="{B09CAADA-6B7F-1946-8DB6-3C01C19AD690}"/>
                </a:ext>
              </a:extLst>
            </p:cNvPr>
            <p:cNvSpPr/>
            <p:nvPr/>
          </p:nvSpPr>
          <p:spPr>
            <a:xfrm>
              <a:off x="4480474" y="4397626"/>
              <a:ext cx="3206250" cy="1305000"/>
            </a:xfrm>
            <a:custGeom>
              <a:avLst/>
              <a:gdLst>
                <a:gd name="connsiteX0" fmla="*/ 0 w 3206250"/>
                <a:gd name="connsiteY0" fmla="*/ 0 h 1305000"/>
                <a:gd name="connsiteX1" fmla="*/ 3206250 w 3206250"/>
                <a:gd name="connsiteY1" fmla="*/ 0 h 1305000"/>
                <a:gd name="connsiteX2" fmla="*/ 3206250 w 3206250"/>
                <a:gd name="connsiteY2" fmla="*/ 1305000 h 1305000"/>
                <a:gd name="connsiteX3" fmla="*/ 0 w 3206250"/>
                <a:gd name="connsiteY3" fmla="*/ 1305000 h 1305000"/>
                <a:gd name="connsiteX4" fmla="*/ 0 w 3206250"/>
                <a:gd name="connsiteY4" fmla="*/ 0 h 13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250" h="1305000">
                  <a:moveTo>
                    <a:pt x="0" y="0"/>
                  </a:moveTo>
                  <a:lnTo>
                    <a:pt x="3206250" y="0"/>
                  </a:lnTo>
                  <a:lnTo>
                    <a:pt x="3206250" y="1305000"/>
                  </a:lnTo>
                  <a:lnTo>
                    <a:pt x="0" y="130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33450" rtl="0" eaLnBrk="1" fontAlgn="auto" latinLnBrk="0" hangingPunct="1">
                <a:lnSpc>
                  <a:spcPct val="100000"/>
                </a:lnSpc>
                <a:spcBef>
                  <a:spcPct val="0"/>
                </a:spcBef>
                <a:spcAft>
                  <a:spcPct val="35000"/>
                </a:spcAft>
                <a:buClrTx/>
                <a:buSzTx/>
                <a:buFontTx/>
                <a:buNone/>
                <a:tabLst/>
                <a:defRPr cap="all"/>
              </a:pPr>
              <a:r>
                <a:rPr kumimoji="0" lang="en-US" sz="2000" b="0" i="0" u="none" strike="noStrike" kern="1200" cap="all"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Which problem would you choose to address and why?</a:t>
              </a:r>
            </a:p>
            <a:p>
              <a:pPr marL="0" marR="0" lvl="0" indent="0" algn="ctr" defTabSz="933450" rtl="0" eaLnBrk="1" fontAlgn="auto" latinLnBrk="0" hangingPunct="1">
                <a:lnSpc>
                  <a:spcPct val="100000"/>
                </a:lnSpc>
                <a:spcBef>
                  <a:spcPct val="0"/>
                </a:spcBef>
                <a:spcAft>
                  <a:spcPct val="35000"/>
                </a:spcAft>
                <a:buClrTx/>
                <a:buSzTx/>
                <a:buFontTx/>
                <a:buNone/>
                <a:tabLst/>
                <a:defRPr cap="all"/>
              </a:pPr>
              <a:r>
                <a:rPr kumimoji="0" lang="en-US" sz="2000" b="0" i="0" u="none" strike="noStrike" kern="1200" cap="all"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What community assets are available to address the problem?</a:t>
              </a:r>
            </a:p>
          </p:txBody>
        </p:sp>
        <p:sp>
          <p:nvSpPr>
            <p:cNvPr id="13" name="Round Diagonal Corner Rectangle 12">
              <a:extLst>
                <a:ext uri="{FF2B5EF4-FFF2-40B4-BE49-F238E27FC236}">
                  <a16:creationId xmlns:a16="http://schemas.microsoft.com/office/drawing/2014/main" id="{CC474C73-8D33-F349-9652-AB2BDE6F7AF4}"/>
                </a:ext>
              </a:extLst>
            </p:cNvPr>
            <p:cNvSpPr/>
            <p:nvPr/>
          </p:nvSpPr>
          <p:spPr>
            <a:xfrm>
              <a:off x="8420399" y="1832224"/>
              <a:ext cx="2755900" cy="2387600"/>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4" name="Rectangle 13" descr="Business Growth">
              <a:extLst>
                <a:ext uri="{FF2B5EF4-FFF2-40B4-BE49-F238E27FC236}">
                  <a16:creationId xmlns:a16="http://schemas.microsoft.com/office/drawing/2014/main" id="{1E106CC1-426E-4548-8E5D-E27777762B44}"/>
                </a:ext>
              </a:extLst>
            </p:cNvPr>
            <p:cNvSpPr/>
            <p:nvPr/>
          </p:nvSpPr>
          <p:spPr>
            <a:xfrm>
              <a:off x="9030139" y="2309067"/>
              <a:ext cx="1581254" cy="136993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6" name="Freeform 15">
              <a:extLst>
                <a:ext uri="{FF2B5EF4-FFF2-40B4-BE49-F238E27FC236}">
                  <a16:creationId xmlns:a16="http://schemas.microsoft.com/office/drawing/2014/main" id="{493C6E1B-E69A-694E-993D-B2E2C835BB9B}"/>
                </a:ext>
              </a:extLst>
            </p:cNvPr>
            <p:cNvSpPr/>
            <p:nvPr/>
          </p:nvSpPr>
          <p:spPr>
            <a:xfrm>
              <a:off x="8420399" y="4397626"/>
              <a:ext cx="3033668" cy="1305000"/>
            </a:xfrm>
            <a:custGeom>
              <a:avLst/>
              <a:gdLst>
                <a:gd name="connsiteX0" fmla="*/ 0 w 3206250"/>
                <a:gd name="connsiteY0" fmla="*/ 0 h 1305000"/>
                <a:gd name="connsiteX1" fmla="*/ 3206250 w 3206250"/>
                <a:gd name="connsiteY1" fmla="*/ 0 h 1305000"/>
                <a:gd name="connsiteX2" fmla="*/ 3206250 w 3206250"/>
                <a:gd name="connsiteY2" fmla="*/ 1305000 h 1305000"/>
                <a:gd name="connsiteX3" fmla="*/ 0 w 3206250"/>
                <a:gd name="connsiteY3" fmla="*/ 1305000 h 1305000"/>
                <a:gd name="connsiteX4" fmla="*/ 0 w 3206250"/>
                <a:gd name="connsiteY4" fmla="*/ 0 h 13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250" h="1305000">
                  <a:moveTo>
                    <a:pt x="0" y="0"/>
                  </a:moveTo>
                  <a:lnTo>
                    <a:pt x="3206250" y="0"/>
                  </a:lnTo>
                  <a:lnTo>
                    <a:pt x="3206250" y="1305000"/>
                  </a:lnTo>
                  <a:lnTo>
                    <a:pt x="0" y="130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33450" rtl="0" eaLnBrk="1" fontAlgn="auto" latinLnBrk="0" hangingPunct="1">
                <a:lnSpc>
                  <a:spcPct val="100000"/>
                </a:lnSpc>
                <a:spcBef>
                  <a:spcPct val="0"/>
                </a:spcBef>
                <a:spcAft>
                  <a:spcPct val="35000"/>
                </a:spcAft>
                <a:buClrTx/>
                <a:buSzTx/>
                <a:buFontTx/>
                <a:buNone/>
                <a:tabLst/>
                <a:defRPr cap="all"/>
              </a:pPr>
              <a:r>
                <a:rPr kumimoji="0" lang="en-US" sz="2400" b="0" i="0" u="none" strike="noStrike" kern="1200" cap="all"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Why is it important to use rates for comparison of data rather than the number of events?</a:t>
              </a:r>
            </a:p>
          </p:txBody>
        </p:sp>
      </p:grpSp>
      <p:sp>
        <p:nvSpPr>
          <p:cNvPr id="20" name="Action Button: Help 19">
            <a:hlinkClick r:id="" action="ppaction://noaction" highlightClick="1"/>
            <a:extLst>
              <a:ext uri="{FF2B5EF4-FFF2-40B4-BE49-F238E27FC236}">
                <a16:creationId xmlns:a16="http://schemas.microsoft.com/office/drawing/2014/main" id="{50EB0701-C95F-5A45-B552-9643D6B8A347}"/>
              </a:ext>
            </a:extLst>
          </p:cNvPr>
          <p:cNvSpPr/>
          <p:nvPr/>
        </p:nvSpPr>
        <p:spPr>
          <a:xfrm>
            <a:off x="316812" y="4711701"/>
            <a:ext cx="408693" cy="365171"/>
          </a:xfrm>
          <a:prstGeom prst="actionButtonHelp">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27432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ction Button: Help 20">
            <a:hlinkClick r:id="" action="ppaction://noaction" highlightClick="1"/>
            <a:extLst>
              <a:ext uri="{FF2B5EF4-FFF2-40B4-BE49-F238E27FC236}">
                <a16:creationId xmlns:a16="http://schemas.microsoft.com/office/drawing/2014/main" id="{AB1AA8B5-E9F0-E249-A88B-3685FDD38160}"/>
              </a:ext>
            </a:extLst>
          </p:cNvPr>
          <p:cNvSpPr/>
          <p:nvPr/>
        </p:nvSpPr>
        <p:spPr>
          <a:xfrm>
            <a:off x="4016016" y="4711701"/>
            <a:ext cx="408693" cy="365171"/>
          </a:xfrm>
          <a:prstGeom prst="actionButtonHelp">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27432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Action Button: Help 21">
            <a:hlinkClick r:id="" action="ppaction://noaction" highlightClick="1"/>
            <a:extLst>
              <a:ext uri="{FF2B5EF4-FFF2-40B4-BE49-F238E27FC236}">
                <a16:creationId xmlns:a16="http://schemas.microsoft.com/office/drawing/2014/main" id="{D58CA775-3AF0-1540-8CC9-B9A02F0EB53E}"/>
              </a:ext>
            </a:extLst>
          </p:cNvPr>
          <p:cNvSpPr/>
          <p:nvPr/>
        </p:nvSpPr>
        <p:spPr>
          <a:xfrm>
            <a:off x="7882944" y="4711702"/>
            <a:ext cx="408693" cy="365171"/>
          </a:xfrm>
          <a:prstGeom prst="actionButtonHelp">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marR="0" lvl="0" indent="-27432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215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 name="Rectangle 2"/>
          <p:cNvSpPr>
            <a:spLocks noGrp="1" noChangeArrowheads="1"/>
          </p:cNvSpPr>
          <p:nvPr>
            <p:ph type="title"/>
          </p:nvPr>
        </p:nvSpPr>
        <p:spPr>
          <a:xfrm>
            <a:off x="279400" y="1792317"/>
            <a:ext cx="3068234" cy="4588932"/>
          </a:xfrm>
        </p:spPr>
        <p:txBody>
          <a:bodyPr anchor="t">
            <a:noAutofit/>
          </a:bodyPr>
          <a:lstStyle/>
          <a:p>
            <a:pPr algn="ctr" eaLnBrk="1" hangingPunct="1"/>
            <a:r>
              <a:rPr lang="en-US" altLang="en-US" sz="4800" b="1" dirty="0">
                <a:solidFill>
                  <a:schemeClr val="bg1"/>
                </a:solidFill>
              </a:rPr>
              <a:t>Community Health Nursing Diagnosis</a:t>
            </a:r>
          </a:p>
        </p:txBody>
      </p:sp>
      <p:grpSp>
        <p:nvGrpSpPr>
          <p:cNvPr id="2" name="Group 1">
            <a:extLst>
              <a:ext uri="{FF2B5EF4-FFF2-40B4-BE49-F238E27FC236}">
                <a16:creationId xmlns:a16="http://schemas.microsoft.com/office/drawing/2014/main" id="{91FB3201-95FB-334F-85D6-620B66461974}"/>
              </a:ext>
            </a:extLst>
          </p:cNvPr>
          <p:cNvGrpSpPr/>
          <p:nvPr/>
        </p:nvGrpSpPr>
        <p:grpSpPr>
          <a:xfrm>
            <a:off x="4024575" y="180691"/>
            <a:ext cx="7888025" cy="6407716"/>
            <a:chOff x="4024575" y="180691"/>
            <a:chExt cx="7888025" cy="6407716"/>
          </a:xfrm>
        </p:grpSpPr>
        <p:sp>
          <p:nvSpPr>
            <p:cNvPr id="3" name="Freeform 2">
              <a:extLst>
                <a:ext uri="{FF2B5EF4-FFF2-40B4-BE49-F238E27FC236}">
                  <a16:creationId xmlns:a16="http://schemas.microsoft.com/office/drawing/2014/main" id="{0353F8AA-8599-F74F-8E00-47DCCCE50847}"/>
                </a:ext>
              </a:extLst>
            </p:cNvPr>
            <p:cNvSpPr/>
            <p:nvPr/>
          </p:nvSpPr>
          <p:spPr>
            <a:xfrm>
              <a:off x="4024576" y="4048687"/>
              <a:ext cx="7888024" cy="2539720"/>
            </a:xfrm>
            <a:custGeom>
              <a:avLst/>
              <a:gdLst>
                <a:gd name="connsiteX0" fmla="*/ 0 w 7888024"/>
                <a:gd name="connsiteY0" fmla="*/ 0 h 2539720"/>
                <a:gd name="connsiteX1" fmla="*/ 7888024 w 7888024"/>
                <a:gd name="connsiteY1" fmla="*/ 0 h 2539720"/>
                <a:gd name="connsiteX2" fmla="*/ 7888024 w 7888024"/>
                <a:gd name="connsiteY2" fmla="*/ 2539720 h 2539720"/>
                <a:gd name="connsiteX3" fmla="*/ 0 w 7888024"/>
                <a:gd name="connsiteY3" fmla="*/ 2539720 h 2539720"/>
                <a:gd name="connsiteX4" fmla="*/ 0 w 7888024"/>
                <a:gd name="connsiteY4" fmla="*/ 0 h 253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8024" h="2539720">
                  <a:moveTo>
                    <a:pt x="0" y="0"/>
                  </a:moveTo>
                  <a:lnTo>
                    <a:pt x="7888024" y="0"/>
                  </a:lnTo>
                  <a:lnTo>
                    <a:pt x="7888024" y="2539720"/>
                  </a:lnTo>
                  <a:lnTo>
                    <a:pt x="0" y="2539720"/>
                  </a:lnTo>
                  <a:lnTo>
                    <a:pt x="0" y="0"/>
                  </a:lnTo>
                  <a:close/>
                </a:path>
              </a:pathLst>
            </a:custGeom>
            <a:solidFill>
              <a:srgbClr val="F2F2F2"/>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6032" tIns="256032" rIns="256032" bIns="256032" numCol="1" spcCol="1270" anchor="ctr" anchorCtr="0">
              <a:noAutofit/>
            </a:bodyPr>
            <a:lstStyle/>
            <a:p>
              <a:pPr marL="0" lvl="0" indent="0" defTabSz="1600200">
                <a:lnSpc>
                  <a:spcPct val="100000"/>
                </a:lnSpc>
                <a:spcBef>
                  <a:spcPct val="0"/>
                </a:spcBef>
                <a:spcAft>
                  <a:spcPts val="0"/>
                </a:spcAft>
                <a:buNone/>
              </a:pPr>
              <a:r>
                <a:rPr lang="en-US" sz="3600" kern="1200" dirty="0">
                  <a:solidFill>
                    <a:schemeClr val="tx1"/>
                  </a:solidFill>
                </a:rPr>
                <a:t>Increased risk of </a:t>
              </a:r>
            </a:p>
            <a:p>
              <a:pPr marL="0" lvl="0" indent="0" defTabSz="1600200">
                <a:lnSpc>
                  <a:spcPct val="100000"/>
                </a:lnSpc>
                <a:spcBef>
                  <a:spcPct val="0"/>
                </a:spcBef>
                <a:spcAft>
                  <a:spcPts val="0"/>
                </a:spcAft>
                <a:buNone/>
              </a:pPr>
              <a:r>
                <a:rPr lang="en-US" sz="3600" kern="1200" dirty="0">
                  <a:solidFill>
                    <a:schemeClr val="tx1"/>
                  </a:solidFill>
                </a:rPr>
                <a:t>among </a:t>
              </a:r>
            </a:p>
            <a:p>
              <a:pPr marL="0" lvl="0" indent="0" defTabSz="1600200">
                <a:lnSpc>
                  <a:spcPct val="100000"/>
                </a:lnSpc>
                <a:spcBef>
                  <a:spcPct val="0"/>
                </a:spcBef>
                <a:spcAft>
                  <a:spcPts val="0"/>
                </a:spcAft>
                <a:buNone/>
              </a:pPr>
              <a:r>
                <a:rPr lang="en-US" sz="3600" kern="1200" dirty="0">
                  <a:solidFill>
                    <a:schemeClr val="tx1"/>
                  </a:solidFill>
                </a:rPr>
                <a:t>related to </a:t>
              </a:r>
            </a:p>
            <a:p>
              <a:pPr marL="0" lvl="0" indent="0" defTabSz="1600200">
                <a:lnSpc>
                  <a:spcPct val="100000"/>
                </a:lnSpc>
                <a:spcBef>
                  <a:spcPct val="0"/>
                </a:spcBef>
                <a:spcAft>
                  <a:spcPts val="0"/>
                </a:spcAft>
                <a:buNone/>
              </a:pPr>
              <a:r>
                <a:rPr lang="en-US" sz="3600" kern="1200" dirty="0">
                  <a:solidFill>
                    <a:schemeClr val="tx1"/>
                  </a:solidFill>
                </a:rPr>
                <a:t>as demonstrated by</a:t>
              </a:r>
            </a:p>
          </p:txBody>
        </p:sp>
        <p:sp>
          <p:nvSpPr>
            <p:cNvPr id="4" name="Freeform 3">
              <a:extLst>
                <a:ext uri="{FF2B5EF4-FFF2-40B4-BE49-F238E27FC236}">
                  <a16:creationId xmlns:a16="http://schemas.microsoft.com/office/drawing/2014/main" id="{29BAE7CB-8487-274C-89E9-E6DB18778E10}"/>
                </a:ext>
              </a:extLst>
            </p:cNvPr>
            <p:cNvSpPr/>
            <p:nvPr/>
          </p:nvSpPr>
          <p:spPr>
            <a:xfrm>
              <a:off x="4024575" y="180691"/>
              <a:ext cx="7888025" cy="3906092"/>
            </a:xfrm>
            <a:custGeom>
              <a:avLst/>
              <a:gdLst>
                <a:gd name="connsiteX0" fmla="*/ 0 w 7888024"/>
                <a:gd name="connsiteY0" fmla="*/ 1368030 h 3906090"/>
                <a:gd name="connsiteX1" fmla="*/ 3455751 w 7888024"/>
                <a:gd name="connsiteY1" fmla="*/ 1368030 h 3906090"/>
                <a:gd name="connsiteX2" fmla="*/ 3455751 w 7888024"/>
                <a:gd name="connsiteY2" fmla="*/ 976523 h 3906090"/>
                <a:gd name="connsiteX3" fmla="*/ 2967490 w 7888024"/>
                <a:gd name="connsiteY3" fmla="*/ 976523 h 3906090"/>
                <a:gd name="connsiteX4" fmla="*/ 3944012 w 7888024"/>
                <a:gd name="connsiteY4" fmla="*/ 0 h 3906090"/>
                <a:gd name="connsiteX5" fmla="*/ 4920535 w 7888024"/>
                <a:gd name="connsiteY5" fmla="*/ 976523 h 3906090"/>
                <a:gd name="connsiteX6" fmla="*/ 4432273 w 7888024"/>
                <a:gd name="connsiteY6" fmla="*/ 976523 h 3906090"/>
                <a:gd name="connsiteX7" fmla="*/ 4432273 w 7888024"/>
                <a:gd name="connsiteY7" fmla="*/ 1368030 h 3906090"/>
                <a:gd name="connsiteX8" fmla="*/ 7888024 w 7888024"/>
                <a:gd name="connsiteY8" fmla="*/ 1368030 h 3906090"/>
                <a:gd name="connsiteX9" fmla="*/ 7888024 w 7888024"/>
                <a:gd name="connsiteY9" fmla="*/ 3906090 h 3906090"/>
                <a:gd name="connsiteX10" fmla="*/ 0 w 7888024"/>
                <a:gd name="connsiteY10" fmla="*/ 3906090 h 3906090"/>
                <a:gd name="connsiteX11" fmla="*/ 0 w 7888024"/>
                <a:gd name="connsiteY11" fmla="*/ 1368030 h 390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88024" h="3906090">
                  <a:moveTo>
                    <a:pt x="7888024" y="2538060"/>
                  </a:moveTo>
                  <a:lnTo>
                    <a:pt x="4432273" y="2538060"/>
                  </a:lnTo>
                  <a:lnTo>
                    <a:pt x="4432273" y="2929567"/>
                  </a:lnTo>
                  <a:lnTo>
                    <a:pt x="4920534" y="2929567"/>
                  </a:lnTo>
                  <a:lnTo>
                    <a:pt x="3944012" y="3906089"/>
                  </a:lnTo>
                  <a:lnTo>
                    <a:pt x="2967489" y="2929567"/>
                  </a:lnTo>
                  <a:lnTo>
                    <a:pt x="3455751" y="2929567"/>
                  </a:lnTo>
                  <a:lnTo>
                    <a:pt x="3455751" y="2538060"/>
                  </a:lnTo>
                  <a:lnTo>
                    <a:pt x="0" y="2538060"/>
                  </a:lnTo>
                  <a:lnTo>
                    <a:pt x="0" y="1"/>
                  </a:lnTo>
                  <a:lnTo>
                    <a:pt x="7888024" y="1"/>
                  </a:lnTo>
                  <a:lnTo>
                    <a:pt x="7888024" y="2538060"/>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277369" tIns="277369" rIns="277368" bIns="2812422" numCol="1" spcCol="1270" anchor="ctr" anchorCtr="0">
              <a:noAutofit/>
            </a:bodyPr>
            <a:lstStyle/>
            <a:p>
              <a:pPr marL="0" lvl="0" indent="0" algn="ctr" defTabSz="1733550">
                <a:lnSpc>
                  <a:spcPct val="90000"/>
                </a:lnSpc>
                <a:spcBef>
                  <a:spcPct val="0"/>
                </a:spcBef>
                <a:spcAft>
                  <a:spcPct val="35000"/>
                </a:spcAft>
                <a:buNone/>
              </a:pPr>
              <a:r>
                <a:rPr lang="en-US" sz="3900" kern="1200" dirty="0"/>
                <a:t>Four parts of a community diagnosis </a:t>
              </a:r>
            </a:p>
          </p:txBody>
        </p:sp>
        <p:sp>
          <p:nvSpPr>
            <p:cNvPr id="5" name="Freeform 4">
              <a:extLst>
                <a:ext uri="{FF2B5EF4-FFF2-40B4-BE49-F238E27FC236}">
                  <a16:creationId xmlns:a16="http://schemas.microsoft.com/office/drawing/2014/main" id="{ECD6BB0F-3C59-A044-93C8-CD6658141718}"/>
                </a:ext>
              </a:extLst>
            </p:cNvPr>
            <p:cNvSpPr/>
            <p:nvPr/>
          </p:nvSpPr>
          <p:spPr>
            <a:xfrm>
              <a:off x="4024576" y="1551729"/>
              <a:ext cx="1972006" cy="1167921"/>
            </a:xfrm>
            <a:custGeom>
              <a:avLst/>
              <a:gdLst>
                <a:gd name="connsiteX0" fmla="*/ 0 w 1972006"/>
                <a:gd name="connsiteY0" fmla="*/ 0 h 1167921"/>
                <a:gd name="connsiteX1" fmla="*/ 1972006 w 1972006"/>
                <a:gd name="connsiteY1" fmla="*/ 0 h 1167921"/>
                <a:gd name="connsiteX2" fmla="*/ 1972006 w 1972006"/>
                <a:gd name="connsiteY2" fmla="*/ 1167921 h 1167921"/>
                <a:gd name="connsiteX3" fmla="*/ 0 w 1972006"/>
                <a:gd name="connsiteY3" fmla="*/ 1167921 h 1167921"/>
                <a:gd name="connsiteX4" fmla="*/ 0 w 1972006"/>
                <a:gd name="connsiteY4" fmla="*/ 0 h 116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006" h="1167921">
                  <a:moveTo>
                    <a:pt x="0" y="0"/>
                  </a:moveTo>
                  <a:lnTo>
                    <a:pt x="1972006" y="0"/>
                  </a:lnTo>
                  <a:lnTo>
                    <a:pt x="1972006" y="1167921"/>
                  </a:lnTo>
                  <a:lnTo>
                    <a:pt x="0" y="1167921"/>
                  </a:lnTo>
                  <a:lnTo>
                    <a:pt x="0" y="0"/>
                  </a:lnTo>
                  <a:close/>
                </a:path>
              </a:pathLst>
            </a:custGeom>
            <a:ln>
              <a:solidFill>
                <a:schemeClr val="tx1">
                  <a:alpha val="90000"/>
                </a:scheme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Health problem/risk</a:t>
              </a:r>
            </a:p>
          </p:txBody>
        </p:sp>
        <p:sp>
          <p:nvSpPr>
            <p:cNvPr id="6" name="Freeform 5">
              <a:extLst>
                <a:ext uri="{FF2B5EF4-FFF2-40B4-BE49-F238E27FC236}">
                  <a16:creationId xmlns:a16="http://schemas.microsoft.com/office/drawing/2014/main" id="{8ED82E3F-7F1C-1E42-813D-8339BCAC82BB}"/>
                </a:ext>
              </a:extLst>
            </p:cNvPr>
            <p:cNvSpPr/>
            <p:nvPr/>
          </p:nvSpPr>
          <p:spPr>
            <a:xfrm>
              <a:off x="5996582" y="1551729"/>
              <a:ext cx="1972006" cy="1167921"/>
            </a:xfrm>
            <a:custGeom>
              <a:avLst/>
              <a:gdLst>
                <a:gd name="connsiteX0" fmla="*/ 0 w 1972006"/>
                <a:gd name="connsiteY0" fmla="*/ 0 h 1167921"/>
                <a:gd name="connsiteX1" fmla="*/ 1972006 w 1972006"/>
                <a:gd name="connsiteY1" fmla="*/ 0 h 1167921"/>
                <a:gd name="connsiteX2" fmla="*/ 1972006 w 1972006"/>
                <a:gd name="connsiteY2" fmla="*/ 1167921 h 1167921"/>
                <a:gd name="connsiteX3" fmla="*/ 0 w 1972006"/>
                <a:gd name="connsiteY3" fmla="*/ 1167921 h 1167921"/>
                <a:gd name="connsiteX4" fmla="*/ 0 w 1972006"/>
                <a:gd name="connsiteY4" fmla="*/ 0 h 116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006" h="1167921">
                  <a:moveTo>
                    <a:pt x="0" y="0"/>
                  </a:moveTo>
                  <a:lnTo>
                    <a:pt x="1972006" y="0"/>
                  </a:lnTo>
                  <a:lnTo>
                    <a:pt x="1972006" y="1167921"/>
                  </a:lnTo>
                  <a:lnTo>
                    <a:pt x="0" y="1167921"/>
                  </a:lnTo>
                  <a:lnTo>
                    <a:pt x="0" y="0"/>
                  </a:lnTo>
                  <a:close/>
                </a:path>
              </a:pathLst>
            </a:custGeom>
            <a:ln>
              <a:solidFill>
                <a:schemeClr val="tx1">
                  <a:alpha val="90000"/>
                </a:schemeClr>
              </a:solidFill>
            </a:ln>
          </p:spPr>
          <p:style>
            <a:lnRef idx="2">
              <a:schemeClr val="accent4">
                <a:tint val="40000"/>
                <a:alpha val="90000"/>
                <a:hueOff val="3837973"/>
                <a:satOff val="-20420"/>
                <a:lumOff val="-1163"/>
                <a:alphaOff val="0"/>
              </a:schemeClr>
            </a:lnRef>
            <a:fillRef idx="1">
              <a:schemeClr val="accent4">
                <a:tint val="40000"/>
                <a:alpha val="90000"/>
                <a:hueOff val="3837973"/>
                <a:satOff val="-20420"/>
                <a:lumOff val="-1163"/>
                <a:alphaOff val="0"/>
              </a:schemeClr>
            </a:fillRef>
            <a:effectRef idx="0">
              <a:schemeClr val="accent4">
                <a:tint val="40000"/>
                <a:alpha val="90000"/>
                <a:hueOff val="3837973"/>
                <a:satOff val="-20420"/>
                <a:lumOff val="-1163"/>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Affected aggregate or community</a:t>
              </a:r>
            </a:p>
          </p:txBody>
        </p:sp>
        <p:sp>
          <p:nvSpPr>
            <p:cNvPr id="7" name="Freeform 6">
              <a:extLst>
                <a:ext uri="{FF2B5EF4-FFF2-40B4-BE49-F238E27FC236}">
                  <a16:creationId xmlns:a16="http://schemas.microsoft.com/office/drawing/2014/main" id="{F9331743-5E6A-8E4B-9258-31C8014BAAFF}"/>
                </a:ext>
              </a:extLst>
            </p:cNvPr>
            <p:cNvSpPr/>
            <p:nvPr/>
          </p:nvSpPr>
          <p:spPr>
            <a:xfrm>
              <a:off x="7968588" y="1551729"/>
              <a:ext cx="1972006" cy="1167921"/>
            </a:xfrm>
            <a:custGeom>
              <a:avLst/>
              <a:gdLst>
                <a:gd name="connsiteX0" fmla="*/ 0 w 1972006"/>
                <a:gd name="connsiteY0" fmla="*/ 0 h 1167921"/>
                <a:gd name="connsiteX1" fmla="*/ 1972006 w 1972006"/>
                <a:gd name="connsiteY1" fmla="*/ 0 h 1167921"/>
                <a:gd name="connsiteX2" fmla="*/ 1972006 w 1972006"/>
                <a:gd name="connsiteY2" fmla="*/ 1167921 h 1167921"/>
                <a:gd name="connsiteX3" fmla="*/ 0 w 1972006"/>
                <a:gd name="connsiteY3" fmla="*/ 1167921 h 1167921"/>
                <a:gd name="connsiteX4" fmla="*/ 0 w 1972006"/>
                <a:gd name="connsiteY4" fmla="*/ 0 h 116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006" h="1167921">
                  <a:moveTo>
                    <a:pt x="0" y="0"/>
                  </a:moveTo>
                  <a:lnTo>
                    <a:pt x="1972006" y="0"/>
                  </a:lnTo>
                  <a:lnTo>
                    <a:pt x="1972006" y="1167921"/>
                  </a:lnTo>
                  <a:lnTo>
                    <a:pt x="0" y="1167921"/>
                  </a:lnTo>
                  <a:lnTo>
                    <a:pt x="0" y="0"/>
                  </a:lnTo>
                  <a:close/>
                </a:path>
              </a:pathLst>
            </a:custGeom>
            <a:ln>
              <a:solidFill>
                <a:schemeClr val="tx1">
                  <a:alpha val="90000"/>
                </a:schemeClr>
              </a:solidFill>
            </a:ln>
          </p:spPr>
          <p:style>
            <a:lnRef idx="2">
              <a:schemeClr val="accent4">
                <a:tint val="40000"/>
                <a:alpha val="90000"/>
                <a:hueOff val="7675946"/>
                <a:satOff val="-40841"/>
                <a:lumOff val="-2327"/>
                <a:alphaOff val="0"/>
              </a:schemeClr>
            </a:lnRef>
            <a:fillRef idx="1">
              <a:schemeClr val="accent4">
                <a:tint val="40000"/>
                <a:alpha val="90000"/>
                <a:hueOff val="7675946"/>
                <a:satOff val="-40841"/>
                <a:lumOff val="-2327"/>
                <a:alphaOff val="0"/>
              </a:schemeClr>
            </a:fillRef>
            <a:effectRef idx="0">
              <a:schemeClr val="accent4">
                <a:tint val="40000"/>
                <a:alpha val="90000"/>
                <a:hueOff val="7675946"/>
                <a:satOff val="-40841"/>
                <a:lumOff val="-2327"/>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Identified cause</a:t>
              </a:r>
            </a:p>
          </p:txBody>
        </p:sp>
        <p:sp>
          <p:nvSpPr>
            <p:cNvPr id="8" name="Freeform 7">
              <a:extLst>
                <a:ext uri="{FF2B5EF4-FFF2-40B4-BE49-F238E27FC236}">
                  <a16:creationId xmlns:a16="http://schemas.microsoft.com/office/drawing/2014/main" id="{C8CB6CBE-C38D-B243-B451-9579A3AF7B79}"/>
                </a:ext>
              </a:extLst>
            </p:cNvPr>
            <p:cNvSpPr/>
            <p:nvPr/>
          </p:nvSpPr>
          <p:spPr>
            <a:xfrm>
              <a:off x="9940594" y="1551729"/>
              <a:ext cx="1972006" cy="1167921"/>
            </a:xfrm>
            <a:custGeom>
              <a:avLst/>
              <a:gdLst>
                <a:gd name="connsiteX0" fmla="*/ 0 w 1972006"/>
                <a:gd name="connsiteY0" fmla="*/ 0 h 1167921"/>
                <a:gd name="connsiteX1" fmla="*/ 1972006 w 1972006"/>
                <a:gd name="connsiteY1" fmla="*/ 0 h 1167921"/>
                <a:gd name="connsiteX2" fmla="*/ 1972006 w 1972006"/>
                <a:gd name="connsiteY2" fmla="*/ 1167921 h 1167921"/>
                <a:gd name="connsiteX3" fmla="*/ 0 w 1972006"/>
                <a:gd name="connsiteY3" fmla="*/ 1167921 h 1167921"/>
                <a:gd name="connsiteX4" fmla="*/ 0 w 1972006"/>
                <a:gd name="connsiteY4" fmla="*/ 0 h 116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006" h="1167921">
                  <a:moveTo>
                    <a:pt x="0" y="0"/>
                  </a:moveTo>
                  <a:lnTo>
                    <a:pt x="1972006" y="0"/>
                  </a:lnTo>
                  <a:lnTo>
                    <a:pt x="1972006" y="1167921"/>
                  </a:lnTo>
                  <a:lnTo>
                    <a:pt x="0" y="1167921"/>
                  </a:lnTo>
                  <a:lnTo>
                    <a:pt x="0" y="0"/>
                  </a:lnTo>
                  <a:close/>
                </a:path>
              </a:pathLst>
            </a:custGeom>
            <a:ln>
              <a:solidFill>
                <a:schemeClr val="tx1">
                  <a:alpha val="90000"/>
                </a:schemeClr>
              </a:solidFill>
            </a:ln>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Evidence of health problem</a:t>
              </a:r>
            </a:p>
          </p:txBody>
        </p:sp>
      </p:grpSp>
      <p:sp>
        <p:nvSpPr>
          <p:cNvPr id="14" name="Freeform 13">
            <a:extLst>
              <a:ext uri="{FF2B5EF4-FFF2-40B4-BE49-F238E27FC236}">
                <a16:creationId xmlns:a16="http://schemas.microsoft.com/office/drawing/2014/main" id="{CD1EA7BB-2453-3945-99BA-6B37E4463829}"/>
              </a:ext>
            </a:extLst>
          </p:cNvPr>
          <p:cNvSpPr/>
          <p:nvPr/>
        </p:nvSpPr>
        <p:spPr>
          <a:xfrm>
            <a:off x="7485560" y="4138351"/>
            <a:ext cx="4211140" cy="624149"/>
          </a:xfrm>
          <a:custGeom>
            <a:avLst/>
            <a:gdLst>
              <a:gd name="connsiteX0" fmla="*/ 0 w 1972006"/>
              <a:gd name="connsiteY0" fmla="*/ 0 h 1167921"/>
              <a:gd name="connsiteX1" fmla="*/ 1972006 w 1972006"/>
              <a:gd name="connsiteY1" fmla="*/ 0 h 1167921"/>
              <a:gd name="connsiteX2" fmla="*/ 1972006 w 1972006"/>
              <a:gd name="connsiteY2" fmla="*/ 1167921 h 1167921"/>
              <a:gd name="connsiteX3" fmla="*/ 0 w 1972006"/>
              <a:gd name="connsiteY3" fmla="*/ 1167921 h 1167921"/>
              <a:gd name="connsiteX4" fmla="*/ 0 w 1972006"/>
              <a:gd name="connsiteY4" fmla="*/ 0 h 116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006" h="1167921">
                <a:moveTo>
                  <a:pt x="0" y="0"/>
                </a:moveTo>
                <a:lnTo>
                  <a:pt x="1972006" y="0"/>
                </a:lnTo>
                <a:lnTo>
                  <a:pt x="1972006" y="1167921"/>
                </a:lnTo>
                <a:lnTo>
                  <a:pt x="0" y="1167921"/>
                </a:lnTo>
                <a:lnTo>
                  <a:pt x="0" y="0"/>
                </a:lnTo>
                <a:close/>
              </a:path>
            </a:pathLst>
          </a:custGeom>
          <a:ln>
            <a:solidFill>
              <a:schemeClr val="tx1">
                <a:alpha val="90000"/>
              </a:scheme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16" name="Freeform 15">
            <a:extLst>
              <a:ext uri="{FF2B5EF4-FFF2-40B4-BE49-F238E27FC236}">
                <a16:creationId xmlns:a16="http://schemas.microsoft.com/office/drawing/2014/main" id="{9291F04F-3182-804D-B35D-1EF8CECA7837}"/>
              </a:ext>
            </a:extLst>
          </p:cNvPr>
          <p:cNvSpPr/>
          <p:nvPr/>
        </p:nvSpPr>
        <p:spPr>
          <a:xfrm>
            <a:off x="5679082" y="4731689"/>
            <a:ext cx="6017618" cy="649270"/>
          </a:xfrm>
          <a:custGeom>
            <a:avLst/>
            <a:gdLst>
              <a:gd name="connsiteX0" fmla="*/ 0 w 1972006"/>
              <a:gd name="connsiteY0" fmla="*/ 0 h 1167921"/>
              <a:gd name="connsiteX1" fmla="*/ 1972006 w 1972006"/>
              <a:gd name="connsiteY1" fmla="*/ 0 h 1167921"/>
              <a:gd name="connsiteX2" fmla="*/ 1972006 w 1972006"/>
              <a:gd name="connsiteY2" fmla="*/ 1167921 h 1167921"/>
              <a:gd name="connsiteX3" fmla="*/ 0 w 1972006"/>
              <a:gd name="connsiteY3" fmla="*/ 1167921 h 1167921"/>
              <a:gd name="connsiteX4" fmla="*/ 0 w 1972006"/>
              <a:gd name="connsiteY4" fmla="*/ 0 h 116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006" h="1167921">
                <a:moveTo>
                  <a:pt x="0" y="0"/>
                </a:moveTo>
                <a:lnTo>
                  <a:pt x="1972006" y="0"/>
                </a:lnTo>
                <a:lnTo>
                  <a:pt x="1972006" y="1167921"/>
                </a:lnTo>
                <a:lnTo>
                  <a:pt x="0" y="1167921"/>
                </a:lnTo>
                <a:lnTo>
                  <a:pt x="0" y="0"/>
                </a:lnTo>
                <a:close/>
              </a:path>
            </a:pathLst>
          </a:custGeom>
          <a:ln>
            <a:solidFill>
              <a:schemeClr val="tx1">
                <a:alpha val="90000"/>
              </a:schemeClr>
            </a:solidFill>
          </a:ln>
        </p:spPr>
        <p:style>
          <a:lnRef idx="2">
            <a:schemeClr val="accent4">
              <a:tint val="40000"/>
              <a:alpha val="90000"/>
              <a:hueOff val="3837973"/>
              <a:satOff val="-20420"/>
              <a:lumOff val="-1163"/>
              <a:alphaOff val="0"/>
            </a:schemeClr>
          </a:lnRef>
          <a:fillRef idx="1">
            <a:schemeClr val="accent4">
              <a:tint val="40000"/>
              <a:alpha val="90000"/>
              <a:hueOff val="3837973"/>
              <a:satOff val="-20420"/>
              <a:lumOff val="-1163"/>
              <a:alphaOff val="0"/>
            </a:schemeClr>
          </a:fillRef>
          <a:effectRef idx="0">
            <a:schemeClr val="accent4">
              <a:tint val="40000"/>
              <a:alpha val="90000"/>
              <a:hueOff val="3837973"/>
              <a:satOff val="-20420"/>
              <a:lumOff val="-1163"/>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17" name="Freeform 16">
            <a:extLst>
              <a:ext uri="{FF2B5EF4-FFF2-40B4-BE49-F238E27FC236}">
                <a16:creationId xmlns:a16="http://schemas.microsoft.com/office/drawing/2014/main" id="{D1FDB768-06B4-C44E-B872-17D2DE990670}"/>
              </a:ext>
            </a:extLst>
          </p:cNvPr>
          <p:cNvSpPr/>
          <p:nvPr/>
        </p:nvSpPr>
        <p:spPr>
          <a:xfrm>
            <a:off x="6197600" y="5390336"/>
            <a:ext cx="5499100" cy="583961"/>
          </a:xfrm>
          <a:custGeom>
            <a:avLst/>
            <a:gdLst>
              <a:gd name="connsiteX0" fmla="*/ 0 w 1972006"/>
              <a:gd name="connsiteY0" fmla="*/ 0 h 1167921"/>
              <a:gd name="connsiteX1" fmla="*/ 1972006 w 1972006"/>
              <a:gd name="connsiteY1" fmla="*/ 0 h 1167921"/>
              <a:gd name="connsiteX2" fmla="*/ 1972006 w 1972006"/>
              <a:gd name="connsiteY2" fmla="*/ 1167921 h 1167921"/>
              <a:gd name="connsiteX3" fmla="*/ 0 w 1972006"/>
              <a:gd name="connsiteY3" fmla="*/ 1167921 h 1167921"/>
              <a:gd name="connsiteX4" fmla="*/ 0 w 1972006"/>
              <a:gd name="connsiteY4" fmla="*/ 0 h 116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006" h="1167921">
                <a:moveTo>
                  <a:pt x="0" y="0"/>
                </a:moveTo>
                <a:lnTo>
                  <a:pt x="1972006" y="0"/>
                </a:lnTo>
                <a:lnTo>
                  <a:pt x="1972006" y="1167921"/>
                </a:lnTo>
                <a:lnTo>
                  <a:pt x="0" y="1167921"/>
                </a:lnTo>
                <a:lnTo>
                  <a:pt x="0" y="0"/>
                </a:lnTo>
                <a:close/>
              </a:path>
            </a:pathLst>
          </a:custGeom>
          <a:ln>
            <a:solidFill>
              <a:schemeClr val="tx1">
                <a:alpha val="90000"/>
              </a:schemeClr>
            </a:solidFill>
          </a:ln>
        </p:spPr>
        <p:style>
          <a:lnRef idx="2">
            <a:schemeClr val="accent4">
              <a:tint val="40000"/>
              <a:alpha val="90000"/>
              <a:hueOff val="7675946"/>
              <a:satOff val="-40841"/>
              <a:lumOff val="-2327"/>
              <a:alphaOff val="0"/>
            </a:schemeClr>
          </a:lnRef>
          <a:fillRef idx="1">
            <a:schemeClr val="accent4">
              <a:tint val="40000"/>
              <a:alpha val="90000"/>
              <a:hueOff val="7675946"/>
              <a:satOff val="-40841"/>
              <a:lumOff val="-2327"/>
              <a:alphaOff val="0"/>
            </a:schemeClr>
          </a:fillRef>
          <a:effectRef idx="0">
            <a:schemeClr val="accent4">
              <a:tint val="40000"/>
              <a:alpha val="90000"/>
              <a:hueOff val="7675946"/>
              <a:satOff val="-40841"/>
              <a:lumOff val="-2327"/>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18" name="Freeform 17">
            <a:extLst>
              <a:ext uri="{FF2B5EF4-FFF2-40B4-BE49-F238E27FC236}">
                <a16:creationId xmlns:a16="http://schemas.microsoft.com/office/drawing/2014/main" id="{2510AACF-9B0C-B24D-86F1-4CAE1338591E}"/>
              </a:ext>
            </a:extLst>
          </p:cNvPr>
          <p:cNvSpPr/>
          <p:nvPr/>
        </p:nvSpPr>
        <p:spPr>
          <a:xfrm>
            <a:off x="8064499" y="5974049"/>
            <a:ext cx="3632201" cy="583960"/>
          </a:xfrm>
          <a:custGeom>
            <a:avLst/>
            <a:gdLst>
              <a:gd name="connsiteX0" fmla="*/ 0 w 1972006"/>
              <a:gd name="connsiteY0" fmla="*/ 0 h 1167921"/>
              <a:gd name="connsiteX1" fmla="*/ 1972006 w 1972006"/>
              <a:gd name="connsiteY1" fmla="*/ 0 h 1167921"/>
              <a:gd name="connsiteX2" fmla="*/ 1972006 w 1972006"/>
              <a:gd name="connsiteY2" fmla="*/ 1167921 h 1167921"/>
              <a:gd name="connsiteX3" fmla="*/ 0 w 1972006"/>
              <a:gd name="connsiteY3" fmla="*/ 1167921 h 1167921"/>
              <a:gd name="connsiteX4" fmla="*/ 0 w 1972006"/>
              <a:gd name="connsiteY4" fmla="*/ 0 h 116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006" h="1167921">
                <a:moveTo>
                  <a:pt x="0" y="0"/>
                </a:moveTo>
                <a:lnTo>
                  <a:pt x="1972006" y="0"/>
                </a:lnTo>
                <a:lnTo>
                  <a:pt x="1972006" y="1167921"/>
                </a:lnTo>
                <a:lnTo>
                  <a:pt x="0" y="1167921"/>
                </a:lnTo>
                <a:lnTo>
                  <a:pt x="0" y="0"/>
                </a:lnTo>
                <a:close/>
              </a:path>
            </a:pathLst>
          </a:custGeom>
          <a:ln>
            <a:solidFill>
              <a:schemeClr val="tx1">
                <a:alpha val="90000"/>
              </a:schemeClr>
            </a:solidFill>
          </a:ln>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Tree>
    <p:custDataLst>
      <p:tags r:id="rId1"/>
    </p:custDataLst>
    <p:extLst>
      <p:ext uri="{BB962C8B-B14F-4D97-AF65-F5344CB8AC3E}">
        <p14:creationId xmlns:p14="http://schemas.microsoft.com/office/powerpoint/2010/main" val="13417755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655320" y="429030"/>
            <a:ext cx="2834640" cy="5457589"/>
          </a:xfrm>
        </p:spPr>
        <p:txBody>
          <a:bodyPr rtlCol="0" anchor="ctr">
            <a:normAutofit/>
          </a:bodyPr>
          <a:lstStyle/>
          <a:p>
            <a:pPr>
              <a:defRPr/>
            </a:pPr>
            <a:r>
              <a:rPr lang="en-US" sz="4000" b="1"/>
              <a:t>Another Look at Community Nursing Diagnosis</a:t>
            </a:r>
          </a:p>
        </p:txBody>
      </p:sp>
      <p:sp>
        <p:nvSpPr>
          <p:cNvPr id="73" name="Rectangle 72">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 name="Content Placeholder 1">
            <a:extLst>
              <a:ext uri="{FF2B5EF4-FFF2-40B4-BE49-F238E27FC236}">
                <a16:creationId xmlns:a16="http://schemas.microsoft.com/office/drawing/2014/main" id="{2C33EEE6-C86F-264C-B042-4F757BE2E5A6}"/>
              </a:ext>
            </a:extLst>
          </p:cNvPr>
          <p:cNvGraphicFramePr>
            <a:graphicFrameLocks noGrp="1"/>
          </p:cNvGraphicFramePr>
          <p:nvPr>
            <p:ph idx="1"/>
            <p:extLst>
              <p:ext uri="{D42A27DB-BD31-4B8C-83A1-F6EECF244321}">
                <p14:modId xmlns:p14="http://schemas.microsoft.com/office/powerpoint/2010/main" val="2663924767"/>
              </p:ext>
            </p:extLst>
          </p:nvPr>
        </p:nvGraphicFramePr>
        <p:xfrm>
          <a:off x="3778786" y="132201"/>
          <a:ext cx="8174515" cy="6356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B1DEC858-2D3C-CF4F-A667-3FBF2E332903}"/>
              </a:ext>
            </a:extLst>
          </p:cNvPr>
          <p:cNvSpPr/>
          <p:nvPr/>
        </p:nvSpPr>
        <p:spPr>
          <a:xfrm>
            <a:off x="550843" y="5886619"/>
            <a:ext cx="3227943" cy="392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37261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514" name="Title 1"/>
          <p:cNvSpPr>
            <a:spLocks noGrp="1"/>
          </p:cNvSpPr>
          <p:nvPr>
            <p:ph type="title"/>
          </p:nvPr>
        </p:nvSpPr>
        <p:spPr>
          <a:xfrm>
            <a:off x="833002" y="365125"/>
            <a:ext cx="10520702" cy="1325563"/>
          </a:xfrm>
        </p:spPr>
        <p:txBody>
          <a:bodyPr rtlCol="0">
            <a:noAutofit/>
          </a:bodyPr>
          <a:lstStyle/>
          <a:p>
            <a:pPr algn="ctr">
              <a:defRPr/>
            </a:pPr>
            <a:r>
              <a:rPr lang="en-US" sz="5400" b="1" dirty="0"/>
              <a:t>Example of a Community Diagnosis </a:t>
            </a:r>
          </a:p>
        </p:txBody>
      </p:sp>
      <p:sp>
        <p:nvSpPr>
          <p:cNvPr id="125956" name="AutoShape 5" descr="data:image/jpg;base64,/9j/4AAQSkZJRgABAQAAAQABAAD/2wCEAAkGBhQSERUUEhQWFRUVFxgVGBcYGBgVFxoXFxgVFxQXFRcXHCYeFxkjGhUUHy8gIycpLCwsFR4xNTAqNSYrLCkBCQoKDgwOGg8PGiwkHyQsLCwpKiwsLCwsLCwsLCwsLCwsLCwpLCwsLCksLCwsLCwsLCwsLCksLCwsLCwpLCwpLP/AABEIALcBEwMBIgACEQEDEQH/xAAcAAABBQEBAQAAAAAAAAAAAAAFAAIDBAYHAQj/xABBEAABAwEFBQUGBQIFAwUAAAABAAIDEQQFEiExBkFRYXETIjKBkQdCUqGxwRRictHwkuEVIzOCshZDohdTk8Lx/8QAGQEAAwEBAQAAAAAAAAAAAAAAAAECAwQF/8QAJBEAAgICAwEAAwADAQAAAAAAAAECERIhAzFBURMiYTJxgQT/2gAMAwEAAhEDEQA/ABDbv7OJpd4nHPpTIIVtBBjgdy73pqtDeslXBvD7obPHUEcRRefKf75HalqjnjypWNOoyStEJBI4Ej0RG77ollb3I3HyoPUr029GBXjnkGj3DoSPujdx7TujkaJj3TkH6EfqI8Q6qazbDzO8Razqan5Ij/6dtcAHSnLg0fcrLONlUzQGUOHephoQQKUpx51C5lbIKPcKUo4gDlXL5UXR7s2DLB3bTI4AUDXAFvpXLyQe1bONdaOzlcYzWgdSrSDoCdx59E0yaA9123uiu75jQ/uppyakcPojV7bGCzuBa55jwjRpe/F72lABzJQ4yQZVZKcqeNoOWWYw8lbdonobdNhDnDEBRpqQfkKHXNa2CytLa5rJmSCrMImbV3xNd65BE7FdlobaA9kuOMk4gSQcNNMByPUVWL48tlqVBC9Nno5mnEMdNHDJ7eYO8cisbetzGElpzIFRkcxxW8a4g1Cp7UGrGODwD3hmAcqaZpwg4yXwmU1VnOLvdR1SNArbzXkpXQiqWFbNGLmH7hsAawGmZzJ+iI2y+/w7a0rSgpxru5J11EdmCP5RNls7XPwuALXZEFQoemuRVm2h7Wzh7W0GPA4HOm/LiEHhZh7RvAj0qf7LWT3UzsHRtAaNfMb0AmiGMEZh7aV5jL6hCVMUmC7fp1/YIcWFF7wi/n88kNc2i0Zm2VSwpwapaJwCRDZGIq6qK0QUBV6JiivBvcKAi9gWOQhErOXSto0gEe7pXohgUjHFpq3IptG8lYThsshBYQQDn5pl4WHs2gcalHtnbzExwv8AEB6p20FzSyvaIo3ONK5DnxWdvKiYX6C9koay9AVsTGh+zOy88biZGYcqCpH2WkN1kcPVYzTctFMGthVS3so2g1P8KJWwGHxeXNDfxHvO8hx/sq4oWyQOLK5JHmuh94570l1Yjsd/hE00gd4W1qeZ6cEXs+zPxkn5I/FEFK0UC5Y8EWbObA9m2YhYSWxtqcyaAmvUq+y7WjcvbXekULcUsjWDi4genHyQS0e02xMyDnv/AEsNPV1FbghWHvwDeCiku3ggMPtTsjjmJRzwA/Ry0N07R2e0ZQytcdcPhd/S6h9EnCLC2hlmqw5p95XW2ZtcIc4aA6OHAnceB3HqVdlhDslVY90ZofChRw/0F2RXBO4t7OXxAVadcTAaZ/mGh8lJbtlLPNm6MV4jI/JQ3h3JY5G6VJpzIAcPMAeZR9proqokxdr9m7f+3IRTQOGL5iiHy7KWthqBjA+F5+houjUXoCpSkiXFM54LPMTSWJ4PxjP+oA59deqgtjJiMBsokA0dmfNpBXSjEDqFCbvbuyVLla8E+NM45PdjhWsMjfIkfQplnuQyGjTnwd3f+VF2J1gTRYeKpcifhP4zm9hsskALJGmmopn1StVpFQRWvRdK/wAPHBV7VcEbxRzR6Iyj8Hi6OdR324zBhicGOq3Fn68KIM8kNpn3Tl0qtjeWxjo34onuwnTM1HEVUUOz9p0xj/cT+ypRj3ZLT+GWeMQUbrCHjcD8it0/ZYnWSvMRgD5mqqy7Ly1OBzXAZZ5FK4v0rF+owL7E4GlCnR2Fx90+i2rNn5ffb9T8wVKNnme8zPm0gKXS9IwZi22YjXLqR+6dNGHAglo7pAzrmd5otVPs2/8A7Yh/pqfqqf8A09aRq2N3lRTnEa42mYdt0D4/RpKtMuduHNxPlQonaNlbWSc6VrkDlyUDNlbQ1wLiB1JKeSLaZ5ctkZHMxxq0A5knd0C6rclpa5rqUPDoeXqudDZ81qXLWbIWakryXEksA13A/wB1nP8AbocLXZqywE6AKKSxB2dSD5KYRp7YipwaNMkY7aDZKd7scbg/dhrQ/PIrJ22x2iM/5rHN5kZeRXX8BUUjKihFRwIyVrklHtEOKfRyKN5poCkulO2ds5NTEKlJV+RfB4f0lMwaC5xAAzJOQAG8lc/2p9ppdWOyZDQykZn9AOg5n5Kh7QNqjLIYInf5bDRxHvuH/wBR9arFucirGkT2m2OkcXPc57jvcST6lRNKjBTwck6KRM1yu2V+da0IzBG48RRDMSv2c7lDKR0XZfbtwLY7ScTdBL7w/XxHPXqttNOwtqXNoRkaih6HeuEulO7crtjficMSVuthim9HXRNiwgZ0kZQjPImmVNdUdswo0DgKemS59sNYJpHCTNrGuBAzwnCRXL5VWskvrsX4ZxhB8LxUt6O+EoTpbE426jsOVTqKpBaWvFWODhxBqp2vVGZKvQmg1XqQD2pFq8UiTQEZYmPkANN69mnzA3lNFmOuqNgV7cQWnjrn80DfeZHhaDzz/gWjc0DVQGztOjR1ohSXqBp+MCuvNwb3hQnQAmvmpGW8U0PlT6EItHdLa1oKnkvH3XHXQeWSpOPwj9/GCG3mzfUeX7FWWWlh0Pz+xVh9wsPFUrZdEcbS57sDRvJAHqhuA0+T4hWiEHQNd8iqj7tadWnyJP0Kght1necLJ2k8wW+hNFoLFZGga4upr6KdPotX6gAbqAza549fuFHaLoxavefID7LXdg3gFVtVnDdEv+Dsy9n2SDj3nOp1Whuy4Y4R3G0O85klXLNBkhW1+0BskQLAC9xoKgkUHiP09VTFFZOkFXMCcyPyWauLakWhtHUbINw0I4j9kdjnqhK1aCUXF0yw9g4hRuYPiC8AUE0oaqxkybRJ2R/L6pKl2pKSnFlWfO7nVKaQvSc14HrQYgE4L1JIY5jM0TgjyVKAZrQ3HdZmkDc8IzcfoPPRS9jWi7s5sybR3nktZupq7pyWwsuykMdCxoJFciCTSmee480SuqxigIGQFGjhRe3rbWxNJLsIaNd9eX7KqUdktuQQsdsZDGA6jDTIaADh0XP9o9qnutTmxPOHJtBm0kDPI5HMlCL6vV08xdiLWUADM9BvI0qSr2zd1xzOLcxlkRx31rqsJO2bQjjs9mtz4mte3EzFrSooR9lfuvb+WOgc7tB+bX11Qe1XZM/HEDnGSTWu4ka7s1XsVw4G9paXYWjNrGnvP4dG8/RRCOtGspLpqzpFk9oVmI/zHGPqKg9KZ/JWf+sqtD2WaZ8Xxkxxk/oje/E70C5FZHhrquFeZzp04D581ort2jw1D2BzD8IpTyqP3Wqb6Zi4I6JZdo4p6GF5qDRzSC1zTwe06HL5q3JbHHfQcP5msBNaoXkSQSvbM0ZEsOmuBwaKPZy3bkTsO1jZW4XDBKNWH/kwnVpTaIpI1FhkBkIyyppzr+y0cTclh7itoM5Fcy2vof7rdQaK0tGT7ILXZg4AqKKMIhTIqvaLNVQ9DIJXUCHGamadarukGbJTT4XjHTzydTzVN1nmGrGu/S6h9HfutIpMycq7Loto3rl22O0jrTLRpIiYaNG48XnmfkFsL6Y90ZjFYi7IukBDQN+baipQazezSR4q2WN3MVPzCynHejo4px+mPid1RO7NppoDVjqje06eYRy0ezO0tBwOY49S37ILb9iLXDmYi4VzLO/Qc6ZrPE6/yJ6NZde28cpGLuO4E5V5FaNkokXEZYnNNDUEbjkUUuraeeA5OJA905j0Wik13sxlxJ9aOvPbh0KyPtEY6SBpaKljiT0IoTT0UNn9pEbm0kaWHiO839x81Qv3aWN0TxG8OLhQAZ6/ZbLGUezOKlCRkLFbHMIIJBGhrTNdXuq1l8bHnVzQfUZrktng+eS6hs5ODZ4+TcPm3I/RRw1ka894qzQdplVDJ31dROkteShirquhpI40SgJJA9UlIHzy4JhU8jVEQoNEeAr0FNATgEFFmBy6Ts3PZY4GtdOxsjhiNXAGp0rXTdkuZwxFTmEpdBVnf7PKwsBY4EU3EEc8wuW7YbRCabCw1Yw6/EdCem4eaysFofH4HubxwuLfoowUm7CMaYdda4nAUYQ6mYBo0nia1P8A+KzdN5Ohkxtw10pn69EBsztTUDLnU14f3RSKEENw1qdSc9NSMshUgeSywo3yvQQva93MlMhGIytBz0y3loyOYyB3hB5rS+Q4nkknPNb66LPRjXFgoAM3aGlchvrXdz5IZtfYAxzH4AztMjTIEgA4gN3ioeirFqNhV7MxCE6Vh3alesZ6pzHd4cs1kU9IJ3aGNNJC4E7waDpVELXZInxkNDq4gGuGb6kHTrkKIS2hyIqtDs1LhODXEHc6UHd+dVg207sS2qK2ylpENpYJCWGpbUnuHKmp8JrTKtF2uxGrVzO2XdHjbjaC0ubXgQ4gZ+q0912W02WghBng0wOcGyR/okdk5o+Fxy3Fegto45dmtcm0VVl6RvcWNe1zm+JrSHEfqDdFMJTwPyCTQkSGGqhdZqZqcScU90lQpQ2U3QAqjaLijca4AHfE2rHf1NoUSpnknZ1AVsir7BlgldHJ2TyXVBcxzvFlTExx3kAgg7x0RNzQh1+uwlkv/tva4/prgf8A+Lj6IvQFTjYRdaMftpsmy0xFzWjtWglp0J/KeIXGprPIzxscOoIX0hJGNyCWu624jiaDXiElHxnRHko4LkdU+MNGq63eOxcD88AB5ZfRZa8NgwP9NxHI5j1Cr8LfRpHmiYmWXQBazZC3nC5mdAQfUZ/RBLVcM0biOzLuBAqFqtlbjfG0uk8TsyOHBKMXGVj5JJxoNMap2hTRton0C2s5GiJoySU4jSTtCPnWQqNFb9uZ0LzTNh0P2KElQ1RaZ7ROYE0Feh2aRReBoMh59NUjassx5qFkw8uCdJKBSmdFFF2eu0qmMTXz5JRlAFuJbW7LodhFBpSu46/XfRYdknNa2xbXtc3/ADsYdkKt0IFMznrkrgleyos1dzy48ceMjAS8kindFcw4+EjVZvaW8hPKCCTHHk0nVxNKkcjQeQrvVI7RVkJjLmfnr3ia1FQMvJe/4/DIaTwFtMsULg061qWOGGvSimT8GpFJmfnmrMELm54WuxClHVPQimdeiJQWywA1bFaZTwe+ONvmWAkq4dq5RlA2Kz8DGysn/wAr6u9KLGl6a25LSKUOyFrkAe2LsmH3pKRN64pCPktVszcLY69paGSEathaXAcjI6jT5VWVmje8h8pfK6oJxOL3ZGppiK6LdIs7oHOimjwtBcWk4HtAFe8131GSckmqoxacWRXxePZNBijZX4njtHCmlAe6PRamwkPaCTiNK1OfoNAsa6USktP84FHtjWSAOY8ZMNAfnT+cVtD4c80Xrw2aimOM1jlb4ZGHA8f7hqORqFXhtlrgykZ+KZ8bKMmA/NGe6/8A2kdFo5Y6ii8wClCnRNgdu2Fl0dL2Z3tkY+Nw45Ob9E2PauyONG2iPPc4llehcACjBs+LI5jgc/qmWu7WObhcA4H3XAOHoRRTQ7Io3B2bTX5/RWiwALNu2OY0l1nc+zO4xOLW+cbqsPoq8l6W+AlkjGWpg95lIpqc2+B/lRVQjRW6ziSNzPiBafMUUVz2vHBG4+LDhd+pvdd8wVUubaGO0tPZu7zcnscC2RvJ7DmOui9ueXDNPFuxCVvSQZ0/3td6pVRLf7IK9pwUNoZVp4hTliYWjik0y0BpyeKEWiQk0CJ3g2jiK+iodmtoukKio2zVNTn9FMRRSFRyStb4nAdUXZQk5oUDLW12YUrZhrVJSj1YOEvhPRJVn3ixpoTn5780leiaZiZrFiFHUI4ELMXvsjXOIYTw1b/Zb6eBx0Yqklhf8KHTErOTWixPjNHNI+nqoV1Ke76+Jvr/AHQy0bORnWJp6ZfRRiWpHPypoLPiz3D+ZI9brgjYCaEcqoeyMDw6cNVEtGkNk5u/EzC2g8s/VetuL8x9FaNqIA/hUX44galc6s6qj6QPutw0z+SYYXN1GXqrIvE8ap5todqE7kTjHwGSPJ8tFcjk7RtR4xkRx5hWmsaU5lmANQKHim5CwKsM9EUsls0PDRQPsjZNMnjUceaqiJzD09UaYRk0aaz284mu4GvpxRmC9osRe6Fhd0PDXhXT0WLgtSuRTFXGTQSqRp7Jewa8bm1y4Dl0XR9n7QR3Tv0P85fRcz2Uu7t5hiFWM77uBpo3zPyBXRLIaNbTKhp0zqCn/TnnXRpsSTQqtmtAcMzmMj/OCkdbBo3M/JWYloyU6qHHXPd9VWdMNXny3Jn4oHfkigLoNc9yC3s4CjiSKHUVPStNy9va/wCOFvecBlpvpyC55fe1cs5ow9mwEEAeJ1NC48OWnVNtJbLhByejQ2+wMtJxxkx2hnhezJ3lxH5TkeqpXbtU9tribagGyUdEXgUZIw0LXt4EOGbd1ULs9+VDS59HNyOYqeYPDkpb0t0NqYWucBK0YmPrhGIaZ7naZ7/mp19CcG/DqDLSHDI1Va02mlf51XOrp2zPZDtnFj2d0ge8R7zaagqhePtCNf8ALYXc3k09B+6TaQ1CTOgWh4ca6oFe20kEFcbwXD3W0c7+3mudXntfaJsnSYW/Czut86a+aAutCnJ+Gq467NLfG3s0zsEX+W0mmRq41yzdu6BXbJbGw5eI73VzJ31J3cuSw7p6Pa74XA+hR1tocxuYJrvprwNeBUzs24lFvZs7BfDJajRw46jmD7yLMdx1/lCuaRSuDg6tHDMa+i2dxXgZWlxIoCBhAoW1GdeRP0WDR0uOgw5h3JKzHFkklTMM0XjZgmPh6Kwwr10VV6NHm2Ya/dtIYXFmAvPKgCz0m2wJyhaOritnargMbpHxtFXijjhDmuH52uBFedFh702blBJAoOTMTfVuY9EsfhWRWtt/iUYXMYAeDnKiY4Tupza/7EJjrsk3Na79JFf6TQ/JSWNoa9onjkDcQrQUdSueEuFKpY32UpfCneR7M0+4OVKjTqEMknqjW18kDrS78OHtj3B4DTXy8vmgnZqcaKzbE1/NStlTRZ09tlPJFBkWYp0TsdqQv/C5Bwz6j0qpY7tm3NJ6HPySxKXJQfexhFQaOGYPNNhLZu6cpNOqDiGcagpEyakEEeRScCvyJhY3aMVK0P8APVbi5tkoGhpJ7R2pLhRoPDDvPWqxNm2kAwdrEHFpriBwk8K5UWqsftFs9RiZIKfpd9wqhGuyJzvo2tne1jaNAAoTkKDLXJOu+asVCa6mumROSBxbfWJ4pjwn8zXCnoFbsN72WvdnjIIpTGMvXNU2jLYbs8+WfQ9NynfaAN4VOGBjqljwagA0INaaHJKawVNNCElSYmOfMXHJDL+v78M0A5vdXCN2WpPIVCt/g3MOQpmeeSD3/F20dHCjwKtO+u+nLctqVaJXezE2u9HSOL3EknMk/wA+SpyWkneq1seWkjSmoUMdoXLI74NFkNcU5rHbqp7bdQZU+qqvtp40WbSNky2+zupmqMsfEryW3E6lT2S5pZgCxpLXVAduy1z5IjBvoUpxXYKlpuU1huiSY0Y0nnuHmtrc+wbMjL3zw0b+5WxslztY0ANAAyoAumPF9OSfKn0c+smw5De9Qk/LoqFsut9mcGEl0eo30O+i68ywt4Jz7rYRmK9QtZRi1RlHkcXZx57WuxGm7KiKbLWSTtDTMObQjmfD9Ct+3YyEvxU50Rew3LHH4WgLkfC7O1/+tV1sist34WNBNSBn13rxFuzCS1xONzbBUbFNVU3SJdquhRMLLtFVtV3MdqM+IyKQk5p3aHik4gmBLXss1+oDv1AE+uqHnZPDm0Ecg409CtY1vNIs5pqLQWcV2n2TtBmc8Rkg056BZyW65G6scPJfQ0sIVaS72nVoPkj8djzo+e+zITg4hd2m2bhd4omHyCGzbAWZ3uU6Epfi/o8zlNjviWPJrjTe00c3+l1Qitk2uLSHGJgINQ5mKI13HuGg8gtlaPZdCfA5w9Chs3sqd7sg8wlhJBlEfdm3dnAaHxyCjSwAiKZtHGrqAtY4VNdHb1pDtddUmbo4yA0ANMLmEurn4HFo0Gda5kLD2n2b2lumF3QoZNspaWaxO8s0nF+odo3VrtV2SHuta0UANHkGvGjgd3RUrVcVie2sZPE0c1xqAchoRu4rDS3fKzxNcOoKiD3t3kIteoK+M0Ns2ciJIYXgg8Kg6aU81StWzr2NxNcHAa5FtOtUNZb3jRxHmnOvB51cT1NfqpdD2Ojle3SoPI/cI5s1f0zZhWV+HC/IvI0aSKVrnUIC21lWLBLQuPBpPrl91NIdskF/WhjjhmkGe57v3Vj/AKztRFHSucPzAO+ZFUONpb8IXjpGncgLH2u9nSmrqV4gUUHafyq9LGHkvPwzfiUtWUpV0P7Yq/YY4D/qSOHLCfqELNkO4rwxvGhKSSRWbfpqLTbLLFHWINfIcm1NczvdXQDVby5rvjbFFGxzX9mwNJaQ6rvE85cXErjDpX78/JKO1lpqBTmKg+oWinXhm1Z9BWezUOittYuG3ft3aoaYZXkD3XntG9KOz9Ctvs77Vo5SGWloiccsbamM9Qc2fMLRSTJcWjftaFIWqtHJWhBqDoR9lZrxTomxwblkpWJrQpFLHZ7RJeJKRgQiqaIAV7iUzHLWyCHsjuSEZU5KQanYqIgwpwjPFSJFOwojMSb2akxL0BLIKI8Ca8hSEV0C87FGQUQOl5qIvJ4q72HJLsTwTyCigRXUrwjmSr4svJOFj5J5hQMfEHZEDoVRtFyxO8TG+gR91kTHWHklmFGEt+y9nbI3EzuuNOFCV7aPZ/AfCXDzqtDfdgq0ACpJ0+6IMsmlaqbiCs59J7Ox7sh82qzBsVLFDKGFj3SADMaAGuVd637LK3mE82WmhqFP6lbOL2jZedtaxlUJbokbqxw8iu4SWPzVWVoBphGJudKDvM3qGirOJOsjhuKidEQu+G64ngExtoeQUE+xlnfrGPJFBkcGzSxuXR9q9i4WOjZDXtJXUAyoGjN7jyA+qqybAsDS5z8LRvGZJOTWgHeShxY81Rg/xLl7+LPAei3Z9mEhAzFev9lA/wBls+4j1SwHkjF/iQdWhNLmnctq32U2g72ordfskAIM8lRwbl6kpYjyRb9kd4ySRSxPqWRFpYTuxYqtHLIHzK36hui6I7PGGRNDW8t54niVckato9GTHgJ9VFGn1Q0Kz2qSaks6KBFFIoGOqpA5bNEj6pYimYlKxiVANDSniNSgL1rU6Aa2IJwYpGBSNCKFZCIk8RqWq9xhFANbAnCJeh4XoenQHgiSMSRkC9bKEqAb2CZaKNBLjkFK+cAVJQ0vMz88mj+VKKFZWsEJke57mkYTRtd4pX7omLOrDaUoNF6XBKhoqOswKhMFFfLhxUbhXRS0OyjhCa6EfsrckSZhUMorxPpl/Kq412SE26xuDw5hyOvUaH7KxabbhiL+DSfMCv2RFboTAlhZ21qnnOYYfw8flnIR1cQPJTdiJbS1g8EJxO4GQ6Dy1Va6pjDd0Th4njH1fIS6vzHojl23d2UYGrjm47y46lasye3iEGQpwhCkgzFVIclJoRCMLwNUtV6QhgMovHJ9U0poGRpY16SmBUIeSvEsaSmh2ZVlvFFNHeAovUl0sknitoVhtrCSSTigJBahqmm3hJJCSAjdelCmOvkJJKlFCsRviu4r0Xg4+6fUfukkniholbaXnRvzCfjk4D1SSU0gJAHneE14cASSAEkkqBkDC55ofLh1KuNsjgPEPRJJJiRGWyA0qFJ+GkPvAeSSSHoSeylLYZGHEHk8QfsrtmtNQEkkn0WWq1CiLUkljJDQx7ahAtoJaWacb+zef/EpJLNdlFVn+jYW7iIf+IWqiGi9SWrMI/5Mmiyy8165ySSlGxGZku0XiSYhY0sSSSQDcSa6RepLRCI+0SSSToD/2Q=="/>
          <p:cNvSpPr>
            <a:spLocks noChangeAspect="1" noChangeArrowheads="1"/>
          </p:cNvSpPr>
          <p:nvPr/>
        </p:nvSpPr>
        <p:spPr bwMode="auto">
          <a:xfrm>
            <a:off x="1644650" y="-820738"/>
            <a:ext cx="2114550" cy="14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endParaRPr lang="en-US" altLang="en-US" sz="1800">
              <a:solidFill>
                <a:schemeClr val="tx1"/>
              </a:solidFill>
              <a:latin typeface="Arial" panose="020B0604020202020204" pitchFamily="34" charset="0"/>
            </a:endParaRPr>
          </a:p>
        </p:txBody>
      </p:sp>
      <p:graphicFrame>
        <p:nvGraphicFramePr>
          <p:cNvPr id="125958" name="Content Placeholder 2">
            <a:extLst>
              <a:ext uri="{FF2B5EF4-FFF2-40B4-BE49-F238E27FC236}">
                <a16:creationId xmlns:a16="http://schemas.microsoft.com/office/drawing/2014/main" id="{86275D9A-BF28-49BD-84D7-88DF5DC77BFE}"/>
              </a:ext>
            </a:extLst>
          </p:cNvPr>
          <p:cNvGraphicFramePr>
            <a:graphicFrameLocks noGrp="1"/>
          </p:cNvGraphicFramePr>
          <p:nvPr>
            <p:ph idx="1"/>
            <p:extLst>
              <p:ext uri="{D42A27DB-BD31-4B8C-83A1-F6EECF244321}">
                <p14:modId xmlns:p14="http://schemas.microsoft.com/office/powerpoint/2010/main" val="423805043"/>
              </p:ext>
            </p:extLst>
          </p:nvPr>
        </p:nvGraphicFramePr>
        <p:xfrm>
          <a:off x="304800" y="1690688"/>
          <a:ext cx="11582400" cy="4802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Action Button: Help 17">
            <a:hlinkClick r:id="" action="ppaction://noaction" highlightClick="1"/>
            <a:extLst>
              <a:ext uri="{FF2B5EF4-FFF2-40B4-BE49-F238E27FC236}">
                <a16:creationId xmlns:a16="http://schemas.microsoft.com/office/drawing/2014/main" id="{8637E192-A458-7846-8F2D-8332A0A15E57}"/>
              </a:ext>
            </a:extLst>
          </p:cNvPr>
          <p:cNvSpPr/>
          <p:nvPr/>
        </p:nvSpPr>
        <p:spPr>
          <a:xfrm>
            <a:off x="8922391" y="2685742"/>
            <a:ext cx="640250" cy="565458"/>
          </a:xfrm>
          <a:prstGeom prst="actionButtonHelp">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889425791"/>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7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99330" name="Rectangle 2"/>
          <p:cNvSpPr>
            <a:spLocks noGrp="1" noChangeArrowheads="1"/>
          </p:cNvSpPr>
          <p:nvPr>
            <p:ph type="title"/>
          </p:nvPr>
        </p:nvSpPr>
        <p:spPr>
          <a:xfrm>
            <a:off x="535020" y="685800"/>
            <a:ext cx="2780271" cy="5105400"/>
          </a:xfrm>
        </p:spPr>
        <p:txBody>
          <a:bodyPr>
            <a:normAutofit/>
          </a:bodyPr>
          <a:lstStyle/>
          <a:p>
            <a:pPr eaLnBrk="1" hangingPunct="1"/>
            <a:br>
              <a:rPr lang="en-US" altLang="en-US" sz="4000">
                <a:solidFill>
                  <a:srgbClr val="FFFFFF"/>
                </a:solidFill>
              </a:rPr>
            </a:br>
            <a:r>
              <a:rPr lang="en-US" altLang="en-US" sz="4000">
                <a:solidFill>
                  <a:srgbClr val="FFFFFF"/>
                </a:solidFill>
              </a:rPr>
              <a:t>How do we help Baytown become a healthier community?</a:t>
            </a:r>
            <a:br>
              <a:rPr lang="en-US" altLang="en-US" sz="4000">
                <a:solidFill>
                  <a:srgbClr val="FFFFFF"/>
                </a:solidFill>
              </a:rPr>
            </a:br>
            <a:endParaRPr lang="en-US" altLang="en-US" sz="4000">
              <a:solidFill>
                <a:srgbClr val="FFFFFF"/>
              </a:solidFill>
            </a:endParaRPr>
          </a:p>
        </p:txBody>
      </p:sp>
      <p:pic>
        <p:nvPicPr>
          <p:cNvPr id="5" name="Picture 4">
            <a:extLst>
              <a:ext uri="{FF2B5EF4-FFF2-40B4-BE49-F238E27FC236}">
                <a16:creationId xmlns:a16="http://schemas.microsoft.com/office/drawing/2014/main" id="{174976D0-ACFA-46B6-AA42-C442E823D76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12052" y="60797"/>
            <a:ext cx="4618217" cy="6570138"/>
          </a:xfrm>
          <a:prstGeom prst="rect">
            <a:avLst/>
          </a:prstGeom>
        </p:spPr>
      </p:pic>
      <p:sp>
        <p:nvSpPr>
          <p:cNvPr id="2" name="TextBox 1">
            <a:extLst>
              <a:ext uri="{FF2B5EF4-FFF2-40B4-BE49-F238E27FC236}">
                <a16:creationId xmlns:a16="http://schemas.microsoft.com/office/drawing/2014/main" id="{64957AAF-0E94-4BAB-BB43-A670AA8A2FD6}"/>
              </a:ext>
            </a:extLst>
          </p:cNvPr>
          <p:cNvSpPr txBox="1"/>
          <p:nvPr/>
        </p:nvSpPr>
        <p:spPr>
          <a:xfrm>
            <a:off x="6312052" y="6517757"/>
            <a:ext cx="5766533" cy="338554"/>
          </a:xfrm>
          <a:prstGeom prst="rect">
            <a:avLst/>
          </a:prstGeom>
          <a:noFill/>
        </p:spPr>
        <p:txBody>
          <a:bodyPr wrap="square" rtlCol="0">
            <a:spAutoFit/>
          </a:bodyPr>
          <a:lstStyle/>
          <a:p>
            <a:r>
              <a:rPr lang="en-US" sz="800" i="1" dirty="0"/>
              <a:t>Figure 75</a:t>
            </a:r>
            <a:r>
              <a:rPr lang="en-US" sz="800" dirty="0"/>
              <a:t>. From </a:t>
            </a:r>
            <a:r>
              <a:rPr lang="en-US" sz="800" i="1" dirty="0"/>
              <a:t>Community as Partner: Theory and Practice in Nursing </a:t>
            </a:r>
            <a:r>
              <a:rPr lang="en-US" sz="800" dirty="0"/>
              <a:t>(8</a:t>
            </a:r>
            <a:r>
              <a:rPr lang="en-US" sz="800" baseline="30000" dirty="0"/>
              <a:t>th</a:t>
            </a:r>
            <a:r>
              <a:rPr lang="en-US" sz="800" dirty="0"/>
              <a:t> ed, Figure 11.1 Community-as-partner model. p.174)</a:t>
            </a:r>
            <a:r>
              <a:rPr lang="en-US" sz="800" i="1" dirty="0"/>
              <a:t>, </a:t>
            </a:r>
            <a:r>
              <a:rPr lang="en-US" sz="800" dirty="0"/>
              <a:t>by</a:t>
            </a:r>
            <a:r>
              <a:rPr lang="en-US" sz="800" i="1" dirty="0"/>
              <a:t> </a:t>
            </a:r>
            <a:r>
              <a:rPr lang="en-US" sz="800" dirty="0"/>
              <a:t>E. T. Anderson &amp; J. McFarlane, 2019, Wolters Kluwer. Reprinted with permission. </a:t>
            </a:r>
          </a:p>
        </p:txBody>
      </p:sp>
    </p:spTree>
    <p:extLst>
      <p:ext uri="{BB962C8B-B14F-4D97-AF65-F5344CB8AC3E}">
        <p14:creationId xmlns:p14="http://schemas.microsoft.com/office/powerpoint/2010/main" val="10283142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B555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E3E682-8454-4D4A-A06D-378273B1EFD1}"/>
              </a:ext>
            </a:extLst>
          </p:cNvPr>
          <p:cNvSpPr>
            <a:spLocks noGrp="1"/>
          </p:cNvSpPr>
          <p:nvPr>
            <p:ph type="title"/>
          </p:nvPr>
        </p:nvSpPr>
        <p:spPr>
          <a:xfrm>
            <a:off x="524256" y="491260"/>
            <a:ext cx="6594189" cy="1625210"/>
          </a:xfrm>
        </p:spPr>
        <p:txBody>
          <a:bodyPr>
            <a:normAutofit/>
          </a:bodyPr>
          <a:lstStyle/>
          <a:p>
            <a:pPr algn="ctr"/>
            <a:r>
              <a:rPr lang="en-US" sz="6600" dirty="0">
                <a:solidFill>
                  <a:srgbClr val="FFFFFF"/>
                </a:solidFill>
              </a:rPr>
              <a:t>John’s Military Life</a:t>
            </a:r>
          </a:p>
        </p:txBody>
      </p:sp>
      <p:pic>
        <p:nvPicPr>
          <p:cNvPr id="3" name="Picture 2" descr="A group of people in a vehicle&#10;&#10;Description automatically generated"/>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27547" y="2454903"/>
            <a:ext cx="7058306" cy="4080254"/>
          </a:xfrm>
          <a:prstGeom prst="rect">
            <a:avLst/>
          </a:prstGeom>
        </p:spPr>
      </p:pic>
      <p:sp>
        <p:nvSpPr>
          <p:cNvPr id="59" name="Rectangle 5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31B3CF6-F67A-43F2-9054-56AE7EB589E8}"/>
              </a:ext>
            </a:extLst>
          </p:cNvPr>
          <p:cNvSpPr>
            <a:spLocks noGrp="1"/>
          </p:cNvSpPr>
          <p:nvPr>
            <p:ph idx="1"/>
          </p:nvPr>
        </p:nvSpPr>
        <p:spPr>
          <a:xfrm>
            <a:off x="7696201" y="704821"/>
            <a:ext cx="3971543" cy="5448355"/>
          </a:xfrm>
        </p:spPr>
        <p:txBody>
          <a:bodyPr anchor="ctr">
            <a:noAutofit/>
          </a:bodyPr>
          <a:lstStyle/>
          <a:p>
            <a:r>
              <a:rPr lang="en-US" sz="1800" dirty="0">
                <a:solidFill>
                  <a:srgbClr val="FFFFFF"/>
                </a:solidFill>
              </a:rPr>
              <a:t>John joined the military after graduating from high school. He was a tank driver in the Army' 1</a:t>
            </a:r>
            <a:r>
              <a:rPr lang="en-US" sz="1800" baseline="30000" dirty="0">
                <a:solidFill>
                  <a:srgbClr val="FFFFFF"/>
                </a:solidFill>
              </a:rPr>
              <a:t>st</a:t>
            </a:r>
            <a:r>
              <a:rPr lang="en-US" sz="1800" dirty="0">
                <a:solidFill>
                  <a:srgbClr val="FFFFFF"/>
                </a:solidFill>
              </a:rPr>
              <a:t> Armored Division.</a:t>
            </a:r>
          </a:p>
          <a:p>
            <a:r>
              <a:rPr lang="en-US" sz="1800" dirty="0">
                <a:solidFill>
                  <a:srgbClr val="FFFFFF"/>
                </a:solidFill>
              </a:rPr>
              <a:t>His first duty station was Fort Bliss, Texas and after two months of service, he was deployed to New Orleans during Hurricane Katrina.</a:t>
            </a:r>
          </a:p>
          <a:p>
            <a:r>
              <a:rPr lang="en-US" sz="1800" dirty="0">
                <a:solidFill>
                  <a:srgbClr val="FFFFFF"/>
                </a:solidFill>
              </a:rPr>
              <a:t>John completed two tours in Iraq and served a total of six years in the military. </a:t>
            </a:r>
          </a:p>
          <a:p>
            <a:r>
              <a:rPr lang="en-US" sz="1800" dirty="0">
                <a:solidFill>
                  <a:srgbClr val="FFFFFF"/>
                </a:solidFill>
              </a:rPr>
              <a:t>He received an Other Than Honorable Discharge after being involved an off-base fight with a fellow platoon member. </a:t>
            </a:r>
          </a:p>
          <a:p>
            <a:r>
              <a:rPr lang="en-US" sz="1800" dirty="0">
                <a:solidFill>
                  <a:srgbClr val="FFFFFF"/>
                </a:solidFill>
              </a:rPr>
              <a:t>He has a service-connected disability of PTSD from combat in Operation Iraqi Freedom (OIF) and Operation Enduring Freedom (OEF).</a:t>
            </a:r>
          </a:p>
        </p:txBody>
      </p:sp>
      <p:sp>
        <p:nvSpPr>
          <p:cNvPr id="4" name="Rectangle 3">
            <a:extLst>
              <a:ext uri="{FF2B5EF4-FFF2-40B4-BE49-F238E27FC236}">
                <a16:creationId xmlns:a16="http://schemas.microsoft.com/office/drawing/2014/main" id="{48603090-6392-6448-873F-D77C0659740B}"/>
              </a:ext>
            </a:extLst>
          </p:cNvPr>
          <p:cNvSpPr/>
          <p:nvPr/>
        </p:nvSpPr>
        <p:spPr>
          <a:xfrm>
            <a:off x="408746" y="6153177"/>
            <a:ext cx="6945705" cy="400110"/>
          </a:xfrm>
          <a:prstGeom prst="rect">
            <a:avLst/>
          </a:prstGeom>
        </p:spPr>
        <p:txBody>
          <a:bodyPr wrap="square">
            <a:spAutoFit/>
          </a:bodyPr>
          <a:lstStyle/>
          <a:p>
            <a:r>
              <a:rPr lang="en-US" sz="1000" i="1" dirty="0">
                <a:solidFill>
                  <a:schemeClr val="bg1"/>
                </a:solidFill>
              </a:rPr>
              <a:t>Figure 4</a:t>
            </a:r>
            <a:r>
              <a:rPr lang="en-US" sz="1000" dirty="0">
                <a:solidFill>
                  <a:schemeClr val="bg1"/>
                </a:solidFill>
              </a:rPr>
              <a:t>. Military tank. Adapted from “Sputnik News”, retrieved from </a:t>
            </a:r>
            <a:r>
              <a:rPr lang="en-US" sz="1000" dirty="0">
                <a:solidFill>
                  <a:schemeClr val="bg1"/>
                </a:solidFill>
                <a:hlinkClick r:id="rId3">
                  <a:extLst>
                    <a:ext uri="{A12FA001-AC4F-418D-AE19-62706E023703}">
                      <ahyp:hlinkClr xmlns:ahyp="http://schemas.microsoft.com/office/drawing/2018/hyperlinkcolor" val="tx"/>
                    </a:ext>
                  </a:extLst>
                </a:hlinkClick>
              </a:rPr>
              <a:t>https://sputniknews.com/military/201609111045187046-russia-tank-division-formation/</a:t>
            </a:r>
            <a:endParaRPr lang="en-US" sz="1000" dirty="0">
              <a:solidFill>
                <a:schemeClr val="bg1"/>
              </a:solidFill>
            </a:endParaRPr>
          </a:p>
        </p:txBody>
      </p:sp>
    </p:spTree>
    <p:extLst>
      <p:ext uri="{BB962C8B-B14F-4D97-AF65-F5344CB8AC3E}">
        <p14:creationId xmlns:p14="http://schemas.microsoft.com/office/powerpoint/2010/main" val="2024302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7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99330" name="Rectangle 2"/>
          <p:cNvSpPr>
            <a:spLocks noGrp="1" noChangeArrowheads="1"/>
          </p:cNvSpPr>
          <p:nvPr>
            <p:ph type="title"/>
          </p:nvPr>
        </p:nvSpPr>
        <p:spPr>
          <a:xfrm>
            <a:off x="535020" y="685800"/>
            <a:ext cx="2780271" cy="5105400"/>
          </a:xfrm>
        </p:spPr>
        <p:txBody>
          <a:bodyPr>
            <a:normAutofit fontScale="90000"/>
          </a:bodyPr>
          <a:lstStyle/>
          <a:p>
            <a:pPr eaLnBrk="1" hangingPunct="1"/>
            <a:br>
              <a:rPr lang="en-US" altLang="en-US" sz="4000" dirty="0">
                <a:solidFill>
                  <a:srgbClr val="FFFFFF"/>
                </a:solidFill>
              </a:rPr>
            </a:br>
            <a:r>
              <a:rPr lang="en-US" altLang="en-US" sz="4000" dirty="0">
                <a:solidFill>
                  <a:srgbClr val="FFFFFF"/>
                </a:solidFill>
              </a:rPr>
              <a:t>What type of interventions can we do to  help Baytown become a healthier community?</a:t>
            </a:r>
            <a:br>
              <a:rPr lang="en-US" altLang="en-US" sz="4000" dirty="0">
                <a:solidFill>
                  <a:srgbClr val="FFFFFF"/>
                </a:solidFill>
              </a:rPr>
            </a:br>
            <a:endParaRPr lang="en-US" altLang="en-US" sz="4000" dirty="0">
              <a:solidFill>
                <a:srgbClr val="FFFFFF"/>
              </a:solidFill>
            </a:endParaRPr>
          </a:p>
        </p:txBody>
      </p:sp>
      <p:graphicFrame>
        <p:nvGraphicFramePr>
          <p:cNvPr id="2" name="Content Placeholder 1">
            <a:extLst>
              <a:ext uri="{FF2B5EF4-FFF2-40B4-BE49-F238E27FC236}">
                <a16:creationId xmlns:a16="http://schemas.microsoft.com/office/drawing/2014/main" id="{660EC584-2372-A74E-A354-9D10080380A1}"/>
              </a:ext>
            </a:extLst>
          </p:cNvPr>
          <p:cNvGraphicFramePr>
            <a:graphicFrameLocks noGrp="1"/>
          </p:cNvGraphicFramePr>
          <p:nvPr>
            <p:ph sz="quarter" idx="1"/>
          </p:nvPr>
        </p:nvGraphicFramePr>
        <p:xfrm>
          <a:off x="4850404" y="228600"/>
          <a:ext cx="7151095"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04119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863029" y="1012004"/>
            <a:ext cx="3416158" cy="4795408"/>
          </a:xfrm>
        </p:spPr>
        <p:txBody>
          <a:bodyPr vert="horz" lIns="91440" tIns="45720" rIns="91440" bIns="45720" rtlCol="0" anchor="ctr">
            <a:normAutofit/>
          </a:bodyPr>
          <a:lstStyle/>
          <a:p>
            <a:r>
              <a:rPr lang="en-US" kern="1200">
                <a:solidFill>
                  <a:srgbClr val="FFFFFF"/>
                </a:solidFill>
                <a:latin typeface="+mj-lt"/>
                <a:ea typeface="+mj-ea"/>
                <a:cs typeface="+mj-cs"/>
              </a:rPr>
              <a:t>Levels of Prevention</a:t>
            </a:r>
          </a:p>
        </p:txBody>
      </p:sp>
      <p:grpSp>
        <p:nvGrpSpPr>
          <p:cNvPr id="11" name="Group 10">
            <a:extLst>
              <a:ext uri="{FF2B5EF4-FFF2-40B4-BE49-F238E27FC236}">
                <a16:creationId xmlns:a16="http://schemas.microsoft.com/office/drawing/2014/main" id="{D80F82DA-BD52-F348-8548-B06AE5A6B9D7}"/>
              </a:ext>
            </a:extLst>
          </p:cNvPr>
          <p:cNvGrpSpPr/>
          <p:nvPr/>
        </p:nvGrpSpPr>
        <p:grpSpPr>
          <a:xfrm>
            <a:off x="5194300" y="471642"/>
            <a:ext cx="6513603" cy="5883988"/>
            <a:chOff x="5194300" y="471642"/>
            <a:chExt cx="6513603" cy="5883988"/>
          </a:xfrm>
        </p:grpSpPr>
        <p:sp>
          <p:nvSpPr>
            <p:cNvPr id="12" name="Rounded Rectangle 11">
              <a:extLst>
                <a:ext uri="{FF2B5EF4-FFF2-40B4-BE49-F238E27FC236}">
                  <a16:creationId xmlns:a16="http://schemas.microsoft.com/office/drawing/2014/main" id="{D99E9B1E-46FA-FF44-A6C9-758BAAA934C1}"/>
                </a:ext>
              </a:extLst>
            </p:cNvPr>
            <p:cNvSpPr/>
            <p:nvPr/>
          </p:nvSpPr>
          <p:spPr>
            <a:xfrm>
              <a:off x="5194300" y="471642"/>
              <a:ext cx="6513603" cy="1681139"/>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3" name="Rectangle 12">
              <a:extLst>
                <a:ext uri="{FF2B5EF4-FFF2-40B4-BE49-F238E27FC236}">
                  <a16:creationId xmlns:a16="http://schemas.microsoft.com/office/drawing/2014/main" id="{848D0FAD-BFBF-5C4E-B267-43BAD1A2AE2F}"/>
                </a:ext>
              </a:extLst>
            </p:cNvPr>
            <p:cNvSpPr/>
            <p:nvPr/>
          </p:nvSpPr>
          <p:spPr>
            <a:xfrm>
              <a:off x="5702844" y="849898"/>
              <a:ext cx="924626" cy="924626"/>
            </a:xfrm>
            <a:prstGeom prst="rect">
              <a:avLst/>
            </a:pr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Freeform 14">
              <a:extLst>
                <a:ext uri="{FF2B5EF4-FFF2-40B4-BE49-F238E27FC236}">
                  <a16:creationId xmlns:a16="http://schemas.microsoft.com/office/drawing/2014/main" id="{15B61701-28FB-5A49-9E85-F52F65B60F3A}"/>
                </a:ext>
              </a:extLst>
            </p:cNvPr>
            <p:cNvSpPr/>
            <p:nvPr/>
          </p:nvSpPr>
          <p:spPr>
            <a:xfrm>
              <a:off x="6921500" y="471642"/>
              <a:ext cx="4786403" cy="1681139"/>
            </a:xfrm>
            <a:custGeom>
              <a:avLst/>
              <a:gdLst>
                <a:gd name="connsiteX0" fmla="*/ 0 w 4571887"/>
                <a:gd name="connsiteY0" fmla="*/ 0 h 1681139"/>
                <a:gd name="connsiteX1" fmla="*/ 4571887 w 4571887"/>
                <a:gd name="connsiteY1" fmla="*/ 0 h 1681139"/>
                <a:gd name="connsiteX2" fmla="*/ 4571887 w 4571887"/>
                <a:gd name="connsiteY2" fmla="*/ 1681139 h 1681139"/>
                <a:gd name="connsiteX3" fmla="*/ 0 w 4571887"/>
                <a:gd name="connsiteY3" fmla="*/ 1681139 h 1681139"/>
                <a:gd name="connsiteX4" fmla="*/ 0 w 4571887"/>
                <a:gd name="connsiteY4" fmla="*/ 0 h 1681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887" h="1681139">
                  <a:moveTo>
                    <a:pt x="0" y="0"/>
                  </a:moveTo>
                  <a:lnTo>
                    <a:pt x="4571887" y="0"/>
                  </a:lnTo>
                  <a:lnTo>
                    <a:pt x="4571887" y="1681139"/>
                  </a:lnTo>
                  <a:lnTo>
                    <a:pt x="0" y="16811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1˚=</a:t>
              </a:r>
              <a:r>
                <a:rPr lang="en-US" sz="2500" b="1" kern="1200" dirty="0"/>
                <a:t>S</a:t>
              </a:r>
              <a:r>
                <a:rPr lang="en-US" sz="2500" kern="1200" dirty="0"/>
                <a:t>top the illness from occurring</a:t>
              </a:r>
            </a:p>
          </p:txBody>
        </p:sp>
        <p:sp>
          <p:nvSpPr>
            <p:cNvPr id="16" name="Rounded Rectangle 15">
              <a:extLst>
                <a:ext uri="{FF2B5EF4-FFF2-40B4-BE49-F238E27FC236}">
                  <a16:creationId xmlns:a16="http://schemas.microsoft.com/office/drawing/2014/main" id="{3EFA2392-8849-CE45-9EE5-D57499F6A2FC}"/>
                </a:ext>
              </a:extLst>
            </p:cNvPr>
            <p:cNvSpPr/>
            <p:nvPr/>
          </p:nvSpPr>
          <p:spPr>
            <a:xfrm>
              <a:off x="5194300" y="2573067"/>
              <a:ext cx="6513603" cy="1681139"/>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7" name="Rectangle 16">
              <a:extLst>
                <a:ext uri="{FF2B5EF4-FFF2-40B4-BE49-F238E27FC236}">
                  <a16:creationId xmlns:a16="http://schemas.microsoft.com/office/drawing/2014/main" id="{18A886A8-C392-974A-AEDA-8E53D1833212}"/>
                </a:ext>
              </a:extLst>
            </p:cNvPr>
            <p:cNvSpPr/>
            <p:nvPr/>
          </p:nvSpPr>
          <p:spPr>
            <a:xfrm>
              <a:off x="5702844" y="2951323"/>
              <a:ext cx="924626" cy="924626"/>
            </a:xfrm>
            <a:prstGeom prst="rect">
              <a:avLst/>
            </a:pr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Freeform 17">
              <a:extLst>
                <a:ext uri="{FF2B5EF4-FFF2-40B4-BE49-F238E27FC236}">
                  <a16:creationId xmlns:a16="http://schemas.microsoft.com/office/drawing/2014/main" id="{9B5806F3-E2C2-5F43-883E-917C8D39C410}"/>
                </a:ext>
              </a:extLst>
            </p:cNvPr>
            <p:cNvSpPr/>
            <p:nvPr/>
          </p:nvSpPr>
          <p:spPr>
            <a:xfrm>
              <a:off x="6921500" y="2573067"/>
              <a:ext cx="4786403" cy="1681139"/>
            </a:xfrm>
            <a:custGeom>
              <a:avLst/>
              <a:gdLst>
                <a:gd name="connsiteX0" fmla="*/ 0 w 4571887"/>
                <a:gd name="connsiteY0" fmla="*/ 0 h 1681139"/>
                <a:gd name="connsiteX1" fmla="*/ 4571887 w 4571887"/>
                <a:gd name="connsiteY1" fmla="*/ 0 h 1681139"/>
                <a:gd name="connsiteX2" fmla="*/ 4571887 w 4571887"/>
                <a:gd name="connsiteY2" fmla="*/ 1681139 h 1681139"/>
                <a:gd name="connsiteX3" fmla="*/ 0 w 4571887"/>
                <a:gd name="connsiteY3" fmla="*/ 1681139 h 1681139"/>
                <a:gd name="connsiteX4" fmla="*/ 0 w 4571887"/>
                <a:gd name="connsiteY4" fmla="*/ 0 h 1681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887" h="1681139">
                  <a:moveTo>
                    <a:pt x="0" y="0"/>
                  </a:moveTo>
                  <a:lnTo>
                    <a:pt x="4571887" y="0"/>
                  </a:lnTo>
                  <a:lnTo>
                    <a:pt x="4571887" y="1681139"/>
                  </a:lnTo>
                  <a:lnTo>
                    <a:pt x="0" y="16811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2˚=</a:t>
              </a:r>
              <a:r>
                <a:rPr lang="en-US" sz="2500" b="1" kern="1200" dirty="0"/>
                <a:t>I</a:t>
              </a:r>
              <a:r>
                <a:rPr lang="en-US" sz="2500" kern="1200" dirty="0"/>
                <a:t>dentify cases</a:t>
              </a:r>
            </a:p>
          </p:txBody>
        </p:sp>
        <p:sp>
          <p:nvSpPr>
            <p:cNvPr id="19" name="Rounded Rectangle 18">
              <a:extLst>
                <a:ext uri="{FF2B5EF4-FFF2-40B4-BE49-F238E27FC236}">
                  <a16:creationId xmlns:a16="http://schemas.microsoft.com/office/drawing/2014/main" id="{26580C1B-A4DC-4C44-B20A-164509749D78}"/>
                </a:ext>
              </a:extLst>
            </p:cNvPr>
            <p:cNvSpPr/>
            <p:nvPr/>
          </p:nvSpPr>
          <p:spPr>
            <a:xfrm>
              <a:off x="5194300" y="4674491"/>
              <a:ext cx="6513603" cy="1681139"/>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Rectangle 19">
              <a:extLst>
                <a:ext uri="{FF2B5EF4-FFF2-40B4-BE49-F238E27FC236}">
                  <a16:creationId xmlns:a16="http://schemas.microsoft.com/office/drawing/2014/main" id="{A8BBE4AC-1ACD-8346-A5AB-8B63BCC47332}"/>
                </a:ext>
              </a:extLst>
            </p:cNvPr>
            <p:cNvSpPr/>
            <p:nvPr/>
          </p:nvSpPr>
          <p:spPr>
            <a:xfrm>
              <a:off x="5702844" y="5052748"/>
              <a:ext cx="924626" cy="924626"/>
            </a:xfrm>
            <a:prstGeom prst="rect">
              <a:avLst/>
            </a:pr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Freeform 20">
              <a:extLst>
                <a:ext uri="{FF2B5EF4-FFF2-40B4-BE49-F238E27FC236}">
                  <a16:creationId xmlns:a16="http://schemas.microsoft.com/office/drawing/2014/main" id="{56FF17F5-A292-714F-AE2B-D2227B063AFE}"/>
                </a:ext>
              </a:extLst>
            </p:cNvPr>
            <p:cNvSpPr/>
            <p:nvPr/>
          </p:nvSpPr>
          <p:spPr>
            <a:xfrm>
              <a:off x="6921500" y="4674491"/>
              <a:ext cx="4786403" cy="1681139"/>
            </a:xfrm>
            <a:custGeom>
              <a:avLst/>
              <a:gdLst>
                <a:gd name="connsiteX0" fmla="*/ 0 w 4571887"/>
                <a:gd name="connsiteY0" fmla="*/ 0 h 1681139"/>
                <a:gd name="connsiteX1" fmla="*/ 4571887 w 4571887"/>
                <a:gd name="connsiteY1" fmla="*/ 0 h 1681139"/>
                <a:gd name="connsiteX2" fmla="*/ 4571887 w 4571887"/>
                <a:gd name="connsiteY2" fmla="*/ 1681139 h 1681139"/>
                <a:gd name="connsiteX3" fmla="*/ 0 w 4571887"/>
                <a:gd name="connsiteY3" fmla="*/ 1681139 h 1681139"/>
                <a:gd name="connsiteX4" fmla="*/ 0 w 4571887"/>
                <a:gd name="connsiteY4" fmla="*/ 0 h 1681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887" h="1681139">
                  <a:moveTo>
                    <a:pt x="0" y="0"/>
                  </a:moveTo>
                  <a:lnTo>
                    <a:pt x="4571887" y="0"/>
                  </a:lnTo>
                  <a:lnTo>
                    <a:pt x="4571887" y="1681139"/>
                  </a:lnTo>
                  <a:lnTo>
                    <a:pt x="0" y="16811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3˚=</a:t>
              </a:r>
              <a:r>
                <a:rPr lang="en-US" sz="2500" b="1" kern="1200" dirty="0"/>
                <a:t>C</a:t>
              </a:r>
              <a:r>
                <a:rPr lang="en-US" sz="2500" kern="1200" dirty="0"/>
                <a:t>ontrol Complications</a:t>
              </a:r>
            </a:p>
          </p:txBody>
        </p:sp>
      </p:grpSp>
      <p:sp>
        <p:nvSpPr>
          <p:cNvPr id="22" name="TextBox 21">
            <a:extLst>
              <a:ext uri="{FF2B5EF4-FFF2-40B4-BE49-F238E27FC236}">
                <a16:creationId xmlns:a16="http://schemas.microsoft.com/office/drawing/2014/main" id="{2220DCB5-CCBD-9044-AB96-D827A65676E7}"/>
              </a:ext>
            </a:extLst>
          </p:cNvPr>
          <p:cNvSpPr txBox="1"/>
          <p:nvPr/>
        </p:nvSpPr>
        <p:spPr>
          <a:xfrm>
            <a:off x="5727008" y="758213"/>
            <a:ext cx="876300" cy="1107996"/>
          </a:xfrm>
          <a:prstGeom prst="rect">
            <a:avLst/>
          </a:prstGeom>
          <a:noFill/>
        </p:spPr>
        <p:txBody>
          <a:bodyPr wrap="square" rtlCol="0">
            <a:spAutoFit/>
          </a:bodyPr>
          <a:lstStyle/>
          <a:p>
            <a:pPr algn="ctr"/>
            <a:r>
              <a:rPr lang="en-US" sz="6600" b="1" dirty="0">
                <a:solidFill>
                  <a:schemeClr val="bg1"/>
                </a:solidFill>
              </a:rPr>
              <a:t>S</a:t>
            </a:r>
          </a:p>
        </p:txBody>
      </p:sp>
      <p:sp>
        <p:nvSpPr>
          <p:cNvPr id="24" name="TextBox 23">
            <a:extLst>
              <a:ext uri="{FF2B5EF4-FFF2-40B4-BE49-F238E27FC236}">
                <a16:creationId xmlns:a16="http://schemas.microsoft.com/office/drawing/2014/main" id="{A03C5910-0FBE-BE47-8D2A-C6BDA33D9506}"/>
              </a:ext>
            </a:extLst>
          </p:cNvPr>
          <p:cNvSpPr txBox="1"/>
          <p:nvPr/>
        </p:nvSpPr>
        <p:spPr>
          <a:xfrm>
            <a:off x="5736542" y="2855710"/>
            <a:ext cx="876300" cy="1107996"/>
          </a:xfrm>
          <a:prstGeom prst="rect">
            <a:avLst/>
          </a:prstGeom>
          <a:noFill/>
        </p:spPr>
        <p:txBody>
          <a:bodyPr wrap="square" rtlCol="0">
            <a:spAutoFit/>
          </a:bodyPr>
          <a:lstStyle/>
          <a:p>
            <a:pPr algn="ctr"/>
            <a:r>
              <a:rPr lang="en-US" sz="6600" b="1" dirty="0">
                <a:solidFill>
                  <a:schemeClr val="bg1"/>
                </a:solidFill>
              </a:rPr>
              <a:t>I</a:t>
            </a:r>
          </a:p>
        </p:txBody>
      </p:sp>
      <p:sp>
        <p:nvSpPr>
          <p:cNvPr id="25" name="TextBox 24">
            <a:extLst>
              <a:ext uri="{FF2B5EF4-FFF2-40B4-BE49-F238E27FC236}">
                <a16:creationId xmlns:a16="http://schemas.microsoft.com/office/drawing/2014/main" id="{083CD180-3A2E-D545-9C17-FAB5BFB9CAA9}"/>
              </a:ext>
            </a:extLst>
          </p:cNvPr>
          <p:cNvSpPr txBox="1"/>
          <p:nvPr/>
        </p:nvSpPr>
        <p:spPr>
          <a:xfrm>
            <a:off x="5736542" y="4956454"/>
            <a:ext cx="876300" cy="1107996"/>
          </a:xfrm>
          <a:prstGeom prst="rect">
            <a:avLst/>
          </a:prstGeom>
          <a:noFill/>
        </p:spPr>
        <p:txBody>
          <a:bodyPr wrap="square" rtlCol="0">
            <a:spAutoFit/>
          </a:bodyPr>
          <a:lstStyle/>
          <a:p>
            <a:pPr algn="ctr"/>
            <a:r>
              <a:rPr lang="en-US" sz="6600" b="1" dirty="0">
                <a:solidFill>
                  <a:schemeClr val="bg1"/>
                </a:solidFill>
              </a:rPr>
              <a:t>C</a:t>
            </a:r>
          </a:p>
        </p:txBody>
      </p:sp>
    </p:spTree>
    <p:extLst>
      <p:ext uri="{BB962C8B-B14F-4D97-AF65-F5344CB8AC3E}">
        <p14:creationId xmlns:p14="http://schemas.microsoft.com/office/powerpoint/2010/main" val="32551261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FE4A6-496B-4856-8021-752CA82ADC01}"/>
              </a:ext>
            </a:extLst>
          </p:cNvPr>
          <p:cNvSpPr>
            <a:spLocks noGrp="1"/>
          </p:cNvSpPr>
          <p:nvPr>
            <p:ph type="title"/>
          </p:nvPr>
        </p:nvSpPr>
        <p:spPr>
          <a:xfrm>
            <a:off x="946121" y="966515"/>
            <a:ext cx="10942318" cy="645669"/>
          </a:xfrm>
        </p:spPr>
        <p:txBody>
          <a:bodyPr>
            <a:normAutofit/>
          </a:bodyPr>
          <a:lstStyle/>
          <a:p>
            <a:r>
              <a:rPr lang="en-US" sz="3600" b="1" dirty="0"/>
              <a:t>Guiding Principles When Choosing Interventions </a:t>
            </a:r>
          </a:p>
        </p:txBody>
      </p:sp>
      <p:sp>
        <p:nvSpPr>
          <p:cNvPr id="3" name="Content Placeholder 2">
            <a:extLst>
              <a:ext uri="{FF2B5EF4-FFF2-40B4-BE49-F238E27FC236}">
                <a16:creationId xmlns:a16="http://schemas.microsoft.com/office/drawing/2014/main" id="{D8084BEB-8902-45B1-B054-96D01373CFE2}"/>
              </a:ext>
            </a:extLst>
          </p:cNvPr>
          <p:cNvSpPr>
            <a:spLocks noGrp="1"/>
          </p:cNvSpPr>
          <p:nvPr>
            <p:ph idx="1"/>
          </p:nvPr>
        </p:nvSpPr>
        <p:spPr>
          <a:xfrm>
            <a:off x="1021279" y="1618590"/>
            <a:ext cx="6334632" cy="4146191"/>
          </a:xfrm>
        </p:spPr>
        <p:txBody>
          <a:bodyPr>
            <a:noAutofit/>
          </a:bodyPr>
          <a:lstStyle/>
          <a:p>
            <a:r>
              <a:rPr lang="en-US" sz="2200" dirty="0"/>
              <a:t>There are </a:t>
            </a:r>
            <a:r>
              <a:rPr lang="en-US" sz="2200" b="1" dirty="0"/>
              <a:t>upstream, midstream,</a:t>
            </a:r>
            <a:r>
              <a:rPr lang="en-US" sz="2200" dirty="0"/>
              <a:t> and </a:t>
            </a:r>
            <a:r>
              <a:rPr lang="en-US" sz="2200" b="1" dirty="0"/>
              <a:t>downstream</a:t>
            </a:r>
            <a:r>
              <a:rPr lang="en-US" sz="2200" dirty="0"/>
              <a:t> ways to address population health issues</a:t>
            </a:r>
          </a:p>
          <a:p>
            <a:r>
              <a:rPr lang="en-US" sz="2200" dirty="0"/>
              <a:t>Our </a:t>
            </a:r>
            <a:r>
              <a:rPr lang="en-US" sz="2200" b="1" dirty="0"/>
              <a:t>behaviors </a:t>
            </a:r>
            <a:r>
              <a:rPr lang="en-US" sz="2200" dirty="0"/>
              <a:t>and </a:t>
            </a:r>
            <a:r>
              <a:rPr lang="en-US" sz="2200" b="1" dirty="0"/>
              <a:t>environment </a:t>
            </a:r>
            <a:r>
              <a:rPr lang="en-US" sz="2200" dirty="0"/>
              <a:t>greatly influence our health and are often amenable to change</a:t>
            </a:r>
          </a:p>
          <a:p>
            <a:r>
              <a:rPr lang="en-US" sz="2200" dirty="0"/>
              <a:t>We must consider the </a:t>
            </a:r>
            <a:r>
              <a:rPr lang="en-US" sz="2200" b="1" dirty="0"/>
              <a:t>social determinants of health </a:t>
            </a:r>
            <a:r>
              <a:rPr lang="en-US" sz="2200" dirty="0"/>
              <a:t>in order to fully understand and address the health issue</a:t>
            </a:r>
          </a:p>
          <a:p>
            <a:r>
              <a:rPr lang="en-US" sz="2200" dirty="0"/>
              <a:t>Epidemiological data allows us to assess the magnitude of the problem and determine </a:t>
            </a:r>
            <a:r>
              <a:rPr lang="en-US" sz="2200" b="1" dirty="0"/>
              <a:t>populations at risk </a:t>
            </a:r>
          </a:p>
          <a:p>
            <a:r>
              <a:rPr lang="en-US" sz="2200" b="1" dirty="0"/>
              <a:t>The following slides show an example of a health problem, heart disease, and levels of intervention </a:t>
            </a:r>
          </a:p>
          <a:p>
            <a:pPr marL="0" indent="0">
              <a:buNone/>
            </a:pPr>
            <a:endParaRPr lang="en-US" sz="1600" dirty="0"/>
          </a:p>
        </p:txBody>
      </p:sp>
      <p:sp>
        <p:nvSpPr>
          <p:cNvPr id="5" name="Oval 4">
            <a:extLst>
              <a:ext uri="{FF2B5EF4-FFF2-40B4-BE49-F238E27FC236}">
                <a16:creationId xmlns:a16="http://schemas.microsoft.com/office/drawing/2014/main" id="{991E4BEC-F1AA-8841-93C3-035A715FA661}"/>
              </a:ext>
            </a:extLst>
          </p:cNvPr>
          <p:cNvSpPr/>
          <p:nvPr/>
        </p:nvSpPr>
        <p:spPr>
          <a:xfrm>
            <a:off x="7586916" y="1612184"/>
            <a:ext cx="3752515" cy="3752515"/>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0F7600E-0F4E-6D48-A7C7-745E5852699E}"/>
              </a:ext>
            </a:extLst>
          </p:cNvPr>
          <p:cNvSpPr/>
          <p:nvPr/>
        </p:nvSpPr>
        <p:spPr>
          <a:xfrm>
            <a:off x="7755729" y="1750266"/>
            <a:ext cx="3414887" cy="34148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120C02C-E961-6E44-83A5-FE53E819BFF4}"/>
              </a:ext>
            </a:extLst>
          </p:cNvPr>
          <p:cNvSpPr txBox="1"/>
          <p:nvPr/>
        </p:nvSpPr>
        <p:spPr>
          <a:xfrm>
            <a:off x="8091556" y="2548863"/>
            <a:ext cx="3105403" cy="1923604"/>
          </a:xfrm>
          <a:prstGeom prst="rect">
            <a:avLst/>
          </a:prstGeom>
          <a:noFill/>
        </p:spPr>
        <p:txBody>
          <a:bodyPr wrap="square" rtlCol="0">
            <a:spAutoFit/>
          </a:bodyPr>
          <a:lstStyle/>
          <a:p>
            <a:pPr marL="285750" indent="-285750">
              <a:buFont typeface="Arial" panose="020B0604020202020204" pitchFamily="34" charset="0"/>
              <a:buChar char="•"/>
            </a:pPr>
            <a:r>
              <a:rPr lang="en-US" sz="1700" dirty="0"/>
              <a:t>What are upstream interventions for Baytown’s high rate of dental disease?</a:t>
            </a:r>
          </a:p>
          <a:p>
            <a:pPr marL="285750" indent="-285750">
              <a:buFont typeface="Arial" panose="020B0604020202020204" pitchFamily="34" charset="0"/>
              <a:buChar char="•"/>
            </a:pPr>
            <a:r>
              <a:rPr lang="en-US" sz="1700" dirty="0"/>
              <a:t>What are some downstream interventions?</a:t>
            </a:r>
          </a:p>
          <a:p>
            <a:pPr marL="285750" indent="-285750">
              <a:buFont typeface="Arial" panose="020B0604020202020204" pitchFamily="34" charset="0"/>
              <a:buChar char="•"/>
            </a:pPr>
            <a:r>
              <a:rPr lang="en-US" sz="1700" dirty="0"/>
              <a:t>Is one approach better than the other?</a:t>
            </a:r>
          </a:p>
        </p:txBody>
      </p:sp>
      <p:sp>
        <p:nvSpPr>
          <p:cNvPr id="15" name="Action Button: Help 14">
            <a:hlinkClick r:id="" action="ppaction://noaction" highlightClick="1"/>
            <a:extLst>
              <a:ext uri="{FF2B5EF4-FFF2-40B4-BE49-F238E27FC236}">
                <a16:creationId xmlns:a16="http://schemas.microsoft.com/office/drawing/2014/main" id="{3CFA01A9-2690-3D4C-BB15-852E27A0C68B}"/>
              </a:ext>
            </a:extLst>
          </p:cNvPr>
          <p:cNvSpPr/>
          <p:nvPr/>
        </p:nvSpPr>
        <p:spPr>
          <a:xfrm>
            <a:off x="8047658" y="2640079"/>
            <a:ext cx="329268" cy="339526"/>
          </a:xfrm>
          <a:prstGeom prst="actionButtonHelp">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ction Button: Help 17">
            <a:hlinkClick r:id="" action="ppaction://noaction" highlightClick="1"/>
            <a:extLst>
              <a:ext uri="{FF2B5EF4-FFF2-40B4-BE49-F238E27FC236}">
                <a16:creationId xmlns:a16="http://schemas.microsoft.com/office/drawing/2014/main" id="{75A15A0F-4916-A94D-A83A-31767297A065}"/>
              </a:ext>
            </a:extLst>
          </p:cNvPr>
          <p:cNvSpPr/>
          <p:nvPr/>
        </p:nvSpPr>
        <p:spPr>
          <a:xfrm>
            <a:off x="8042416" y="3420322"/>
            <a:ext cx="329268" cy="339526"/>
          </a:xfrm>
          <a:prstGeom prst="actionButtonHelp">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ction Button: Help 18">
            <a:hlinkClick r:id="" action="ppaction://noaction" highlightClick="1"/>
            <a:extLst>
              <a:ext uri="{FF2B5EF4-FFF2-40B4-BE49-F238E27FC236}">
                <a16:creationId xmlns:a16="http://schemas.microsoft.com/office/drawing/2014/main" id="{1FF11A73-C6DA-2E42-AC47-C179DC27807E}"/>
              </a:ext>
            </a:extLst>
          </p:cNvPr>
          <p:cNvSpPr/>
          <p:nvPr/>
        </p:nvSpPr>
        <p:spPr>
          <a:xfrm>
            <a:off x="8021322" y="3957055"/>
            <a:ext cx="329268" cy="339526"/>
          </a:xfrm>
          <a:prstGeom prst="actionButtonHelp">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803846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322754" y="860694"/>
            <a:ext cx="2748041" cy="4676506"/>
          </a:xfrm>
        </p:spPr>
        <p:txBody>
          <a:bodyPr anchor="ctr">
            <a:normAutofit fontScale="90000"/>
          </a:bodyPr>
          <a:lstStyle/>
          <a:p>
            <a:pPr algn="ctr"/>
            <a:r>
              <a:rPr lang="en-US" sz="3600" b="1" dirty="0">
                <a:solidFill>
                  <a:srgbClr val="FFFFFF"/>
                </a:solidFill>
              </a:rPr>
              <a:t>Aunt Clara’s Risk: Preventing Heart Disease and Stroke</a:t>
            </a:r>
            <a:br>
              <a:rPr lang="en-US" sz="3600" b="1" dirty="0">
                <a:solidFill>
                  <a:srgbClr val="FFFFFF"/>
                </a:solidFill>
              </a:rPr>
            </a:br>
            <a:br>
              <a:rPr lang="en-US" sz="2500" dirty="0">
                <a:solidFill>
                  <a:srgbClr val="FFFFFF"/>
                </a:solidFill>
              </a:rPr>
            </a:br>
            <a:br>
              <a:rPr lang="en-US" sz="2500" dirty="0">
                <a:solidFill>
                  <a:srgbClr val="FFFFFF"/>
                </a:solidFill>
              </a:rPr>
            </a:br>
            <a:r>
              <a:rPr lang="en-US" sz="2500" b="1" u="sng" dirty="0">
                <a:solidFill>
                  <a:srgbClr val="FFFFFF"/>
                </a:solidFill>
              </a:rPr>
              <a:t>Primary prevention</a:t>
            </a:r>
            <a:r>
              <a:rPr lang="en-US" sz="2500" dirty="0">
                <a:solidFill>
                  <a:srgbClr val="FFFFFF"/>
                </a:solidFill>
              </a:rPr>
              <a:t> involves teaching about ways to prevent heart disease and stroke through health promotion.</a:t>
            </a:r>
            <a:br>
              <a:rPr lang="en-US" sz="2500" dirty="0">
                <a:solidFill>
                  <a:srgbClr val="FFFFFF"/>
                </a:solidFill>
              </a:rPr>
            </a:br>
            <a:endParaRPr lang="en-US" sz="2500" dirty="0">
              <a:solidFill>
                <a:srgbClr val="FFFFFF"/>
              </a:solidFill>
            </a:endParaRPr>
          </a:p>
        </p:txBody>
      </p:sp>
      <p:grpSp>
        <p:nvGrpSpPr>
          <p:cNvPr id="27" name="Group 26">
            <a:extLst>
              <a:ext uri="{FF2B5EF4-FFF2-40B4-BE49-F238E27FC236}">
                <a16:creationId xmlns:a16="http://schemas.microsoft.com/office/drawing/2014/main" id="{C162A040-32D1-9549-BA1B-14138C41088C}"/>
              </a:ext>
            </a:extLst>
          </p:cNvPr>
          <p:cNvGrpSpPr/>
          <p:nvPr/>
        </p:nvGrpSpPr>
        <p:grpSpPr>
          <a:xfrm>
            <a:off x="4960984" y="643467"/>
            <a:ext cx="6430852" cy="5453713"/>
            <a:chOff x="4299040" y="395029"/>
            <a:chExt cx="7361371" cy="6242844"/>
          </a:xfrm>
        </p:grpSpPr>
        <p:sp>
          <p:nvSpPr>
            <p:cNvPr id="28" name="Round Diagonal Corner Rectangle 27">
              <a:extLst>
                <a:ext uri="{FF2B5EF4-FFF2-40B4-BE49-F238E27FC236}">
                  <a16:creationId xmlns:a16="http://schemas.microsoft.com/office/drawing/2014/main" id="{6B11B4E5-2DC2-D240-850B-40946C278059}"/>
                </a:ext>
              </a:extLst>
            </p:cNvPr>
            <p:cNvSpPr/>
            <p:nvPr/>
          </p:nvSpPr>
          <p:spPr>
            <a:xfrm>
              <a:off x="8895844" y="3783604"/>
              <a:ext cx="1876239" cy="1725231"/>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9" name="Rectangle 28" descr="Avocado">
              <a:extLst>
                <a:ext uri="{FF2B5EF4-FFF2-40B4-BE49-F238E27FC236}">
                  <a16:creationId xmlns:a16="http://schemas.microsoft.com/office/drawing/2014/main" id="{872FA1C7-156C-554F-A733-BD470FC377C8}"/>
                </a:ext>
              </a:extLst>
            </p:cNvPr>
            <p:cNvSpPr/>
            <p:nvPr/>
          </p:nvSpPr>
          <p:spPr>
            <a:xfrm>
              <a:off x="9295694" y="4151277"/>
              <a:ext cx="1076529" cy="989887"/>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0" name="Freeform 29">
              <a:extLst>
                <a:ext uri="{FF2B5EF4-FFF2-40B4-BE49-F238E27FC236}">
                  <a16:creationId xmlns:a16="http://schemas.microsoft.com/office/drawing/2014/main" id="{6F71640B-6A50-BA48-B291-8E3D4E2F08C4}"/>
                </a:ext>
              </a:extLst>
            </p:cNvPr>
            <p:cNvSpPr/>
            <p:nvPr/>
          </p:nvSpPr>
          <p:spPr>
            <a:xfrm>
              <a:off x="8674851" y="5630749"/>
              <a:ext cx="2178036" cy="1007124"/>
            </a:xfrm>
            <a:custGeom>
              <a:avLst/>
              <a:gdLst>
                <a:gd name="connsiteX0" fmla="*/ 0 w 2178037"/>
                <a:gd name="connsiteY0" fmla="*/ 0 h 734896"/>
                <a:gd name="connsiteX1" fmla="*/ 2178037 w 2178037"/>
                <a:gd name="connsiteY1" fmla="*/ 0 h 734896"/>
                <a:gd name="connsiteX2" fmla="*/ 2178037 w 2178037"/>
                <a:gd name="connsiteY2" fmla="*/ 734896 h 734896"/>
                <a:gd name="connsiteX3" fmla="*/ 0 w 2178037"/>
                <a:gd name="connsiteY3" fmla="*/ 734896 h 734896"/>
                <a:gd name="connsiteX4" fmla="*/ 0 w 2178037"/>
                <a:gd name="connsiteY4" fmla="*/ 0 h 73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34896">
                  <a:moveTo>
                    <a:pt x="0" y="0"/>
                  </a:moveTo>
                  <a:lnTo>
                    <a:pt x="2178037" y="0"/>
                  </a:lnTo>
                  <a:lnTo>
                    <a:pt x="2178037" y="734896"/>
                  </a:lnTo>
                  <a:lnTo>
                    <a:pt x="0" y="7348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600" kern="1200" dirty="0"/>
                <a:t>a diet low in sodium, rich in fruit and vegetables, high in fiber</a:t>
              </a:r>
            </a:p>
          </p:txBody>
        </p:sp>
        <p:sp>
          <p:nvSpPr>
            <p:cNvPr id="31" name="Round Diagonal Corner Rectangle 30">
              <a:extLst>
                <a:ext uri="{FF2B5EF4-FFF2-40B4-BE49-F238E27FC236}">
                  <a16:creationId xmlns:a16="http://schemas.microsoft.com/office/drawing/2014/main" id="{0584ED6C-CD3D-F644-A1CE-414E2152C43B}"/>
                </a:ext>
              </a:extLst>
            </p:cNvPr>
            <p:cNvSpPr/>
            <p:nvPr/>
          </p:nvSpPr>
          <p:spPr>
            <a:xfrm>
              <a:off x="7142919" y="451551"/>
              <a:ext cx="1876240" cy="1725230"/>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32" name="Rectangle 31" descr="Run">
              <a:extLst>
                <a:ext uri="{FF2B5EF4-FFF2-40B4-BE49-F238E27FC236}">
                  <a16:creationId xmlns:a16="http://schemas.microsoft.com/office/drawing/2014/main" id="{6A2C0BD7-03BD-A845-A59E-700D3C35D2C5}"/>
                </a:ext>
              </a:extLst>
            </p:cNvPr>
            <p:cNvSpPr/>
            <p:nvPr/>
          </p:nvSpPr>
          <p:spPr>
            <a:xfrm>
              <a:off x="7542773" y="819223"/>
              <a:ext cx="1076530" cy="989887"/>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3" name="Freeform 32">
              <a:extLst>
                <a:ext uri="{FF2B5EF4-FFF2-40B4-BE49-F238E27FC236}">
                  <a16:creationId xmlns:a16="http://schemas.microsoft.com/office/drawing/2014/main" id="{23974F82-72BF-8D4B-9104-744D075E7598}"/>
                </a:ext>
              </a:extLst>
            </p:cNvPr>
            <p:cNvSpPr/>
            <p:nvPr/>
          </p:nvSpPr>
          <p:spPr>
            <a:xfrm>
              <a:off x="6921931" y="2306146"/>
              <a:ext cx="2178038" cy="986709"/>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rmAutofit/>
            </a:bodyPr>
            <a:lstStyle/>
            <a:p>
              <a:pPr marL="0" lvl="0" indent="0" algn="ctr" defTabSz="533400">
                <a:lnSpc>
                  <a:spcPct val="90000"/>
                </a:lnSpc>
                <a:spcBef>
                  <a:spcPct val="0"/>
                </a:spcBef>
                <a:spcAft>
                  <a:spcPct val="35000"/>
                </a:spcAft>
                <a:buNone/>
                <a:defRPr cap="all"/>
              </a:pPr>
              <a:r>
                <a:rPr lang="en-US" sz="1600" kern="1200" dirty="0"/>
                <a:t> daily exercise</a:t>
              </a:r>
            </a:p>
          </p:txBody>
        </p:sp>
        <p:sp>
          <p:nvSpPr>
            <p:cNvPr id="35" name="Rectangle 34" descr="Fruit Bowl">
              <a:extLst>
                <a:ext uri="{FF2B5EF4-FFF2-40B4-BE49-F238E27FC236}">
                  <a16:creationId xmlns:a16="http://schemas.microsoft.com/office/drawing/2014/main" id="{5555C182-E01D-814C-854D-47FB6209C303}"/>
                </a:ext>
              </a:extLst>
            </p:cNvPr>
            <p:cNvSpPr/>
            <p:nvPr/>
          </p:nvSpPr>
          <p:spPr>
            <a:xfrm>
              <a:off x="9971128" y="819223"/>
              <a:ext cx="1076530" cy="989886"/>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7" name="Round Diagonal Corner Rectangle 36">
              <a:extLst>
                <a:ext uri="{FF2B5EF4-FFF2-40B4-BE49-F238E27FC236}">
                  <a16:creationId xmlns:a16="http://schemas.microsoft.com/office/drawing/2014/main" id="{BC080289-8F25-4746-84B7-EA2824F935E6}"/>
                </a:ext>
              </a:extLst>
            </p:cNvPr>
            <p:cNvSpPr/>
            <p:nvPr/>
          </p:nvSpPr>
          <p:spPr>
            <a:xfrm>
              <a:off x="9690665" y="395029"/>
              <a:ext cx="1876239" cy="1725230"/>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38" name="Rectangle 37" descr="Sleep">
              <a:extLst>
                <a:ext uri="{FF2B5EF4-FFF2-40B4-BE49-F238E27FC236}">
                  <a16:creationId xmlns:a16="http://schemas.microsoft.com/office/drawing/2014/main" id="{8ED6E466-FA40-4B41-AEC3-10BFDBA800D7}"/>
                </a:ext>
              </a:extLst>
            </p:cNvPr>
            <p:cNvSpPr/>
            <p:nvPr/>
          </p:nvSpPr>
          <p:spPr>
            <a:xfrm>
              <a:off x="10090519" y="762702"/>
              <a:ext cx="1076530" cy="989886"/>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9" name="Freeform 38">
              <a:extLst>
                <a:ext uri="{FF2B5EF4-FFF2-40B4-BE49-F238E27FC236}">
                  <a16:creationId xmlns:a16="http://schemas.microsoft.com/office/drawing/2014/main" id="{9773E751-DBC0-B649-8A8F-9801F91148F9}"/>
                </a:ext>
              </a:extLst>
            </p:cNvPr>
            <p:cNvSpPr/>
            <p:nvPr/>
          </p:nvSpPr>
          <p:spPr>
            <a:xfrm>
              <a:off x="9482374" y="2272276"/>
              <a:ext cx="2178037" cy="720000"/>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rmAutofit/>
            </a:bodyPr>
            <a:lstStyle/>
            <a:p>
              <a:pPr marL="0" lvl="0" indent="0" algn="ctr" defTabSz="533400">
                <a:lnSpc>
                  <a:spcPct val="90000"/>
                </a:lnSpc>
                <a:spcBef>
                  <a:spcPct val="0"/>
                </a:spcBef>
                <a:spcAft>
                  <a:spcPct val="35000"/>
                </a:spcAft>
                <a:buNone/>
                <a:defRPr cap="all"/>
              </a:pPr>
              <a:r>
                <a:rPr lang="en-US" sz="1600" kern="1200" dirty="0"/>
                <a:t>adequate sleep</a:t>
              </a:r>
            </a:p>
          </p:txBody>
        </p:sp>
        <p:sp>
          <p:nvSpPr>
            <p:cNvPr id="40" name="Round Diagonal Corner Rectangle 39">
              <a:extLst>
                <a:ext uri="{FF2B5EF4-FFF2-40B4-BE49-F238E27FC236}">
                  <a16:creationId xmlns:a16="http://schemas.microsoft.com/office/drawing/2014/main" id="{F678E046-C30A-A749-BE41-0975CD57DB16}"/>
                </a:ext>
              </a:extLst>
            </p:cNvPr>
            <p:cNvSpPr/>
            <p:nvPr/>
          </p:nvSpPr>
          <p:spPr>
            <a:xfrm>
              <a:off x="5818816" y="3806099"/>
              <a:ext cx="1876239" cy="1725230"/>
            </a:xfrm>
            <a:prstGeom prst="round2DiagRect">
              <a:avLst>
                <a:gd name="adj1" fmla="val 29727"/>
                <a:gd name="adj2" fmla="val 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41" name="Rectangle 40" descr="Gymnast - Floor Routine">
              <a:extLst>
                <a:ext uri="{FF2B5EF4-FFF2-40B4-BE49-F238E27FC236}">
                  <a16:creationId xmlns:a16="http://schemas.microsoft.com/office/drawing/2014/main" id="{320B63C5-BADC-6D4D-8CA3-2478C5716DED}"/>
                </a:ext>
              </a:extLst>
            </p:cNvPr>
            <p:cNvSpPr/>
            <p:nvPr/>
          </p:nvSpPr>
          <p:spPr>
            <a:xfrm>
              <a:off x="6218669" y="4173772"/>
              <a:ext cx="1076530" cy="989885"/>
            </a:xfrm>
            <a:prstGeom prst="rect">
              <a:avLst/>
            </a:prstGeom>
            <a: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2" name="Freeform 41">
              <a:extLst>
                <a:ext uri="{FF2B5EF4-FFF2-40B4-BE49-F238E27FC236}">
                  <a16:creationId xmlns:a16="http://schemas.microsoft.com/office/drawing/2014/main" id="{F1EDA282-E2DF-1048-9C3E-D7B461798350}"/>
                </a:ext>
              </a:extLst>
            </p:cNvPr>
            <p:cNvSpPr/>
            <p:nvPr/>
          </p:nvSpPr>
          <p:spPr>
            <a:xfrm>
              <a:off x="5610524" y="5683346"/>
              <a:ext cx="2178037" cy="719999"/>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600" kern="1200" dirty="0"/>
                <a:t>Stress Reduction technique such as meditation, participating in a hobby</a:t>
              </a:r>
            </a:p>
          </p:txBody>
        </p:sp>
        <p:sp>
          <p:nvSpPr>
            <p:cNvPr id="43" name="Round Diagonal Corner Rectangle 42">
              <a:extLst>
                <a:ext uri="{FF2B5EF4-FFF2-40B4-BE49-F238E27FC236}">
                  <a16:creationId xmlns:a16="http://schemas.microsoft.com/office/drawing/2014/main" id="{A4E31F06-EC50-A44C-BE57-3B8DA01E481D}"/>
                </a:ext>
              </a:extLst>
            </p:cNvPr>
            <p:cNvSpPr/>
            <p:nvPr/>
          </p:nvSpPr>
          <p:spPr>
            <a:xfrm>
              <a:off x="4507331" y="449615"/>
              <a:ext cx="1876240" cy="1725230"/>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44" name="Rectangle 43" descr="No Smoking">
              <a:extLst>
                <a:ext uri="{FF2B5EF4-FFF2-40B4-BE49-F238E27FC236}">
                  <a16:creationId xmlns:a16="http://schemas.microsoft.com/office/drawing/2014/main" id="{5C2F9638-77A1-D443-9D49-C406280ECB8B}"/>
                </a:ext>
              </a:extLst>
            </p:cNvPr>
            <p:cNvSpPr/>
            <p:nvPr/>
          </p:nvSpPr>
          <p:spPr>
            <a:xfrm>
              <a:off x="4907184" y="817288"/>
              <a:ext cx="1076530" cy="989885"/>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5" name="Freeform 44">
              <a:extLst>
                <a:ext uri="{FF2B5EF4-FFF2-40B4-BE49-F238E27FC236}">
                  <a16:creationId xmlns:a16="http://schemas.microsoft.com/office/drawing/2014/main" id="{D58B6495-9C66-DB4D-80AB-0CC732A4618E}"/>
                </a:ext>
              </a:extLst>
            </p:cNvPr>
            <p:cNvSpPr/>
            <p:nvPr/>
          </p:nvSpPr>
          <p:spPr>
            <a:xfrm>
              <a:off x="4299040" y="2326862"/>
              <a:ext cx="2178036" cy="719999"/>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rmAutofit/>
            </a:bodyPr>
            <a:lstStyle/>
            <a:p>
              <a:pPr marL="0" lvl="0" indent="0" algn="ctr" defTabSz="533400">
                <a:lnSpc>
                  <a:spcPct val="90000"/>
                </a:lnSpc>
                <a:spcBef>
                  <a:spcPct val="0"/>
                </a:spcBef>
                <a:spcAft>
                  <a:spcPct val="35000"/>
                </a:spcAft>
                <a:buNone/>
                <a:defRPr cap="all"/>
              </a:pPr>
              <a:r>
                <a:rPr lang="en-US" sz="1600" kern="1200" dirty="0"/>
                <a:t>Smoking Cessation</a:t>
              </a:r>
            </a:p>
          </p:txBody>
        </p:sp>
      </p:grpSp>
    </p:spTree>
    <p:extLst>
      <p:ext uri="{BB962C8B-B14F-4D97-AF65-F5344CB8AC3E}">
        <p14:creationId xmlns:p14="http://schemas.microsoft.com/office/powerpoint/2010/main" val="31561685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208898" y="1181891"/>
            <a:ext cx="2955129" cy="4676506"/>
          </a:xfrm>
        </p:spPr>
        <p:txBody>
          <a:bodyPr anchor="ctr">
            <a:normAutofit fontScale="90000"/>
          </a:bodyPr>
          <a:lstStyle/>
          <a:p>
            <a:pPr algn="ctr"/>
            <a:r>
              <a:rPr lang="en-US" sz="2800" b="1" dirty="0">
                <a:solidFill>
                  <a:srgbClr val="FFFFFF"/>
                </a:solidFill>
              </a:rPr>
              <a:t>Aunt Clara’s Risk: </a:t>
            </a:r>
            <a:r>
              <a:rPr lang="en-US" sz="2800" b="1" dirty="0">
                <a:solidFill>
                  <a:schemeClr val="bg1"/>
                </a:solidFill>
              </a:rPr>
              <a:t>Preventing death and disability from heart disease and stroke</a:t>
            </a:r>
            <a:br>
              <a:rPr lang="en-US" sz="2800" dirty="0">
                <a:solidFill>
                  <a:srgbClr val="FFFFFF"/>
                </a:solidFill>
              </a:rPr>
            </a:br>
            <a:br>
              <a:rPr lang="en-US" sz="2800" dirty="0">
                <a:solidFill>
                  <a:schemeClr val="bg1"/>
                </a:solidFill>
              </a:rPr>
            </a:br>
            <a:r>
              <a:rPr lang="en-US" sz="2800" b="1" u="sng" dirty="0">
                <a:solidFill>
                  <a:schemeClr val="bg1"/>
                </a:solidFill>
              </a:rPr>
              <a:t>Secondary prevention </a:t>
            </a:r>
            <a:r>
              <a:rPr lang="en-US" sz="2800" dirty="0">
                <a:solidFill>
                  <a:schemeClr val="bg1"/>
                </a:solidFill>
              </a:rPr>
              <a:t>is aimed at finding the presence of a disease or condition on the early stages before it can cause serious illness or death.</a:t>
            </a:r>
            <a:br>
              <a:rPr lang="en-US" sz="2800" dirty="0">
                <a:solidFill>
                  <a:schemeClr val="bg1"/>
                </a:solidFill>
              </a:rPr>
            </a:br>
            <a:br>
              <a:rPr lang="en-US" sz="2500" dirty="0">
                <a:solidFill>
                  <a:srgbClr val="FFFFFF"/>
                </a:solidFill>
              </a:rPr>
            </a:br>
            <a:endParaRPr lang="en-US" sz="2500" dirty="0">
              <a:solidFill>
                <a:srgbClr val="FFFFFF"/>
              </a:solidFill>
            </a:endParaRPr>
          </a:p>
        </p:txBody>
      </p:sp>
      <p:grpSp>
        <p:nvGrpSpPr>
          <p:cNvPr id="27" name="Group 26">
            <a:extLst>
              <a:ext uri="{FF2B5EF4-FFF2-40B4-BE49-F238E27FC236}">
                <a16:creationId xmlns:a16="http://schemas.microsoft.com/office/drawing/2014/main" id="{C162A040-32D1-9549-BA1B-14138C41088C}"/>
              </a:ext>
            </a:extLst>
          </p:cNvPr>
          <p:cNvGrpSpPr/>
          <p:nvPr/>
        </p:nvGrpSpPr>
        <p:grpSpPr>
          <a:xfrm>
            <a:off x="4888699" y="1183582"/>
            <a:ext cx="7230838" cy="4295524"/>
            <a:chOff x="4055445" y="819223"/>
            <a:chExt cx="8277107" cy="4917069"/>
          </a:xfrm>
        </p:grpSpPr>
        <p:sp>
          <p:nvSpPr>
            <p:cNvPr id="31" name="Round Diagonal Corner Rectangle 30">
              <a:extLst>
                <a:ext uri="{FF2B5EF4-FFF2-40B4-BE49-F238E27FC236}">
                  <a16:creationId xmlns:a16="http://schemas.microsoft.com/office/drawing/2014/main" id="{0584ED6C-CD3D-F644-A1CE-414E2152C43B}"/>
                </a:ext>
              </a:extLst>
            </p:cNvPr>
            <p:cNvSpPr/>
            <p:nvPr/>
          </p:nvSpPr>
          <p:spPr>
            <a:xfrm>
              <a:off x="8309551" y="2894990"/>
              <a:ext cx="1876239" cy="1725231"/>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33" name="Freeform 32">
              <a:extLst>
                <a:ext uri="{FF2B5EF4-FFF2-40B4-BE49-F238E27FC236}">
                  <a16:creationId xmlns:a16="http://schemas.microsoft.com/office/drawing/2014/main" id="{23974F82-72BF-8D4B-9104-744D075E7598}"/>
                </a:ext>
              </a:extLst>
            </p:cNvPr>
            <p:cNvSpPr/>
            <p:nvPr/>
          </p:nvSpPr>
          <p:spPr>
            <a:xfrm>
              <a:off x="8088564" y="4749581"/>
              <a:ext cx="2178037" cy="986711"/>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rmAutofit/>
            </a:bodyPr>
            <a:lstStyle/>
            <a:p>
              <a:pPr marL="0" lvl="0" indent="0" algn="ctr" defTabSz="533400">
                <a:lnSpc>
                  <a:spcPct val="90000"/>
                </a:lnSpc>
                <a:spcBef>
                  <a:spcPct val="0"/>
                </a:spcBef>
                <a:spcAft>
                  <a:spcPct val="35000"/>
                </a:spcAft>
                <a:buNone/>
                <a:defRPr cap="all"/>
              </a:pPr>
              <a:r>
                <a:rPr lang="en-US" sz="1600" kern="1200" dirty="0"/>
                <a:t>Obesity</a:t>
              </a:r>
            </a:p>
          </p:txBody>
        </p:sp>
        <p:sp>
          <p:nvSpPr>
            <p:cNvPr id="35" name="Rectangle 34" descr="Fruit Bowl">
              <a:extLst>
                <a:ext uri="{FF2B5EF4-FFF2-40B4-BE49-F238E27FC236}">
                  <a16:creationId xmlns:a16="http://schemas.microsoft.com/office/drawing/2014/main" id="{5555C182-E01D-814C-854D-47FB6209C303}"/>
                </a:ext>
              </a:extLst>
            </p:cNvPr>
            <p:cNvSpPr/>
            <p:nvPr/>
          </p:nvSpPr>
          <p:spPr>
            <a:xfrm>
              <a:off x="9971128" y="819223"/>
              <a:ext cx="1076530" cy="989886"/>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7" name="Round Diagonal Corner Rectangle 36">
              <a:extLst>
                <a:ext uri="{FF2B5EF4-FFF2-40B4-BE49-F238E27FC236}">
                  <a16:creationId xmlns:a16="http://schemas.microsoft.com/office/drawing/2014/main" id="{BC080289-8F25-4746-84B7-EA2824F935E6}"/>
                </a:ext>
              </a:extLst>
            </p:cNvPr>
            <p:cNvSpPr/>
            <p:nvPr/>
          </p:nvSpPr>
          <p:spPr>
            <a:xfrm>
              <a:off x="10362803" y="2887093"/>
              <a:ext cx="1876239" cy="1725230"/>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39" name="Freeform 38">
              <a:extLst>
                <a:ext uri="{FF2B5EF4-FFF2-40B4-BE49-F238E27FC236}">
                  <a16:creationId xmlns:a16="http://schemas.microsoft.com/office/drawing/2014/main" id="{9773E751-DBC0-B649-8A8F-9801F91148F9}"/>
                </a:ext>
              </a:extLst>
            </p:cNvPr>
            <p:cNvSpPr/>
            <p:nvPr/>
          </p:nvSpPr>
          <p:spPr>
            <a:xfrm>
              <a:off x="10154511" y="4764341"/>
              <a:ext cx="2178041" cy="720000"/>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rmAutofit/>
            </a:bodyPr>
            <a:lstStyle/>
            <a:p>
              <a:pPr marL="0" lvl="0" indent="0" algn="ctr" defTabSz="533400">
                <a:lnSpc>
                  <a:spcPct val="90000"/>
                </a:lnSpc>
                <a:spcBef>
                  <a:spcPct val="0"/>
                </a:spcBef>
                <a:spcAft>
                  <a:spcPct val="35000"/>
                </a:spcAft>
                <a:buNone/>
                <a:defRPr cap="all"/>
              </a:pPr>
              <a:r>
                <a:rPr lang="en-US" sz="1600" kern="1200" dirty="0"/>
                <a:t>Diabetes</a:t>
              </a:r>
            </a:p>
          </p:txBody>
        </p:sp>
        <p:sp>
          <p:nvSpPr>
            <p:cNvPr id="40" name="Round Diagonal Corner Rectangle 39">
              <a:extLst>
                <a:ext uri="{FF2B5EF4-FFF2-40B4-BE49-F238E27FC236}">
                  <a16:creationId xmlns:a16="http://schemas.microsoft.com/office/drawing/2014/main" id="{F678E046-C30A-A749-BE41-0975CD57DB16}"/>
                </a:ext>
              </a:extLst>
            </p:cNvPr>
            <p:cNvSpPr/>
            <p:nvPr/>
          </p:nvSpPr>
          <p:spPr>
            <a:xfrm>
              <a:off x="4263736" y="2894990"/>
              <a:ext cx="1876239" cy="1725230"/>
            </a:xfrm>
            <a:prstGeom prst="round2DiagRect">
              <a:avLst>
                <a:gd name="adj1" fmla="val 29727"/>
                <a:gd name="adj2" fmla="val 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42" name="Freeform 41">
              <a:extLst>
                <a:ext uri="{FF2B5EF4-FFF2-40B4-BE49-F238E27FC236}">
                  <a16:creationId xmlns:a16="http://schemas.microsoft.com/office/drawing/2014/main" id="{F1EDA282-E2DF-1048-9C3E-D7B461798350}"/>
                </a:ext>
              </a:extLst>
            </p:cNvPr>
            <p:cNvSpPr/>
            <p:nvPr/>
          </p:nvSpPr>
          <p:spPr>
            <a:xfrm>
              <a:off x="4055445" y="4772238"/>
              <a:ext cx="2178037" cy="719999"/>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600" kern="1200" dirty="0"/>
                <a:t>High cholesterol</a:t>
              </a:r>
            </a:p>
          </p:txBody>
        </p:sp>
        <p:sp>
          <p:nvSpPr>
            <p:cNvPr id="43" name="Round Diagonal Corner Rectangle 42">
              <a:extLst>
                <a:ext uri="{FF2B5EF4-FFF2-40B4-BE49-F238E27FC236}">
                  <a16:creationId xmlns:a16="http://schemas.microsoft.com/office/drawing/2014/main" id="{A4E31F06-EC50-A44C-BE57-3B8DA01E481D}"/>
                </a:ext>
              </a:extLst>
            </p:cNvPr>
            <p:cNvSpPr/>
            <p:nvPr/>
          </p:nvSpPr>
          <p:spPr>
            <a:xfrm>
              <a:off x="6283339" y="2894990"/>
              <a:ext cx="1876239" cy="1725231"/>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45" name="Freeform 44">
              <a:extLst>
                <a:ext uri="{FF2B5EF4-FFF2-40B4-BE49-F238E27FC236}">
                  <a16:creationId xmlns:a16="http://schemas.microsoft.com/office/drawing/2014/main" id="{D58B6495-9C66-DB4D-80AB-0CC732A4618E}"/>
                </a:ext>
              </a:extLst>
            </p:cNvPr>
            <p:cNvSpPr/>
            <p:nvPr/>
          </p:nvSpPr>
          <p:spPr>
            <a:xfrm>
              <a:off x="6075047" y="4772238"/>
              <a:ext cx="2178036" cy="719999"/>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rmAutofit/>
            </a:bodyPr>
            <a:lstStyle/>
            <a:p>
              <a:pPr marL="0" lvl="0" indent="0" algn="ctr" defTabSz="533400">
                <a:lnSpc>
                  <a:spcPct val="90000"/>
                </a:lnSpc>
                <a:spcBef>
                  <a:spcPct val="0"/>
                </a:spcBef>
                <a:spcAft>
                  <a:spcPct val="35000"/>
                </a:spcAft>
                <a:buNone/>
                <a:defRPr cap="all"/>
              </a:pPr>
              <a:r>
                <a:rPr lang="en-US" sz="1600" kern="1200" dirty="0"/>
                <a:t>Hypertension </a:t>
              </a:r>
            </a:p>
          </p:txBody>
        </p:sp>
      </p:grpSp>
      <p:pic>
        <p:nvPicPr>
          <p:cNvPr id="4" name="Graphic 3" descr="Stethoscope">
            <a:extLst>
              <a:ext uri="{FF2B5EF4-FFF2-40B4-BE49-F238E27FC236}">
                <a16:creationId xmlns:a16="http://schemas.microsoft.com/office/drawing/2014/main" id="{8C89D405-4BD8-794C-9CD6-ABD25B1E0B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3413" y="3303231"/>
            <a:ext cx="914400" cy="914400"/>
          </a:xfrm>
          <a:prstGeom prst="rect">
            <a:avLst/>
          </a:prstGeom>
        </p:spPr>
      </p:pic>
      <p:pic>
        <p:nvPicPr>
          <p:cNvPr id="6" name="Graphic 5" descr="Scale">
            <a:extLst>
              <a:ext uri="{FF2B5EF4-FFF2-40B4-BE49-F238E27FC236}">
                <a16:creationId xmlns:a16="http://schemas.microsoft.com/office/drawing/2014/main" id="{653E004C-5290-5B4C-B075-523AF46C19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80098" y="3243768"/>
            <a:ext cx="914400" cy="914400"/>
          </a:xfrm>
          <a:prstGeom prst="rect">
            <a:avLst/>
          </a:prstGeom>
        </p:spPr>
      </p:pic>
      <p:pic>
        <p:nvPicPr>
          <p:cNvPr id="8" name="Graphic 7" descr="Candy">
            <a:extLst>
              <a:ext uri="{FF2B5EF4-FFF2-40B4-BE49-F238E27FC236}">
                <a16:creationId xmlns:a16="http://schemas.microsoft.com/office/drawing/2014/main" id="{4109BA05-9C10-2742-8F42-1C1F1F515C1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52705" y="3293337"/>
            <a:ext cx="914400" cy="914400"/>
          </a:xfrm>
          <a:prstGeom prst="rect">
            <a:avLst/>
          </a:prstGeom>
        </p:spPr>
      </p:pic>
      <p:pic>
        <p:nvPicPr>
          <p:cNvPr id="10" name="Graphic 9" descr="Heart organ">
            <a:extLst>
              <a:ext uri="{FF2B5EF4-FFF2-40B4-BE49-F238E27FC236}">
                <a16:creationId xmlns:a16="http://schemas.microsoft.com/office/drawing/2014/main" id="{14CB051E-D9F2-8F4E-BF5C-9BE02F1F73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79251" y="3290531"/>
            <a:ext cx="914400" cy="914400"/>
          </a:xfrm>
          <a:prstGeom prst="rect">
            <a:avLst/>
          </a:prstGeom>
        </p:spPr>
      </p:pic>
      <p:sp>
        <p:nvSpPr>
          <p:cNvPr id="11" name="TextBox 10">
            <a:extLst>
              <a:ext uri="{FF2B5EF4-FFF2-40B4-BE49-F238E27FC236}">
                <a16:creationId xmlns:a16="http://schemas.microsoft.com/office/drawing/2014/main" id="{97EA722A-A2D6-A149-AA27-148EB15D0031}"/>
              </a:ext>
            </a:extLst>
          </p:cNvPr>
          <p:cNvSpPr txBox="1"/>
          <p:nvPr/>
        </p:nvSpPr>
        <p:spPr>
          <a:xfrm>
            <a:off x="4572761" y="643467"/>
            <a:ext cx="7619239" cy="1569660"/>
          </a:xfrm>
          <a:prstGeom prst="rect">
            <a:avLst/>
          </a:prstGeom>
          <a:noFill/>
        </p:spPr>
        <p:txBody>
          <a:bodyPr wrap="square" rtlCol="0">
            <a:spAutoFit/>
          </a:bodyPr>
          <a:lstStyle/>
          <a:p>
            <a:pPr algn="ctr"/>
            <a:r>
              <a:rPr lang="en-US" sz="4800" dirty="0"/>
              <a:t>Secondary Prevention: Screen high risk individuals for:</a:t>
            </a:r>
          </a:p>
        </p:txBody>
      </p:sp>
    </p:spTree>
    <p:extLst>
      <p:ext uri="{BB962C8B-B14F-4D97-AF65-F5344CB8AC3E}">
        <p14:creationId xmlns:p14="http://schemas.microsoft.com/office/powerpoint/2010/main" val="33884876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208898" y="1181891"/>
            <a:ext cx="3061831" cy="4676506"/>
          </a:xfrm>
        </p:spPr>
        <p:txBody>
          <a:bodyPr anchor="ctr">
            <a:normAutofit fontScale="90000"/>
          </a:bodyPr>
          <a:lstStyle/>
          <a:p>
            <a:pPr algn="ctr"/>
            <a:r>
              <a:rPr lang="en-US" sz="3600" b="1" dirty="0">
                <a:solidFill>
                  <a:srgbClr val="FFFFFF"/>
                </a:solidFill>
              </a:rPr>
              <a:t>Mr. Miller: </a:t>
            </a:r>
            <a:r>
              <a:rPr lang="en-US" sz="3600" b="1" dirty="0">
                <a:solidFill>
                  <a:schemeClr val="bg1"/>
                </a:solidFill>
              </a:rPr>
              <a:t>Recovering stroke</a:t>
            </a:r>
            <a:br>
              <a:rPr lang="en-US" sz="2500" dirty="0">
                <a:solidFill>
                  <a:srgbClr val="FFFFFF"/>
                </a:solidFill>
              </a:rPr>
            </a:br>
            <a:br>
              <a:rPr lang="en-US" sz="2500" dirty="0">
                <a:solidFill>
                  <a:schemeClr val="bg1"/>
                </a:solidFill>
              </a:rPr>
            </a:br>
            <a:r>
              <a:rPr lang="en-US" sz="3100" b="1" u="sng" dirty="0">
                <a:solidFill>
                  <a:schemeClr val="bg1"/>
                </a:solidFill>
              </a:rPr>
              <a:t>Tertiary prevention: </a:t>
            </a:r>
            <a:r>
              <a:rPr lang="en-US" sz="2800" dirty="0">
                <a:solidFill>
                  <a:schemeClr val="bg1"/>
                </a:solidFill>
              </a:rPr>
              <a:t>aims to aid recovery from the damage done by the disease or condition.</a:t>
            </a:r>
            <a:br>
              <a:rPr lang="en-US" sz="2800" dirty="0"/>
            </a:br>
            <a:br>
              <a:rPr lang="en-US" sz="2800" dirty="0">
                <a:solidFill>
                  <a:schemeClr val="bg1"/>
                </a:solidFill>
              </a:rPr>
            </a:br>
            <a:br>
              <a:rPr lang="en-US" sz="2500" dirty="0">
                <a:solidFill>
                  <a:srgbClr val="FFFFFF"/>
                </a:solidFill>
              </a:rPr>
            </a:br>
            <a:endParaRPr lang="en-US" sz="2500" dirty="0">
              <a:solidFill>
                <a:srgbClr val="FFFFFF"/>
              </a:solidFill>
            </a:endParaRPr>
          </a:p>
        </p:txBody>
      </p:sp>
      <p:pic>
        <p:nvPicPr>
          <p:cNvPr id="4" name="Graphic 3" descr="Stethoscope">
            <a:extLst>
              <a:ext uri="{FF2B5EF4-FFF2-40B4-BE49-F238E27FC236}">
                <a16:creationId xmlns:a16="http://schemas.microsoft.com/office/drawing/2014/main" id="{8C89D405-4BD8-794C-9CD6-ABD25B1E0B5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3413" y="3303231"/>
            <a:ext cx="914400" cy="914400"/>
          </a:xfrm>
          <a:prstGeom prst="rect">
            <a:avLst/>
          </a:prstGeom>
        </p:spPr>
      </p:pic>
      <p:pic>
        <p:nvPicPr>
          <p:cNvPr id="6" name="Graphic 5" descr="Scale">
            <a:extLst>
              <a:ext uri="{FF2B5EF4-FFF2-40B4-BE49-F238E27FC236}">
                <a16:creationId xmlns:a16="http://schemas.microsoft.com/office/drawing/2014/main" id="{653E004C-5290-5B4C-B075-523AF46C19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80098" y="3243768"/>
            <a:ext cx="914400" cy="914400"/>
          </a:xfrm>
          <a:prstGeom prst="rect">
            <a:avLst/>
          </a:prstGeom>
        </p:spPr>
      </p:pic>
      <p:pic>
        <p:nvPicPr>
          <p:cNvPr id="8" name="Graphic 7" descr="Candy">
            <a:extLst>
              <a:ext uri="{FF2B5EF4-FFF2-40B4-BE49-F238E27FC236}">
                <a16:creationId xmlns:a16="http://schemas.microsoft.com/office/drawing/2014/main" id="{4109BA05-9C10-2742-8F42-1C1F1F515C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52705" y="3293337"/>
            <a:ext cx="914400" cy="914400"/>
          </a:xfrm>
          <a:prstGeom prst="rect">
            <a:avLst/>
          </a:prstGeom>
        </p:spPr>
      </p:pic>
      <p:pic>
        <p:nvPicPr>
          <p:cNvPr id="10" name="Graphic 9" descr="Heart organ">
            <a:extLst>
              <a:ext uri="{FF2B5EF4-FFF2-40B4-BE49-F238E27FC236}">
                <a16:creationId xmlns:a16="http://schemas.microsoft.com/office/drawing/2014/main" id="{14CB051E-D9F2-8F4E-BF5C-9BE02F1F735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79251" y="3290531"/>
            <a:ext cx="914400" cy="914400"/>
          </a:xfrm>
          <a:prstGeom prst="rect">
            <a:avLst/>
          </a:prstGeom>
        </p:spPr>
      </p:pic>
      <p:grpSp>
        <p:nvGrpSpPr>
          <p:cNvPr id="22" name="Group 21">
            <a:extLst>
              <a:ext uri="{FF2B5EF4-FFF2-40B4-BE49-F238E27FC236}">
                <a16:creationId xmlns:a16="http://schemas.microsoft.com/office/drawing/2014/main" id="{D5C02655-12EB-754A-8C1E-05235ED0CE38}"/>
              </a:ext>
            </a:extLst>
          </p:cNvPr>
          <p:cNvGrpSpPr/>
          <p:nvPr/>
        </p:nvGrpSpPr>
        <p:grpSpPr>
          <a:xfrm>
            <a:off x="5101503" y="813008"/>
            <a:ext cx="6430852" cy="5453713"/>
            <a:chOff x="4299040" y="395029"/>
            <a:chExt cx="7361371" cy="6242844"/>
          </a:xfrm>
        </p:grpSpPr>
        <p:sp>
          <p:nvSpPr>
            <p:cNvPr id="23" name="Round Diagonal Corner Rectangle 22">
              <a:extLst>
                <a:ext uri="{FF2B5EF4-FFF2-40B4-BE49-F238E27FC236}">
                  <a16:creationId xmlns:a16="http://schemas.microsoft.com/office/drawing/2014/main" id="{57CAD8C9-E762-FB4C-AE5E-E6E025608D68}"/>
                </a:ext>
              </a:extLst>
            </p:cNvPr>
            <p:cNvSpPr/>
            <p:nvPr/>
          </p:nvSpPr>
          <p:spPr>
            <a:xfrm>
              <a:off x="8895844" y="3783604"/>
              <a:ext cx="1876239" cy="1725231"/>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4" name="Rectangle 23" descr="Avocado">
              <a:extLst>
                <a:ext uri="{FF2B5EF4-FFF2-40B4-BE49-F238E27FC236}">
                  <a16:creationId xmlns:a16="http://schemas.microsoft.com/office/drawing/2014/main" id="{AE4C4624-7555-5140-83D7-F9D6E217765E}"/>
                </a:ext>
              </a:extLst>
            </p:cNvPr>
            <p:cNvSpPr/>
            <p:nvPr/>
          </p:nvSpPr>
          <p:spPr>
            <a:xfrm>
              <a:off x="9295694" y="4151277"/>
              <a:ext cx="1076529" cy="989887"/>
            </a:xfrm>
            <a:prstGeom prst="rect">
              <a:avLst/>
            </a:prstGeom>
            <a: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5" name="Freeform 24">
              <a:extLst>
                <a:ext uri="{FF2B5EF4-FFF2-40B4-BE49-F238E27FC236}">
                  <a16:creationId xmlns:a16="http://schemas.microsoft.com/office/drawing/2014/main" id="{EC0ED318-460E-4944-8D3D-75D83DB531E1}"/>
                </a:ext>
              </a:extLst>
            </p:cNvPr>
            <p:cNvSpPr/>
            <p:nvPr/>
          </p:nvSpPr>
          <p:spPr>
            <a:xfrm>
              <a:off x="8674851" y="5630749"/>
              <a:ext cx="2178036" cy="1007124"/>
            </a:xfrm>
            <a:custGeom>
              <a:avLst/>
              <a:gdLst>
                <a:gd name="connsiteX0" fmla="*/ 0 w 2178037"/>
                <a:gd name="connsiteY0" fmla="*/ 0 h 734896"/>
                <a:gd name="connsiteX1" fmla="*/ 2178037 w 2178037"/>
                <a:gd name="connsiteY1" fmla="*/ 0 h 734896"/>
                <a:gd name="connsiteX2" fmla="*/ 2178037 w 2178037"/>
                <a:gd name="connsiteY2" fmla="*/ 734896 h 734896"/>
                <a:gd name="connsiteX3" fmla="*/ 0 w 2178037"/>
                <a:gd name="connsiteY3" fmla="*/ 734896 h 734896"/>
                <a:gd name="connsiteX4" fmla="*/ 0 w 2178037"/>
                <a:gd name="connsiteY4" fmla="*/ 0 h 73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34896">
                  <a:moveTo>
                    <a:pt x="0" y="0"/>
                  </a:moveTo>
                  <a:lnTo>
                    <a:pt x="2178037" y="0"/>
                  </a:lnTo>
                  <a:lnTo>
                    <a:pt x="2178037" y="734896"/>
                  </a:lnTo>
                  <a:lnTo>
                    <a:pt x="0" y="7348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endParaRPr lang="en-US" sz="1600" kern="1200" dirty="0"/>
            </a:p>
          </p:txBody>
        </p:sp>
        <p:sp>
          <p:nvSpPr>
            <p:cNvPr id="26" name="Round Diagonal Corner Rectangle 25">
              <a:extLst>
                <a:ext uri="{FF2B5EF4-FFF2-40B4-BE49-F238E27FC236}">
                  <a16:creationId xmlns:a16="http://schemas.microsoft.com/office/drawing/2014/main" id="{33F7223E-BC1C-1A41-9202-03247477CBC5}"/>
                </a:ext>
              </a:extLst>
            </p:cNvPr>
            <p:cNvSpPr/>
            <p:nvPr/>
          </p:nvSpPr>
          <p:spPr>
            <a:xfrm>
              <a:off x="7142919" y="451551"/>
              <a:ext cx="1876240" cy="1725230"/>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8" name="Rectangle 27" descr="Run">
              <a:extLst>
                <a:ext uri="{FF2B5EF4-FFF2-40B4-BE49-F238E27FC236}">
                  <a16:creationId xmlns:a16="http://schemas.microsoft.com/office/drawing/2014/main" id="{3EA49869-75BE-B244-8065-4FF6F57CF36C}"/>
                </a:ext>
              </a:extLst>
            </p:cNvPr>
            <p:cNvSpPr/>
            <p:nvPr/>
          </p:nvSpPr>
          <p:spPr>
            <a:xfrm>
              <a:off x="7542773" y="819223"/>
              <a:ext cx="1076530" cy="989887"/>
            </a:xfrm>
            <a:prstGeom prst="rect">
              <a:avLst/>
            </a:prstGeom>
            <a: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9" name="Freeform 28">
              <a:extLst>
                <a:ext uri="{FF2B5EF4-FFF2-40B4-BE49-F238E27FC236}">
                  <a16:creationId xmlns:a16="http://schemas.microsoft.com/office/drawing/2014/main" id="{EB73DC1A-5546-9044-9742-58C947CBEF24}"/>
                </a:ext>
              </a:extLst>
            </p:cNvPr>
            <p:cNvSpPr/>
            <p:nvPr/>
          </p:nvSpPr>
          <p:spPr>
            <a:xfrm>
              <a:off x="6921931" y="2306146"/>
              <a:ext cx="2178038" cy="986709"/>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rmAutofit/>
            </a:bodyPr>
            <a:lstStyle/>
            <a:p>
              <a:pPr marL="0" lvl="0" indent="0" algn="ctr" defTabSz="533400">
                <a:lnSpc>
                  <a:spcPct val="90000"/>
                </a:lnSpc>
                <a:spcBef>
                  <a:spcPct val="0"/>
                </a:spcBef>
                <a:spcAft>
                  <a:spcPct val="35000"/>
                </a:spcAft>
                <a:buNone/>
                <a:defRPr cap="all"/>
              </a:pPr>
              <a:r>
                <a:rPr lang="en-US" sz="1600" kern="1200" dirty="0"/>
                <a:t>Medication</a:t>
              </a:r>
            </a:p>
          </p:txBody>
        </p:sp>
        <p:sp>
          <p:nvSpPr>
            <p:cNvPr id="30" name="Rectangle 29" descr="Fruit Bowl">
              <a:extLst>
                <a:ext uri="{FF2B5EF4-FFF2-40B4-BE49-F238E27FC236}">
                  <a16:creationId xmlns:a16="http://schemas.microsoft.com/office/drawing/2014/main" id="{1BC63906-5584-5340-8178-8D60B4E57065}"/>
                </a:ext>
              </a:extLst>
            </p:cNvPr>
            <p:cNvSpPr/>
            <p:nvPr/>
          </p:nvSpPr>
          <p:spPr>
            <a:xfrm>
              <a:off x="9971128" y="819223"/>
              <a:ext cx="1076530" cy="989886"/>
            </a:xfrm>
            <a:prstGeom prst="rect">
              <a:avLst/>
            </a:prstGeom>
            <a: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2" name="Round Diagonal Corner Rectangle 31">
              <a:extLst>
                <a:ext uri="{FF2B5EF4-FFF2-40B4-BE49-F238E27FC236}">
                  <a16:creationId xmlns:a16="http://schemas.microsoft.com/office/drawing/2014/main" id="{4A59DF07-79F6-B446-8177-A78D4BC564CB}"/>
                </a:ext>
              </a:extLst>
            </p:cNvPr>
            <p:cNvSpPr/>
            <p:nvPr/>
          </p:nvSpPr>
          <p:spPr>
            <a:xfrm>
              <a:off x="9690665" y="395029"/>
              <a:ext cx="1876239" cy="1725230"/>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34" name="Rectangle 33" descr="Sleep">
              <a:extLst>
                <a:ext uri="{FF2B5EF4-FFF2-40B4-BE49-F238E27FC236}">
                  <a16:creationId xmlns:a16="http://schemas.microsoft.com/office/drawing/2014/main" id="{166860D0-084D-B242-BD04-A4FCBC09B152}"/>
                </a:ext>
              </a:extLst>
            </p:cNvPr>
            <p:cNvSpPr/>
            <p:nvPr/>
          </p:nvSpPr>
          <p:spPr>
            <a:xfrm>
              <a:off x="10090519" y="762702"/>
              <a:ext cx="1076530" cy="989886"/>
            </a:xfrm>
            <a:prstGeom prst="rect">
              <a:avLst/>
            </a:prstGeom>
            <a: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6" name="Freeform 35">
              <a:extLst>
                <a:ext uri="{FF2B5EF4-FFF2-40B4-BE49-F238E27FC236}">
                  <a16:creationId xmlns:a16="http://schemas.microsoft.com/office/drawing/2014/main" id="{4028BF0F-FBE7-0143-A45A-BFB18C907810}"/>
                </a:ext>
              </a:extLst>
            </p:cNvPr>
            <p:cNvSpPr/>
            <p:nvPr/>
          </p:nvSpPr>
          <p:spPr>
            <a:xfrm>
              <a:off x="9482374" y="2272276"/>
              <a:ext cx="2178037" cy="720000"/>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rmAutofit/>
            </a:bodyPr>
            <a:lstStyle/>
            <a:p>
              <a:pPr marL="0" lvl="0" indent="0" algn="ctr" defTabSz="533400">
                <a:lnSpc>
                  <a:spcPct val="90000"/>
                </a:lnSpc>
                <a:spcBef>
                  <a:spcPct val="0"/>
                </a:spcBef>
                <a:spcAft>
                  <a:spcPct val="35000"/>
                </a:spcAft>
                <a:buNone/>
                <a:defRPr cap="all"/>
              </a:pPr>
              <a:r>
                <a:rPr lang="en-US" sz="1600" kern="1200" dirty="0"/>
                <a:t>Diet</a:t>
              </a:r>
            </a:p>
          </p:txBody>
        </p:sp>
        <p:sp>
          <p:nvSpPr>
            <p:cNvPr id="38" name="Round Diagonal Corner Rectangle 37">
              <a:extLst>
                <a:ext uri="{FF2B5EF4-FFF2-40B4-BE49-F238E27FC236}">
                  <a16:creationId xmlns:a16="http://schemas.microsoft.com/office/drawing/2014/main" id="{8CE7196F-E67B-594D-9FB6-F46F7E841D18}"/>
                </a:ext>
              </a:extLst>
            </p:cNvPr>
            <p:cNvSpPr/>
            <p:nvPr/>
          </p:nvSpPr>
          <p:spPr>
            <a:xfrm>
              <a:off x="5818816" y="3806099"/>
              <a:ext cx="1876239" cy="1725230"/>
            </a:xfrm>
            <a:prstGeom prst="round2DiagRect">
              <a:avLst>
                <a:gd name="adj1" fmla="val 29727"/>
                <a:gd name="adj2" fmla="val 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41" name="Rectangle 40" descr="Gymnast - Floor Routine">
              <a:extLst>
                <a:ext uri="{FF2B5EF4-FFF2-40B4-BE49-F238E27FC236}">
                  <a16:creationId xmlns:a16="http://schemas.microsoft.com/office/drawing/2014/main" id="{86216D27-A055-5A49-B48C-307A1CC86255}"/>
                </a:ext>
              </a:extLst>
            </p:cNvPr>
            <p:cNvSpPr/>
            <p:nvPr/>
          </p:nvSpPr>
          <p:spPr>
            <a:xfrm>
              <a:off x="6218669" y="4173772"/>
              <a:ext cx="1076530" cy="989885"/>
            </a:xfrm>
            <a:prstGeom prst="rect">
              <a:avLst/>
            </a:prstGeom>
            <a: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4" name="Freeform 43">
              <a:extLst>
                <a:ext uri="{FF2B5EF4-FFF2-40B4-BE49-F238E27FC236}">
                  <a16:creationId xmlns:a16="http://schemas.microsoft.com/office/drawing/2014/main" id="{D6820911-4C46-8740-9C8A-7BBF09B258A2}"/>
                </a:ext>
              </a:extLst>
            </p:cNvPr>
            <p:cNvSpPr/>
            <p:nvPr/>
          </p:nvSpPr>
          <p:spPr>
            <a:xfrm>
              <a:off x="5610524" y="5683346"/>
              <a:ext cx="2178037" cy="719999"/>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600" kern="1200" dirty="0"/>
                <a:t>Physical Therapy</a:t>
              </a:r>
            </a:p>
          </p:txBody>
        </p:sp>
        <p:sp>
          <p:nvSpPr>
            <p:cNvPr id="46" name="Round Diagonal Corner Rectangle 45">
              <a:extLst>
                <a:ext uri="{FF2B5EF4-FFF2-40B4-BE49-F238E27FC236}">
                  <a16:creationId xmlns:a16="http://schemas.microsoft.com/office/drawing/2014/main" id="{39A8E352-658B-E648-921F-1E3FFEA790D4}"/>
                </a:ext>
              </a:extLst>
            </p:cNvPr>
            <p:cNvSpPr/>
            <p:nvPr/>
          </p:nvSpPr>
          <p:spPr>
            <a:xfrm>
              <a:off x="4507331" y="449615"/>
              <a:ext cx="1876240" cy="1725230"/>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47" name="Rectangle 46" descr="No Smoking">
              <a:extLst>
                <a:ext uri="{FF2B5EF4-FFF2-40B4-BE49-F238E27FC236}">
                  <a16:creationId xmlns:a16="http://schemas.microsoft.com/office/drawing/2014/main" id="{D5B19D41-9235-8240-A137-FD944CAB66B1}"/>
                </a:ext>
              </a:extLst>
            </p:cNvPr>
            <p:cNvSpPr/>
            <p:nvPr/>
          </p:nvSpPr>
          <p:spPr>
            <a:xfrm>
              <a:off x="4907184" y="817288"/>
              <a:ext cx="1076530" cy="989885"/>
            </a:xfrm>
            <a:prstGeom prst="rect">
              <a:avLst/>
            </a:prstGeom>
            <a: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8" name="Freeform 47">
              <a:extLst>
                <a:ext uri="{FF2B5EF4-FFF2-40B4-BE49-F238E27FC236}">
                  <a16:creationId xmlns:a16="http://schemas.microsoft.com/office/drawing/2014/main" id="{6F71D7D5-8A6D-8B4D-9205-87298A3E3785}"/>
                </a:ext>
              </a:extLst>
            </p:cNvPr>
            <p:cNvSpPr/>
            <p:nvPr/>
          </p:nvSpPr>
          <p:spPr>
            <a:xfrm>
              <a:off x="4299040" y="2326862"/>
              <a:ext cx="2178036" cy="719999"/>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rmAutofit/>
            </a:bodyPr>
            <a:lstStyle/>
            <a:p>
              <a:pPr marL="0" lvl="0" indent="0" algn="ctr" defTabSz="533400">
                <a:lnSpc>
                  <a:spcPct val="90000"/>
                </a:lnSpc>
                <a:spcBef>
                  <a:spcPct val="0"/>
                </a:spcBef>
                <a:spcAft>
                  <a:spcPct val="35000"/>
                </a:spcAft>
                <a:buNone/>
                <a:defRPr cap="all"/>
              </a:pPr>
              <a:r>
                <a:rPr lang="en-US" sz="1600" kern="1200" dirty="0"/>
                <a:t>Rehabilitation</a:t>
              </a:r>
            </a:p>
          </p:txBody>
        </p:sp>
      </p:grpSp>
      <p:sp>
        <p:nvSpPr>
          <p:cNvPr id="49" name="Freeform 48">
            <a:extLst>
              <a:ext uri="{FF2B5EF4-FFF2-40B4-BE49-F238E27FC236}">
                <a16:creationId xmlns:a16="http://schemas.microsoft.com/office/drawing/2014/main" id="{CCA3F613-972F-9846-B5D7-2EFE737608A3}"/>
              </a:ext>
            </a:extLst>
          </p:cNvPr>
          <p:cNvSpPr/>
          <p:nvPr/>
        </p:nvSpPr>
        <p:spPr>
          <a:xfrm>
            <a:off x="9003108" y="5420152"/>
            <a:ext cx="1902721" cy="628987"/>
          </a:xfrm>
          <a:custGeom>
            <a:avLst/>
            <a:gdLst>
              <a:gd name="connsiteX0" fmla="*/ 0 w 2178037"/>
              <a:gd name="connsiteY0" fmla="*/ 0 h 720000"/>
              <a:gd name="connsiteX1" fmla="*/ 2178037 w 2178037"/>
              <a:gd name="connsiteY1" fmla="*/ 0 h 720000"/>
              <a:gd name="connsiteX2" fmla="*/ 2178037 w 2178037"/>
              <a:gd name="connsiteY2" fmla="*/ 720000 h 720000"/>
              <a:gd name="connsiteX3" fmla="*/ 0 w 2178037"/>
              <a:gd name="connsiteY3" fmla="*/ 720000 h 720000"/>
              <a:gd name="connsiteX4" fmla="*/ 0 w 2178037"/>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037" h="720000">
                <a:moveTo>
                  <a:pt x="0" y="0"/>
                </a:moveTo>
                <a:lnTo>
                  <a:pt x="2178037" y="0"/>
                </a:lnTo>
                <a:lnTo>
                  <a:pt x="2178037"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600" kern="1200" dirty="0"/>
              <a:t>Adaptive devices</a:t>
            </a:r>
          </a:p>
        </p:txBody>
      </p:sp>
    </p:spTree>
    <p:extLst>
      <p:ext uri="{BB962C8B-B14F-4D97-AF65-F5344CB8AC3E}">
        <p14:creationId xmlns:p14="http://schemas.microsoft.com/office/powerpoint/2010/main" val="8522453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39DFCF-9247-4DE5-BB93-074BFAF07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42B652E-D499-4CDA-8F7A-60469EDBC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484A22B8-F5B6-47C2-B88E-DADAF3791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Isosceles Triangle 12">
            <a:extLst>
              <a:ext uri="{FF2B5EF4-FFF2-40B4-BE49-F238E27FC236}">
                <a16:creationId xmlns:a16="http://schemas.microsoft.com/office/drawing/2014/main" id="{A987C18C-164D-4263-B486-4647A98E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E7E98B39-04C6-408B-92FD-76862874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1C8C27-2457-421F-BDC4-7B4EA3C7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CEA13C66-82C1-44AF-972B-8F5CCA41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9DB36437-FE59-457E-91A7-396BBD3C9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29430B8-E76F-9845-82C0-15A77221EB39}"/>
              </a:ext>
            </a:extLst>
          </p:cNvPr>
          <p:cNvSpPr>
            <a:spLocks noGrp="1"/>
          </p:cNvSpPr>
          <p:nvPr>
            <p:ph type="ctrTitle"/>
          </p:nvPr>
        </p:nvSpPr>
        <p:spPr>
          <a:xfrm>
            <a:off x="3161926" y="1363624"/>
            <a:ext cx="5753474" cy="4446626"/>
          </a:xfrm>
          <a:noFill/>
        </p:spPr>
        <p:txBody>
          <a:bodyPr anchor="ctr">
            <a:noAutofit/>
          </a:bodyPr>
          <a:lstStyle/>
          <a:p>
            <a:r>
              <a:rPr lang="en-US" sz="4800" b="1" dirty="0">
                <a:solidFill>
                  <a:srgbClr val="080808"/>
                </a:solidFill>
              </a:rPr>
              <a:t>  Social Determinants of Health: </a:t>
            </a:r>
            <a:r>
              <a:rPr lang="en-US" sz="4800" dirty="0"/>
              <a:t>Why are some people   healthier than others?</a:t>
            </a:r>
            <a:br>
              <a:rPr lang="en-US" dirty="0"/>
            </a:br>
            <a:r>
              <a:rPr lang="en-US" b="1" dirty="0">
                <a:solidFill>
                  <a:srgbClr val="080808"/>
                </a:solidFill>
              </a:rPr>
              <a:t> </a:t>
            </a:r>
          </a:p>
        </p:txBody>
      </p:sp>
      <p:sp>
        <p:nvSpPr>
          <p:cNvPr id="23" name="Rectangle 22">
            <a:extLst>
              <a:ext uri="{FF2B5EF4-FFF2-40B4-BE49-F238E27FC236}">
                <a16:creationId xmlns:a16="http://schemas.microsoft.com/office/drawing/2014/main" id="{844D3693-2EFE-4667-89D5-47E2D5920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1FD796-9CD0-404D-8DF5-5274C0BCC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535823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6499"/>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61F6C8-9DDD-5B48-A5CF-B8660A48EC85}"/>
              </a:ext>
            </a:extLst>
          </p:cNvPr>
          <p:cNvSpPr>
            <a:spLocks noGrp="1"/>
          </p:cNvSpPr>
          <p:nvPr>
            <p:ph type="title"/>
          </p:nvPr>
        </p:nvSpPr>
        <p:spPr>
          <a:xfrm>
            <a:off x="841248" y="503270"/>
            <a:ext cx="2889504" cy="1345997"/>
          </a:xfrm>
        </p:spPr>
        <p:txBody>
          <a:bodyPr anchor="ctr">
            <a:noAutofit/>
          </a:bodyPr>
          <a:lstStyle/>
          <a:p>
            <a:pPr algn="ctr"/>
            <a:r>
              <a:rPr lang="en-US" sz="3200" b="1" dirty="0">
                <a:solidFill>
                  <a:schemeClr val="bg1"/>
                </a:solidFill>
              </a:rPr>
              <a:t>What effects the health of all “communities”?</a:t>
            </a:r>
          </a:p>
        </p:txBody>
      </p:sp>
      <p:cxnSp>
        <p:nvCxnSpPr>
          <p:cNvPr id="29" name="Straight Connector 2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73216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04DD68-2268-FC40-8D92-74313C9EEDC6}"/>
              </a:ext>
            </a:extLst>
          </p:cNvPr>
          <p:cNvSpPr>
            <a:spLocks noGrp="1"/>
          </p:cNvSpPr>
          <p:nvPr>
            <p:ph idx="1"/>
          </p:nvPr>
        </p:nvSpPr>
        <p:spPr>
          <a:xfrm>
            <a:off x="4059937" y="376786"/>
            <a:ext cx="7714366" cy="1598963"/>
          </a:xfrm>
        </p:spPr>
        <p:txBody>
          <a:bodyPr anchor="ctr">
            <a:normAutofit fontScale="77500" lnSpcReduction="20000"/>
          </a:bodyPr>
          <a:lstStyle/>
          <a:p>
            <a:pPr marL="0" indent="0">
              <a:buNone/>
            </a:pPr>
            <a:r>
              <a:rPr lang="en-US" sz="2200" dirty="0">
                <a:solidFill>
                  <a:schemeClr val="bg1"/>
                </a:solidFill>
                <a:latin typeface="Arial" panose="020B0604020202020204" pitchFamily="34" charset="0"/>
              </a:rPr>
              <a:t>Social Determinants of Health: The range of personal, social, economic, and environmental factors that influence health status (Healthy People, 2020).  </a:t>
            </a:r>
          </a:p>
          <a:p>
            <a:pPr marL="457200" lvl="1" indent="0">
              <a:lnSpc>
                <a:spcPct val="160000"/>
              </a:lnSpc>
              <a:buNone/>
            </a:pPr>
            <a:r>
              <a:rPr lang="en-US" sz="2200" dirty="0">
                <a:solidFill>
                  <a:schemeClr val="bg1"/>
                </a:solidFill>
                <a:latin typeface="Arial" panose="020B0604020202020204" pitchFamily="34" charset="0"/>
              </a:rPr>
              <a:t>	What makes us healthy or unhealthy?  </a:t>
            </a:r>
          </a:p>
          <a:p>
            <a:pPr marL="457200" lvl="1" indent="0">
              <a:lnSpc>
                <a:spcPct val="160000"/>
              </a:lnSpc>
              <a:buNone/>
            </a:pPr>
            <a:r>
              <a:rPr lang="en-US" sz="2200" dirty="0">
                <a:solidFill>
                  <a:schemeClr val="bg1"/>
                </a:solidFill>
                <a:latin typeface="Arial" panose="020B0604020202020204" pitchFamily="34" charset="0"/>
              </a:rPr>
              <a:t>	What makes us sick or what keeps us well?</a:t>
            </a:r>
          </a:p>
          <a:p>
            <a:pPr lvl="1"/>
            <a:endParaRPr lang="en-US" sz="1700" dirty="0">
              <a:solidFill>
                <a:schemeClr val="bg1"/>
              </a:solidFill>
            </a:endParaRPr>
          </a:p>
        </p:txBody>
      </p:sp>
      <p:pic>
        <p:nvPicPr>
          <p:cNvPr id="4" name="Picture 3">
            <a:extLst>
              <a:ext uri="{FF2B5EF4-FFF2-40B4-BE49-F238E27FC236}">
                <a16:creationId xmlns:a16="http://schemas.microsoft.com/office/drawing/2014/main" id="{D8CC167D-CC60-5241-BC4B-A05FA261659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
          <a:stretch/>
        </p:blipFill>
        <p:spPr>
          <a:xfrm>
            <a:off x="320040" y="2194560"/>
            <a:ext cx="11548872" cy="4299859"/>
          </a:xfrm>
          <a:prstGeom prst="rect">
            <a:avLst/>
          </a:prstGeom>
        </p:spPr>
      </p:pic>
      <p:sp>
        <p:nvSpPr>
          <p:cNvPr id="22" name="Action Button: Help 21">
            <a:hlinkClick r:id="" action="ppaction://noaction" highlightClick="1"/>
            <a:extLst>
              <a:ext uri="{FF2B5EF4-FFF2-40B4-BE49-F238E27FC236}">
                <a16:creationId xmlns:a16="http://schemas.microsoft.com/office/drawing/2014/main" id="{3AEEEC25-38AE-5942-9066-0980E0166536}"/>
              </a:ext>
            </a:extLst>
          </p:cNvPr>
          <p:cNvSpPr/>
          <p:nvPr/>
        </p:nvSpPr>
        <p:spPr>
          <a:xfrm>
            <a:off x="4381501" y="881060"/>
            <a:ext cx="532328" cy="356516"/>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Action Button: Help 22">
            <a:hlinkClick r:id="" action="ppaction://noaction" highlightClick="1"/>
            <a:extLst>
              <a:ext uri="{FF2B5EF4-FFF2-40B4-BE49-F238E27FC236}">
                <a16:creationId xmlns:a16="http://schemas.microsoft.com/office/drawing/2014/main" id="{FBFA5225-021E-B84A-91BB-3330D237F701}"/>
              </a:ext>
            </a:extLst>
          </p:cNvPr>
          <p:cNvSpPr/>
          <p:nvPr/>
        </p:nvSpPr>
        <p:spPr>
          <a:xfrm>
            <a:off x="4389121" y="1337863"/>
            <a:ext cx="524708" cy="403987"/>
          </a:xfrm>
          <a:prstGeom prst="actionButtonHel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62B16F8B-8588-9947-929E-B77CC6B90E23}"/>
              </a:ext>
            </a:extLst>
          </p:cNvPr>
          <p:cNvSpPr/>
          <p:nvPr/>
        </p:nvSpPr>
        <p:spPr>
          <a:xfrm>
            <a:off x="300710" y="6545988"/>
            <a:ext cx="11888241" cy="215444"/>
          </a:xfrm>
          <a:prstGeom prst="rect">
            <a:avLst/>
          </a:prstGeom>
        </p:spPr>
        <p:txBody>
          <a:bodyPr wrap="square">
            <a:spAutoFit/>
          </a:bodyPr>
          <a:lstStyle/>
          <a:p>
            <a:r>
              <a:rPr lang="en-US" sz="800" i="1" dirty="0"/>
              <a:t>Figure 76.</a:t>
            </a:r>
            <a:r>
              <a:rPr lang="en-US" sz="800" dirty="0"/>
              <a:t> Social Determinants of Health graphic. Adapted from ”Non-Medical Measures to Improve Public Health: What Works?”, retrieved from </a:t>
            </a:r>
            <a:r>
              <a:rPr lang="en-US" sz="800" dirty="0">
                <a:hlinkClick r:id="rId4">
                  <a:extLst>
                    <a:ext uri="{A12FA001-AC4F-418D-AE19-62706E023703}">
                      <ahyp:hlinkClr xmlns:ahyp="http://schemas.microsoft.com/office/drawing/2018/hyperlinkcolor" val="tx"/>
                    </a:ext>
                  </a:extLst>
                </a:hlinkClick>
              </a:rPr>
              <a:t>https://www.njspotlight.com/2019/02/19-02-20-new-guidance-on-non-medical-initiatives-to-improve-public-health/</a:t>
            </a:r>
            <a:endParaRPr lang="en-US" sz="800" dirty="0"/>
          </a:p>
        </p:txBody>
      </p:sp>
      <p:sp>
        <p:nvSpPr>
          <p:cNvPr id="5" name="TextBox 4">
            <a:extLst>
              <a:ext uri="{FF2B5EF4-FFF2-40B4-BE49-F238E27FC236}">
                <a16:creationId xmlns:a16="http://schemas.microsoft.com/office/drawing/2014/main" id="{FE05FDE2-239C-4B0A-8A4D-4B1E6124343F}"/>
              </a:ext>
            </a:extLst>
          </p:cNvPr>
          <p:cNvSpPr txBox="1"/>
          <p:nvPr/>
        </p:nvSpPr>
        <p:spPr>
          <a:xfrm>
            <a:off x="681818" y="2442949"/>
            <a:ext cx="1542767" cy="369332"/>
          </a:xfrm>
          <a:prstGeom prst="rect">
            <a:avLst/>
          </a:prstGeom>
          <a:noFill/>
        </p:spPr>
        <p:txBody>
          <a:bodyPr wrap="square" rtlCol="0">
            <a:spAutoFit/>
          </a:bodyPr>
          <a:lstStyle/>
          <a:p>
            <a:r>
              <a:rPr lang="en-US" dirty="0">
                <a:solidFill>
                  <a:schemeClr val="bg1"/>
                </a:solidFill>
              </a:rPr>
              <a:t>Education </a:t>
            </a:r>
          </a:p>
        </p:txBody>
      </p:sp>
      <p:sp>
        <p:nvSpPr>
          <p:cNvPr id="6" name="TextBox 5">
            <a:extLst>
              <a:ext uri="{FF2B5EF4-FFF2-40B4-BE49-F238E27FC236}">
                <a16:creationId xmlns:a16="http://schemas.microsoft.com/office/drawing/2014/main" id="{094A6820-BEDC-4AA9-BE6F-58B7266E7C88}"/>
              </a:ext>
            </a:extLst>
          </p:cNvPr>
          <p:cNvSpPr txBox="1"/>
          <p:nvPr/>
        </p:nvSpPr>
        <p:spPr>
          <a:xfrm>
            <a:off x="2759010" y="2372818"/>
            <a:ext cx="1622492" cy="646331"/>
          </a:xfrm>
          <a:prstGeom prst="rect">
            <a:avLst/>
          </a:prstGeom>
          <a:noFill/>
        </p:spPr>
        <p:txBody>
          <a:bodyPr wrap="square" rtlCol="0">
            <a:spAutoFit/>
          </a:bodyPr>
          <a:lstStyle/>
          <a:p>
            <a:r>
              <a:rPr lang="en-US" dirty="0">
                <a:solidFill>
                  <a:schemeClr val="bg1"/>
                </a:solidFill>
              </a:rPr>
              <a:t>Economic Stability</a:t>
            </a:r>
          </a:p>
        </p:txBody>
      </p:sp>
      <p:sp>
        <p:nvSpPr>
          <p:cNvPr id="7" name="TextBox 6">
            <a:extLst>
              <a:ext uri="{FF2B5EF4-FFF2-40B4-BE49-F238E27FC236}">
                <a16:creationId xmlns:a16="http://schemas.microsoft.com/office/drawing/2014/main" id="{7D2F1D65-AAD3-4AEF-82F7-2D3EC463EB0F}"/>
              </a:ext>
            </a:extLst>
          </p:cNvPr>
          <p:cNvSpPr txBox="1"/>
          <p:nvPr/>
        </p:nvSpPr>
        <p:spPr>
          <a:xfrm>
            <a:off x="4825318" y="2442949"/>
            <a:ext cx="2421644" cy="646331"/>
          </a:xfrm>
          <a:prstGeom prst="rect">
            <a:avLst/>
          </a:prstGeom>
          <a:noFill/>
        </p:spPr>
        <p:txBody>
          <a:bodyPr wrap="square" rtlCol="0">
            <a:spAutoFit/>
          </a:bodyPr>
          <a:lstStyle/>
          <a:p>
            <a:r>
              <a:rPr lang="en-US" dirty="0">
                <a:solidFill>
                  <a:schemeClr val="bg1"/>
                </a:solidFill>
              </a:rPr>
              <a:t>Social and Community Context</a:t>
            </a:r>
          </a:p>
        </p:txBody>
      </p:sp>
      <p:sp>
        <p:nvSpPr>
          <p:cNvPr id="8" name="TextBox 7">
            <a:extLst>
              <a:ext uri="{FF2B5EF4-FFF2-40B4-BE49-F238E27FC236}">
                <a16:creationId xmlns:a16="http://schemas.microsoft.com/office/drawing/2014/main" id="{533348B1-C37C-4952-8A8E-DEB0E401B2E0}"/>
              </a:ext>
            </a:extLst>
          </p:cNvPr>
          <p:cNvSpPr txBox="1"/>
          <p:nvPr/>
        </p:nvSpPr>
        <p:spPr>
          <a:xfrm>
            <a:off x="10132779" y="2442949"/>
            <a:ext cx="1622493" cy="646331"/>
          </a:xfrm>
          <a:prstGeom prst="rect">
            <a:avLst/>
          </a:prstGeom>
          <a:noFill/>
        </p:spPr>
        <p:txBody>
          <a:bodyPr wrap="square" rtlCol="0">
            <a:spAutoFit/>
          </a:bodyPr>
          <a:lstStyle/>
          <a:p>
            <a:r>
              <a:rPr lang="en-US" dirty="0">
                <a:solidFill>
                  <a:schemeClr val="bg1"/>
                </a:solidFill>
              </a:rPr>
              <a:t>Health and Health Care</a:t>
            </a:r>
          </a:p>
        </p:txBody>
      </p:sp>
      <p:sp>
        <p:nvSpPr>
          <p:cNvPr id="9" name="TextBox 8">
            <a:extLst>
              <a:ext uri="{FF2B5EF4-FFF2-40B4-BE49-F238E27FC236}">
                <a16:creationId xmlns:a16="http://schemas.microsoft.com/office/drawing/2014/main" id="{9258FE72-DEE2-433A-B92F-0C08DC07D630}"/>
              </a:ext>
            </a:extLst>
          </p:cNvPr>
          <p:cNvSpPr txBox="1"/>
          <p:nvPr/>
        </p:nvSpPr>
        <p:spPr>
          <a:xfrm>
            <a:off x="7810500" y="2442949"/>
            <a:ext cx="2002239" cy="646331"/>
          </a:xfrm>
          <a:prstGeom prst="rect">
            <a:avLst/>
          </a:prstGeom>
          <a:noFill/>
        </p:spPr>
        <p:txBody>
          <a:bodyPr wrap="square" rtlCol="0">
            <a:spAutoFit/>
          </a:bodyPr>
          <a:lstStyle/>
          <a:p>
            <a:r>
              <a:rPr lang="en-US" dirty="0">
                <a:solidFill>
                  <a:schemeClr val="bg1"/>
                </a:solidFill>
              </a:rPr>
              <a:t>Neighborhood and Built Environment</a:t>
            </a:r>
          </a:p>
        </p:txBody>
      </p:sp>
    </p:spTree>
    <p:extLst>
      <p:ext uri="{BB962C8B-B14F-4D97-AF65-F5344CB8AC3E}">
        <p14:creationId xmlns:p14="http://schemas.microsoft.com/office/powerpoint/2010/main" val="453569630"/>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6FD23-73D0-EC4E-8E9D-E5701E678D9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A Breakdown of Social Determinants of Health</a:t>
            </a:r>
          </a:p>
        </p:txBody>
      </p:sp>
      <p:pic>
        <p:nvPicPr>
          <p:cNvPr id="4098" name="Picture 2">
            <a:extLst>
              <a:ext uri="{FF2B5EF4-FFF2-40B4-BE49-F238E27FC236}">
                <a16:creationId xmlns:a16="http://schemas.microsoft.com/office/drawing/2014/main" id="{ADD2799F-B345-604C-84F4-67958A3991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9054" y="1396588"/>
            <a:ext cx="8722858" cy="5277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2B2E10E-C4D5-274B-811E-34AFC07D4DF3}"/>
              </a:ext>
            </a:extLst>
          </p:cNvPr>
          <p:cNvSpPr/>
          <p:nvPr/>
        </p:nvSpPr>
        <p:spPr>
          <a:xfrm>
            <a:off x="1227666" y="6566196"/>
            <a:ext cx="9736668" cy="215444"/>
          </a:xfrm>
          <a:prstGeom prst="rect">
            <a:avLst/>
          </a:prstGeom>
        </p:spPr>
        <p:txBody>
          <a:bodyPr wrap="square">
            <a:spAutoFit/>
          </a:bodyPr>
          <a:lstStyle/>
          <a:p>
            <a:r>
              <a:rPr lang="en-US" sz="800" i="1" dirty="0"/>
              <a:t>Figure 77.</a:t>
            </a:r>
            <a:r>
              <a:rPr lang="en-US" sz="800" dirty="0"/>
              <a:t> Social Determinants of Health Graphic Art. Adapted from ”Social Determinants of Health-What are Payers Doing?”, retrieved from </a:t>
            </a:r>
            <a:r>
              <a:rPr lang="en-US" sz="800" dirty="0">
                <a:hlinkClick r:id="rId4">
                  <a:extLst>
                    <a:ext uri="{A12FA001-AC4F-418D-AE19-62706E023703}">
                      <ahyp:hlinkClr xmlns:ahyp="http://schemas.microsoft.com/office/drawing/2018/hyperlinkcolor" val="tx"/>
                    </a:ext>
                  </a:extLst>
                </a:hlinkClick>
              </a:rPr>
              <a:t>https://www.healthedge.com/blog-social-determinants-health-what-are-payers-doing</a:t>
            </a:r>
            <a:endParaRPr lang="en-US" sz="800" dirty="0"/>
          </a:p>
        </p:txBody>
      </p:sp>
    </p:spTree>
    <p:extLst>
      <p:ext uri="{BB962C8B-B14F-4D97-AF65-F5344CB8AC3E}">
        <p14:creationId xmlns:p14="http://schemas.microsoft.com/office/powerpoint/2010/main" val="37813506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10;&#10;Description automatically generated">
            <a:extLst>
              <a:ext uri="{FF2B5EF4-FFF2-40B4-BE49-F238E27FC236}">
                <a16:creationId xmlns:a16="http://schemas.microsoft.com/office/drawing/2014/main" id="{1CBE5B35-CD17-5F48-8ED2-4922A4B24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77" y="983382"/>
            <a:ext cx="10994080" cy="5222350"/>
          </a:xfrm>
          <a:prstGeom prst="rect">
            <a:avLst/>
          </a:prstGeom>
        </p:spPr>
      </p:pic>
      <p:sp>
        <p:nvSpPr>
          <p:cNvPr id="2" name="TextBox 1">
            <a:extLst>
              <a:ext uri="{FF2B5EF4-FFF2-40B4-BE49-F238E27FC236}">
                <a16:creationId xmlns:a16="http://schemas.microsoft.com/office/drawing/2014/main" id="{1BDFD459-EA6D-164F-96E0-2287F1A20DE4}"/>
              </a:ext>
            </a:extLst>
          </p:cNvPr>
          <p:cNvSpPr txBox="1"/>
          <p:nvPr/>
        </p:nvSpPr>
        <p:spPr>
          <a:xfrm>
            <a:off x="935915" y="1861073"/>
            <a:ext cx="1796527" cy="5170646"/>
          </a:xfrm>
          <a:prstGeom prst="rect">
            <a:avLst/>
          </a:prstGeom>
          <a:noFill/>
        </p:spPr>
        <p:txBody>
          <a:bodyPr wrap="square" rtlCol="0">
            <a:spAutoFit/>
          </a:bodyPr>
          <a:lstStyle/>
          <a:p>
            <a:pPr algn="ctr"/>
            <a:r>
              <a:rPr lang="en-US" sz="1200" dirty="0"/>
              <a:t>Baytown’s 16% poverty rate</a:t>
            </a:r>
          </a:p>
          <a:p>
            <a:pPr algn="ctr"/>
            <a:endParaRPr lang="en-US" sz="1200" dirty="0"/>
          </a:p>
          <a:p>
            <a:pPr algn="ctr"/>
            <a:r>
              <a:rPr lang="en-US" sz="1200" dirty="0"/>
              <a:t>Employment</a:t>
            </a:r>
          </a:p>
          <a:p>
            <a:pPr algn="ctr"/>
            <a:r>
              <a:rPr lang="en-US" sz="1200" dirty="0"/>
              <a:t>John’s employment status </a:t>
            </a:r>
          </a:p>
          <a:p>
            <a:pPr algn="ctr"/>
            <a:endParaRPr lang="en-US" sz="1200" dirty="0"/>
          </a:p>
          <a:p>
            <a:pPr algn="ctr"/>
            <a:r>
              <a:rPr lang="en-US" sz="1200" dirty="0"/>
              <a:t> Limited Employment opportunities in Baytown</a:t>
            </a:r>
          </a:p>
          <a:p>
            <a:pPr algn="ctr"/>
            <a:endParaRPr lang="en-US" sz="1200" dirty="0"/>
          </a:p>
          <a:p>
            <a:pPr algn="ctr"/>
            <a:r>
              <a:rPr lang="en-US" sz="1200" dirty="0"/>
              <a:t>Food Security</a:t>
            </a:r>
          </a:p>
          <a:p>
            <a:pPr algn="ctr"/>
            <a:r>
              <a:rPr lang="en-US" sz="1200" dirty="0"/>
              <a:t>Good availability of Nutritious food</a:t>
            </a:r>
          </a:p>
          <a:p>
            <a:pPr algn="ctr"/>
            <a:endParaRPr lang="en-US" sz="1200" dirty="0"/>
          </a:p>
          <a:p>
            <a:pPr algn="ctr"/>
            <a:r>
              <a:rPr lang="en-US" sz="1200" dirty="0"/>
              <a:t>John’s ability to access and afford nutritious food</a:t>
            </a:r>
          </a:p>
          <a:p>
            <a:pPr algn="ctr"/>
            <a:endParaRPr lang="en-US" sz="1200" dirty="0"/>
          </a:p>
          <a:p>
            <a:pPr algn="ctr"/>
            <a:r>
              <a:rPr lang="en-US" sz="1200" dirty="0"/>
              <a:t>Safety net: food pantries</a:t>
            </a:r>
          </a:p>
          <a:p>
            <a:pPr algn="ctr"/>
            <a:r>
              <a:rPr lang="en-US" sz="1200" dirty="0"/>
              <a:t>Food stamps</a:t>
            </a:r>
          </a:p>
          <a:p>
            <a:pPr algn="ctr"/>
            <a:endParaRPr lang="en-US" sz="1200" dirty="0"/>
          </a:p>
          <a:p>
            <a:pPr algn="ctr"/>
            <a:r>
              <a:rPr lang="en-US" sz="1200" dirty="0"/>
              <a:t>Johns’ family’s medical bills </a:t>
            </a:r>
          </a:p>
          <a:p>
            <a:pPr algn="ctr"/>
            <a:r>
              <a:rPr lang="en-US" sz="1200" dirty="0"/>
              <a:t>John’s family’s income</a:t>
            </a:r>
          </a:p>
          <a:p>
            <a:pPr algn="ctr"/>
            <a:endParaRPr lang="en-US" sz="1200" dirty="0"/>
          </a:p>
          <a:p>
            <a:pPr algn="ctr"/>
            <a:endParaRPr lang="en-US" sz="1400" dirty="0"/>
          </a:p>
          <a:p>
            <a:pPr algn="ctr"/>
            <a:endParaRPr lang="en-US" sz="1400" dirty="0">
              <a:solidFill>
                <a:srgbClr val="FF0000"/>
              </a:solidFill>
            </a:endParaRPr>
          </a:p>
          <a:p>
            <a:pPr algn="ctr"/>
            <a:endParaRPr lang="en-US" sz="1400" dirty="0">
              <a:solidFill>
                <a:srgbClr val="FF0000"/>
              </a:solidFill>
            </a:endParaRPr>
          </a:p>
        </p:txBody>
      </p:sp>
      <p:sp>
        <p:nvSpPr>
          <p:cNvPr id="5" name="TextBox 4">
            <a:extLst>
              <a:ext uri="{FF2B5EF4-FFF2-40B4-BE49-F238E27FC236}">
                <a16:creationId xmlns:a16="http://schemas.microsoft.com/office/drawing/2014/main" id="{C52F9BB4-7FF4-7546-895B-18537D6375CA}"/>
              </a:ext>
            </a:extLst>
          </p:cNvPr>
          <p:cNvSpPr txBox="1"/>
          <p:nvPr/>
        </p:nvSpPr>
        <p:spPr>
          <a:xfrm>
            <a:off x="3035823" y="1861073"/>
            <a:ext cx="1796527" cy="3785652"/>
          </a:xfrm>
          <a:prstGeom prst="rect">
            <a:avLst/>
          </a:prstGeom>
          <a:noFill/>
        </p:spPr>
        <p:txBody>
          <a:bodyPr wrap="square" rtlCol="0">
            <a:spAutoFit/>
          </a:bodyPr>
          <a:lstStyle/>
          <a:p>
            <a:pPr algn="ctr"/>
            <a:r>
              <a:rPr lang="en-US" sz="1200" dirty="0"/>
              <a:t>Housing</a:t>
            </a:r>
          </a:p>
          <a:p>
            <a:pPr algn="ctr"/>
            <a:r>
              <a:rPr lang="en-US" sz="1200" dirty="0"/>
              <a:t>Availability of affordable, safe housing in Baytown</a:t>
            </a:r>
          </a:p>
          <a:p>
            <a:pPr algn="ctr"/>
            <a:endParaRPr lang="en-US" sz="1200" dirty="0"/>
          </a:p>
          <a:p>
            <a:pPr algn="ctr"/>
            <a:r>
              <a:rPr lang="en-US" sz="1200" dirty="0"/>
              <a:t>Safety/Violence in Baytown</a:t>
            </a:r>
          </a:p>
          <a:p>
            <a:pPr algn="ctr"/>
            <a:r>
              <a:rPr lang="en-US" sz="1200" dirty="0"/>
              <a:t>Food deserts</a:t>
            </a:r>
          </a:p>
          <a:p>
            <a:pPr algn="ctr"/>
            <a:r>
              <a:rPr lang="en-US" sz="1200" dirty="0"/>
              <a:t>Walkability</a:t>
            </a:r>
          </a:p>
          <a:p>
            <a:pPr algn="ctr"/>
            <a:r>
              <a:rPr lang="en-US" sz="1200" dirty="0"/>
              <a:t>Pollution/toxins in air, water, housing</a:t>
            </a:r>
          </a:p>
          <a:p>
            <a:pPr algn="ctr"/>
            <a:r>
              <a:rPr lang="en-US" sz="1200" dirty="0"/>
              <a:t>Lead contamination</a:t>
            </a:r>
          </a:p>
          <a:p>
            <a:pPr algn="ctr"/>
            <a:r>
              <a:rPr lang="en-US" sz="1200" dirty="0"/>
              <a:t>Grocery stores within walking distance</a:t>
            </a:r>
          </a:p>
          <a:p>
            <a:pPr algn="ctr"/>
            <a:r>
              <a:rPr lang="en-US" sz="1200" dirty="0"/>
              <a:t>Police/fire response time</a:t>
            </a:r>
          </a:p>
          <a:p>
            <a:pPr algn="ctr"/>
            <a:r>
              <a:rPr lang="en-US" sz="1200" dirty="0"/>
              <a:t>Transportation</a:t>
            </a:r>
          </a:p>
          <a:p>
            <a:pPr algn="ctr"/>
            <a:r>
              <a:rPr lang="en-US" sz="1200" dirty="0"/>
              <a:t>Availability and accessibility of public transport</a:t>
            </a:r>
          </a:p>
          <a:p>
            <a:pPr algn="ctr"/>
            <a:r>
              <a:rPr lang="en-US" sz="1200" dirty="0"/>
              <a:t>Bike trails/ Sidewalks</a:t>
            </a:r>
          </a:p>
          <a:p>
            <a:pPr algn="ctr"/>
            <a:endParaRPr lang="en-US" sz="1200" dirty="0">
              <a:solidFill>
                <a:srgbClr val="FF0000"/>
              </a:solidFill>
            </a:endParaRPr>
          </a:p>
        </p:txBody>
      </p:sp>
      <p:sp>
        <p:nvSpPr>
          <p:cNvPr id="7" name="TextBox 6">
            <a:extLst>
              <a:ext uri="{FF2B5EF4-FFF2-40B4-BE49-F238E27FC236}">
                <a16:creationId xmlns:a16="http://schemas.microsoft.com/office/drawing/2014/main" id="{53088B01-5DD9-0144-8DE6-BAEB1FEFF13C}"/>
              </a:ext>
            </a:extLst>
          </p:cNvPr>
          <p:cNvSpPr txBox="1"/>
          <p:nvPr/>
        </p:nvSpPr>
        <p:spPr>
          <a:xfrm>
            <a:off x="5135731" y="1861073"/>
            <a:ext cx="1796527" cy="4893647"/>
          </a:xfrm>
          <a:prstGeom prst="rect">
            <a:avLst/>
          </a:prstGeom>
          <a:noFill/>
        </p:spPr>
        <p:txBody>
          <a:bodyPr wrap="square" rtlCol="0">
            <a:spAutoFit/>
          </a:bodyPr>
          <a:lstStyle/>
          <a:p>
            <a:pPr algn="ctr"/>
            <a:r>
              <a:rPr lang="en-US" sz="1200" dirty="0"/>
              <a:t>Quality Childcare</a:t>
            </a:r>
          </a:p>
          <a:p>
            <a:pPr algn="ctr"/>
            <a:r>
              <a:rPr lang="en-US" sz="1200" dirty="0"/>
              <a:t>Early childhood education</a:t>
            </a:r>
          </a:p>
          <a:p>
            <a:pPr algn="ctr"/>
            <a:endParaRPr lang="en-US" sz="1200" dirty="0">
              <a:solidFill>
                <a:srgbClr val="FF0000"/>
              </a:solidFill>
            </a:endParaRPr>
          </a:p>
          <a:p>
            <a:pPr algn="ctr"/>
            <a:r>
              <a:rPr lang="en-US" sz="1200" dirty="0"/>
              <a:t>Preschool programs for special needs children such as Sophie</a:t>
            </a:r>
          </a:p>
          <a:p>
            <a:pPr algn="ctr"/>
            <a:endParaRPr lang="en-US" sz="1200" dirty="0"/>
          </a:p>
          <a:p>
            <a:pPr algn="ctr"/>
            <a:r>
              <a:rPr lang="en-US" sz="1200" dirty="0"/>
              <a:t>Education resources at all levels Kindergarten through 12</a:t>
            </a:r>
            <a:r>
              <a:rPr lang="en-US" sz="1200" baseline="30000" dirty="0"/>
              <a:t>th</a:t>
            </a:r>
            <a:r>
              <a:rPr lang="en-US" sz="1200" dirty="0"/>
              <a:t> grade</a:t>
            </a:r>
          </a:p>
          <a:p>
            <a:pPr algn="ctr"/>
            <a:endParaRPr lang="en-US" sz="1200" dirty="0"/>
          </a:p>
          <a:p>
            <a:pPr algn="ctr"/>
            <a:r>
              <a:rPr lang="en-US" sz="1200" dirty="0"/>
              <a:t>Educational Attainment in Baytown</a:t>
            </a:r>
          </a:p>
          <a:p>
            <a:pPr algn="ctr"/>
            <a:endParaRPr lang="en-US" sz="1200" dirty="0"/>
          </a:p>
          <a:p>
            <a:pPr algn="ctr"/>
            <a:r>
              <a:rPr lang="en-US" sz="1200" dirty="0"/>
              <a:t>Graduation/drop out rates in Baytown</a:t>
            </a:r>
          </a:p>
          <a:p>
            <a:pPr algn="ctr"/>
            <a:endParaRPr lang="en-US" sz="1200" dirty="0"/>
          </a:p>
          <a:p>
            <a:pPr algn="ctr"/>
            <a:r>
              <a:rPr lang="en-US" sz="1200" dirty="0"/>
              <a:t>John’s educational attainment</a:t>
            </a:r>
          </a:p>
          <a:p>
            <a:pPr algn="ctr"/>
            <a:endParaRPr lang="en-US" sz="1200" dirty="0"/>
          </a:p>
          <a:p>
            <a:pPr algn="ctr"/>
            <a:r>
              <a:rPr lang="en-US" sz="1200" dirty="0"/>
              <a:t>Literacy level in Baytown</a:t>
            </a:r>
          </a:p>
          <a:p>
            <a:pPr algn="ctr"/>
            <a:r>
              <a:rPr lang="en-US" sz="1200" dirty="0"/>
              <a:t>John’s reading grade level</a:t>
            </a:r>
          </a:p>
          <a:p>
            <a:pPr algn="ctr"/>
            <a:endParaRPr lang="en-US" sz="1200" dirty="0">
              <a:solidFill>
                <a:srgbClr val="FF0000"/>
              </a:solidFill>
            </a:endParaRPr>
          </a:p>
          <a:p>
            <a:pPr algn="ctr"/>
            <a:endParaRPr lang="en-US" sz="1200" dirty="0"/>
          </a:p>
          <a:p>
            <a:pPr algn="ctr"/>
            <a:endParaRPr lang="en-US" sz="1200" dirty="0">
              <a:solidFill>
                <a:srgbClr val="FF0000"/>
              </a:solidFill>
            </a:endParaRPr>
          </a:p>
          <a:p>
            <a:pPr algn="ctr"/>
            <a:endParaRPr lang="en-US" sz="1200" dirty="0">
              <a:solidFill>
                <a:srgbClr val="FF0000"/>
              </a:solidFill>
            </a:endParaRPr>
          </a:p>
        </p:txBody>
      </p:sp>
      <p:sp>
        <p:nvSpPr>
          <p:cNvPr id="8" name="TextBox 7">
            <a:extLst>
              <a:ext uri="{FF2B5EF4-FFF2-40B4-BE49-F238E27FC236}">
                <a16:creationId xmlns:a16="http://schemas.microsoft.com/office/drawing/2014/main" id="{D86F0DBB-7F05-F748-A279-1F7C8EEC1426}"/>
              </a:ext>
            </a:extLst>
          </p:cNvPr>
          <p:cNvSpPr txBox="1"/>
          <p:nvPr/>
        </p:nvSpPr>
        <p:spPr>
          <a:xfrm>
            <a:off x="7359649" y="1861073"/>
            <a:ext cx="1796528" cy="4524315"/>
          </a:xfrm>
          <a:prstGeom prst="rect">
            <a:avLst/>
          </a:prstGeom>
          <a:noFill/>
        </p:spPr>
        <p:txBody>
          <a:bodyPr wrap="square" rtlCol="0">
            <a:spAutoFit/>
          </a:bodyPr>
          <a:lstStyle/>
          <a:p>
            <a:pPr algn="ctr"/>
            <a:r>
              <a:rPr lang="en-US" sz="1200" dirty="0"/>
              <a:t>Discrimination</a:t>
            </a:r>
          </a:p>
          <a:p>
            <a:pPr algn="ctr"/>
            <a:r>
              <a:rPr lang="en-US" sz="1200" dirty="0"/>
              <a:t>Minority Employment Rate</a:t>
            </a:r>
          </a:p>
          <a:p>
            <a:pPr algn="ctr"/>
            <a:r>
              <a:rPr lang="en-US" sz="1200" dirty="0"/>
              <a:t>Diverse staffing in schools, Fire and Police departments</a:t>
            </a:r>
          </a:p>
          <a:p>
            <a:pPr algn="ctr"/>
            <a:r>
              <a:rPr lang="en-US" sz="1200" dirty="0"/>
              <a:t>Mental Health</a:t>
            </a:r>
          </a:p>
          <a:p>
            <a:pPr algn="ctr"/>
            <a:r>
              <a:rPr lang="en-US" sz="1200" dirty="0"/>
              <a:t>Supports for individuals and families impacted by mental illness/substance abuse</a:t>
            </a:r>
          </a:p>
          <a:p>
            <a:pPr algn="ctr"/>
            <a:r>
              <a:rPr lang="en-US" sz="1200" dirty="0"/>
              <a:t>Criminal Justice System</a:t>
            </a:r>
          </a:p>
          <a:p>
            <a:pPr algn="ctr"/>
            <a:r>
              <a:rPr lang="en-US" sz="1200" dirty="0"/>
              <a:t>Veterans’ court</a:t>
            </a:r>
          </a:p>
          <a:p>
            <a:pPr algn="ctr"/>
            <a:r>
              <a:rPr lang="en-US" sz="1200" dirty="0"/>
              <a:t>Jail diversion programs</a:t>
            </a:r>
          </a:p>
          <a:p>
            <a:pPr algn="ctr"/>
            <a:r>
              <a:rPr lang="en-US" sz="1200" dirty="0"/>
              <a:t>Social Support Systems</a:t>
            </a:r>
          </a:p>
          <a:p>
            <a:pPr algn="ctr"/>
            <a:r>
              <a:rPr lang="en-US" sz="1200" dirty="0"/>
              <a:t>Peer group support</a:t>
            </a:r>
          </a:p>
          <a:p>
            <a:pPr algn="ctr"/>
            <a:r>
              <a:rPr lang="en-US" sz="1200" dirty="0"/>
              <a:t>Substance abuse</a:t>
            </a:r>
          </a:p>
          <a:p>
            <a:pPr algn="ctr"/>
            <a:r>
              <a:rPr lang="en-US" sz="1200" dirty="0"/>
              <a:t>Deaths in Baytown related to substance abuse</a:t>
            </a:r>
          </a:p>
          <a:p>
            <a:pPr algn="ctr"/>
            <a:r>
              <a:rPr lang="en-US" sz="1200" dirty="0"/>
              <a:t>Parenting skills</a:t>
            </a:r>
          </a:p>
          <a:p>
            <a:pPr algn="ctr"/>
            <a:r>
              <a:rPr lang="en-US" sz="1200" dirty="0"/>
              <a:t>Child abuse</a:t>
            </a:r>
          </a:p>
          <a:p>
            <a:pPr algn="ctr"/>
            <a:endParaRPr lang="en-US" sz="1200" dirty="0"/>
          </a:p>
          <a:p>
            <a:pPr algn="ctr"/>
            <a:endParaRPr lang="en-US" sz="1200" dirty="0"/>
          </a:p>
        </p:txBody>
      </p:sp>
      <p:sp>
        <p:nvSpPr>
          <p:cNvPr id="9" name="TextBox 8">
            <a:extLst>
              <a:ext uri="{FF2B5EF4-FFF2-40B4-BE49-F238E27FC236}">
                <a16:creationId xmlns:a16="http://schemas.microsoft.com/office/drawing/2014/main" id="{1330E6D7-296E-8348-AA78-A23F1A246294}"/>
              </a:ext>
            </a:extLst>
          </p:cNvPr>
          <p:cNvSpPr txBox="1"/>
          <p:nvPr/>
        </p:nvSpPr>
        <p:spPr>
          <a:xfrm>
            <a:off x="9346305" y="1861073"/>
            <a:ext cx="2114175" cy="2677656"/>
          </a:xfrm>
          <a:prstGeom prst="rect">
            <a:avLst/>
          </a:prstGeom>
          <a:noFill/>
        </p:spPr>
        <p:txBody>
          <a:bodyPr wrap="square" rtlCol="0">
            <a:spAutoFit/>
          </a:bodyPr>
          <a:lstStyle/>
          <a:p>
            <a:pPr algn="ctr"/>
            <a:r>
              <a:rPr lang="en-US" sz="1200" dirty="0"/>
              <a:t>Quality of care in Baytown</a:t>
            </a:r>
          </a:p>
          <a:p>
            <a:pPr algn="ctr"/>
            <a:r>
              <a:rPr lang="en-US" sz="1200" dirty="0"/>
              <a:t>John’s ability to access care</a:t>
            </a:r>
          </a:p>
          <a:p>
            <a:pPr algn="ctr"/>
            <a:r>
              <a:rPr lang="en-US" sz="1200" dirty="0"/>
              <a:t>Insurance coverage</a:t>
            </a:r>
          </a:p>
          <a:p>
            <a:pPr algn="ctr"/>
            <a:r>
              <a:rPr lang="en-US" sz="1200" dirty="0"/>
              <a:t>Medicaid</a:t>
            </a:r>
          </a:p>
          <a:p>
            <a:pPr algn="ctr"/>
            <a:r>
              <a:rPr lang="en-US" sz="1200" dirty="0"/>
              <a:t>Medicare</a:t>
            </a:r>
          </a:p>
          <a:p>
            <a:pPr algn="ctr"/>
            <a:endParaRPr lang="en-US" sz="1200" dirty="0"/>
          </a:p>
          <a:p>
            <a:pPr algn="ctr"/>
            <a:r>
              <a:rPr lang="en-US" sz="1200" dirty="0"/>
              <a:t>Travel time to medical facilities</a:t>
            </a:r>
          </a:p>
          <a:p>
            <a:pPr algn="ctr"/>
            <a:endParaRPr lang="en-US" sz="1200" dirty="0"/>
          </a:p>
          <a:p>
            <a:pPr algn="ctr"/>
            <a:r>
              <a:rPr lang="en-US" sz="1200" dirty="0"/>
              <a:t>Availability of care for all ages</a:t>
            </a:r>
          </a:p>
          <a:p>
            <a:pPr algn="ctr"/>
            <a:r>
              <a:rPr lang="en-US" sz="1200" dirty="0"/>
              <a:t> Behavioral/speech therapy</a:t>
            </a:r>
          </a:p>
          <a:p>
            <a:pPr algn="ctr"/>
            <a:endParaRPr lang="en-US" sz="1200" dirty="0"/>
          </a:p>
          <a:p>
            <a:pPr algn="ctr"/>
            <a:r>
              <a:rPr lang="en-US" sz="1200" dirty="0"/>
              <a:t>Availability of primary specialty care  </a:t>
            </a:r>
          </a:p>
          <a:p>
            <a:pPr algn="ctr"/>
            <a:endParaRPr lang="en-US" sz="1200" dirty="0">
              <a:solidFill>
                <a:srgbClr val="FF0000"/>
              </a:solidFill>
            </a:endParaRPr>
          </a:p>
        </p:txBody>
      </p:sp>
      <p:sp>
        <p:nvSpPr>
          <p:cNvPr id="3" name="Title 2"/>
          <p:cNvSpPr>
            <a:spLocks noGrp="1"/>
          </p:cNvSpPr>
          <p:nvPr>
            <p:ph type="title"/>
          </p:nvPr>
        </p:nvSpPr>
        <p:spPr>
          <a:xfrm>
            <a:off x="838200" y="365125"/>
            <a:ext cx="10515600" cy="511175"/>
          </a:xfrm>
        </p:spPr>
        <p:txBody>
          <a:bodyPr>
            <a:normAutofit fontScale="90000"/>
          </a:bodyPr>
          <a:lstStyle/>
          <a:p>
            <a:pPr algn="ctr"/>
            <a:r>
              <a:rPr lang="en-US" b="1" dirty="0"/>
              <a:t>The SDOH: The Impact on Mr. Miller and His Family</a:t>
            </a:r>
          </a:p>
        </p:txBody>
      </p:sp>
    </p:spTree>
    <p:extLst>
      <p:ext uri="{BB962C8B-B14F-4D97-AF65-F5344CB8AC3E}">
        <p14:creationId xmlns:p14="http://schemas.microsoft.com/office/powerpoint/2010/main" val="242999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9482B9-D131-40A8-93ED-07FBAC1717C4}"/>
              </a:ext>
            </a:extLst>
          </p:cNvPr>
          <p:cNvSpPr>
            <a:spLocks noGrp="1"/>
          </p:cNvSpPr>
          <p:nvPr>
            <p:ph type="title"/>
          </p:nvPr>
        </p:nvSpPr>
        <p:spPr>
          <a:xfrm>
            <a:off x="8831646" y="29007"/>
            <a:ext cx="3214958" cy="1675890"/>
          </a:xfrm>
        </p:spPr>
        <p:txBody>
          <a:bodyPr vert="horz" lIns="91440" tIns="45720" rIns="91440" bIns="45720" rtlCol="0" anchor="b">
            <a:normAutofit fontScale="90000"/>
          </a:bodyPr>
          <a:lstStyle/>
          <a:p>
            <a:pPr algn="ctr"/>
            <a:r>
              <a:rPr lang="en-US" sz="6000" dirty="0"/>
              <a:t>Becoming a Civilian</a:t>
            </a:r>
          </a:p>
        </p:txBody>
      </p:sp>
      <p:sp>
        <p:nvSpPr>
          <p:cNvPr id="22" name="Rectangle 21">
            <a:extLst>
              <a:ext uri="{FF2B5EF4-FFF2-40B4-BE49-F238E27FC236}">
                <a16:creationId xmlns:a16="http://schemas.microsoft.com/office/drawing/2014/main" id="{9584E7D4-A2F5-41A9-A4AE-B84BD1346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485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2531D6-F318-49BD-859A-0B2B71594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3A78525-353D-47EB-B839-E380DBD7D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36C932-B8B8-4A70-8A0D-1A4AD0A9F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02AD82C0-24F3-4083-849D-D281174AF2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485834"/>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BEC760C0-2D8A-4DE5-9990-FA96D59E5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3538308"/>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20FD51E-83B6-1E4D-8E8B-11D3B930B87C}"/>
              </a:ext>
            </a:extLst>
          </p:cNvPr>
          <p:cNvSpPr/>
          <p:nvPr/>
        </p:nvSpPr>
        <p:spPr>
          <a:xfrm>
            <a:off x="1" y="0"/>
            <a:ext cx="8644164" cy="6857995"/>
          </a:xfrm>
          <a:prstGeom prst="rect">
            <a:avLst/>
          </a:prstGeom>
          <a:solidFill>
            <a:srgbClr val="4858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1E9304-89CA-A942-A048-A4ABA5A3AB0E}"/>
              </a:ext>
            </a:extLst>
          </p:cNvPr>
          <p:cNvSpPr/>
          <p:nvPr/>
        </p:nvSpPr>
        <p:spPr>
          <a:xfrm>
            <a:off x="114300" y="100013"/>
            <a:ext cx="4181542" cy="32779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153E8D38-F50D-124D-A490-56F76A78F99C}"/>
              </a:ext>
            </a:extLst>
          </p:cNvPr>
          <p:cNvSpPr/>
          <p:nvPr/>
        </p:nvSpPr>
        <p:spPr>
          <a:xfrm>
            <a:off x="4456710" y="100013"/>
            <a:ext cx="4048400" cy="32779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42562" y="638864"/>
            <a:ext cx="3898554" cy="2670419"/>
          </a:xfrm>
          <a:prstGeom prst="rect">
            <a:avLst/>
          </a:prstGeom>
        </p:spPr>
      </p:pic>
      <p:sp>
        <p:nvSpPr>
          <p:cNvPr id="31" name="Rectangle 30">
            <a:extLst>
              <a:ext uri="{FF2B5EF4-FFF2-40B4-BE49-F238E27FC236}">
                <a16:creationId xmlns:a16="http://schemas.microsoft.com/office/drawing/2014/main" id="{162AEE4F-8589-D94A-8A2E-20CA4D07F09B}"/>
              </a:ext>
            </a:extLst>
          </p:cNvPr>
          <p:cNvSpPr/>
          <p:nvPr/>
        </p:nvSpPr>
        <p:spPr>
          <a:xfrm>
            <a:off x="103874" y="3538308"/>
            <a:ext cx="4212641" cy="30801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790" y="3609741"/>
            <a:ext cx="4043875" cy="2291732"/>
          </a:xfrm>
          <a:prstGeom prst="rect">
            <a:avLst/>
          </a:prstGeom>
        </p:spPr>
      </p:pic>
      <p:sp>
        <p:nvSpPr>
          <p:cNvPr id="33" name="Rectangle 32">
            <a:extLst>
              <a:ext uri="{FF2B5EF4-FFF2-40B4-BE49-F238E27FC236}">
                <a16:creationId xmlns:a16="http://schemas.microsoft.com/office/drawing/2014/main" id="{2B84C8AD-49B2-C146-8B7F-FA64BC545190}"/>
              </a:ext>
            </a:extLst>
          </p:cNvPr>
          <p:cNvSpPr/>
          <p:nvPr/>
        </p:nvSpPr>
        <p:spPr>
          <a:xfrm>
            <a:off x="4403828" y="3538308"/>
            <a:ext cx="4075808" cy="30801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4" name="Picture 33" descr="A picture containing food&#10;&#10;Description automatically generated">
            <a:extLst>
              <a:ext uri="{FF2B5EF4-FFF2-40B4-BE49-F238E27FC236}">
                <a16:creationId xmlns:a16="http://schemas.microsoft.com/office/drawing/2014/main" id="{0176D3C9-C52A-554A-94CB-093FA2453D96}"/>
              </a:ext>
            </a:extLst>
          </p:cNvPr>
          <p:cNvPicPr>
            <a:picLocks noChangeAspect="1"/>
          </p:cNvPicPr>
          <p:nvPr/>
        </p:nvPicPr>
        <p:blipFill rotWithShape="1">
          <a:blip r:embed="rId6" cstate="screen">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a:off x="4456710" y="3631967"/>
            <a:ext cx="3974574" cy="2265029"/>
          </a:xfrm>
          <a:prstGeom prst="rect">
            <a:avLst/>
          </a:prstGeom>
          <a:ln>
            <a:solidFill>
              <a:schemeClr val="tx1"/>
            </a:solidFill>
          </a:ln>
        </p:spPr>
      </p:pic>
      <p:sp>
        <p:nvSpPr>
          <p:cNvPr id="25" name="Rectangle 24">
            <a:extLst>
              <a:ext uri="{FF2B5EF4-FFF2-40B4-BE49-F238E27FC236}">
                <a16:creationId xmlns:a16="http://schemas.microsoft.com/office/drawing/2014/main" id="{D552C6F8-E076-914D-80E0-19E291CD5A1E}"/>
              </a:ext>
            </a:extLst>
          </p:cNvPr>
          <p:cNvSpPr/>
          <p:nvPr/>
        </p:nvSpPr>
        <p:spPr>
          <a:xfrm>
            <a:off x="4466957" y="3618258"/>
            <a:ext cx="3974160" cy="2283216"/>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171609F-7495-6B43-B18E-786A0E305636}"/>
              </a:ext>
            </a:extLst>
          </p:cNvPr>
          <p:cNvSpPr/>
          <p:nvPr/>
        </p:nvSpPr>
        <p:spPr>
          <a:xfrm>
            <a:off x="8655349" y="4266942"/>
            <a:ext cx="2788937" cy="462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8506882-8A6A-BE40-BCED-ADF755502BC4}"/>
              </a:ext>
            </a:extLst>
          </p:cNvPr>
          <p:cNvSpPr txBox="1"/>
          <p:nvPr/>
        </p:nvSpPr>
        <p:spPr>
          <a:xfrm>
            <a:off x="596245" y="5957734"/>
            <a:ext cx="3217651" cy="877163"/>
          </a:xfrm>
          <a:prstGeom prst="rect">
            <a:avLst/>
          </a:prstGeom>
          <a:noFill/>
        </p:spPr>
        <p:txBody>
          <a:bodyPr wrap="square" rtlCol="0">
            <a:spAutoFit/>
          </a:bodyPr>
          <a:lstStyle/>
          <a:p>
            <a:pPr algn="ctr">
              <a:spcAft>
                <a:spcPts val="600"/>
              </a:spcAft>
            </a:pPr>
            <a:r>
              <a:rPr lang="en-US" sz="2800" dirty="0">
                <a:hlinkClick r:id="rId4"/>
              </a:rPr>
              <a:t>Veterans Court</a:t>
            </a:r>
            <a:endParaRPr lang="en-US" sz="2800" dirty="0"/>
          </a:p>
          <a:p>
            <a:pPr>
              <a:spcAft>
                <a:spcPts val="600"/>
              </a:spcAft>
            </a:pPr>
            <a:endParaRPr lang="en-US" dirty="0"/>
          </a:p>
        </p:txBody>
      </p:sp>
      <p:sp>
        <p:nvSpPr>
          <p:cNvPr id="9" name="TextBox 8">
            <a:extLst>
              <a:ext uri="{FF2B5EF4-FFF2-40B4-BE49-F238E27FC236}">
                <a16:creationId xmlns:a16="http://schemas.microsoft.com/office/drawing/2014/main" id="{81C2F1F5-5DCE-0744-9A69-9DC1233F54B0}"/>
              </a:ext>
            </a:extLst>
          </p:cNvPr>
          <p:cNvSpPr txBox="1"/>
          <p:nvPr/>
        </p:nvSpPr>
        <p:spPr>
          <a:xfrm>
            <a:off x="4672146" y="5861162"/>
            <a:ext cx="4009685" cy="830997"/>
          </a:xfrm>
          <a:prstGeom prst="rect">
            <a:avLst/>
          </a:prstGeom>
          <a:noFill/>
        </p:spPr>
        <p:txBody>
          <a:bodyPr wrap="square" rtlCol="0">
            <a:spAutoFit/>
          </a:bodyPr>
          <a:lstStyle/>
          <a:p>
            <a:pPr algn="ctr">
              <a:spcAft>
                <a:spcPts val="600"/>
              </a:spcAft>
            </a:pPr>
            <a:r>
              <a:rPr lang="en-US" sz="2400" dirty="0">
                <a:hlinkClick r:id="rId8"/>
              </a:rPr>
              <a:t>Life After Other Than Honorable Discharge</a:t>
            </a:r>
            <a:endParaRPr lang="en-US" sz="2400" dirty="0"/>
          </a:p>
        </p:txBody>
      </p:sp>
      <p:sp>
        <p:nvSpPr>
          <p:cNvPr id="7" name="TextBox 6">
            <a:extLst>
              <a:ext uri="{FF2B5EF4-FFF2-40B4-BE49-F238E27FC236}">
                <a16:creationId xmlns:a16="http://schemas.microsoft.com/office/drawing/2014/main" id="{6DF1C8C9-CBF7-0E4B-86EE-486245B1280B}"/>
              </a:ext>
            </a:extLst>
          </p:cNvPr>
          <p:cNvSpPr txBox="1"/>
          <p:nvPr/>
        </p:nvSpPr>
        <p:spPr>
          <a:xfrm>
            <a:off x="207606" y="85720"/>
            <a:ext cx="3988227" cy="877163"/>
          </a:xfrm>
          <a:prstGeom prst="rect">
            <a:avLst/>
          </a:prstGeom>
          <a:noFill/>
        </p:spPr>
        <p:txBody>
          <a:bodyPr wrap="square" rtlCol="0">
            <a:spAutoFit/>
          </a:bodyPr>
          <a:lstStyle/>
          <a:p>
            <a:pPr algn="ctr">
              <a:spcAft>
                <a:spcPts val="600"/>
              </a:spcAft>
            </a:pPr>
            <a:r>
              <a:rPr lang="en-US" sz="2800" dirty="0">
                <a:hlinkClick r:id="rId9"/>
              </a:rPr>
              <a:t>PTSD</a:t>
            </a:r>
            <a:endParaRPr lang="en-US" sz="2800" dirty="0"/>
          </a:p>
          <a:p>
            <a:pPr>
              <a:spcAft>
                <a:spcPts val="600"/>
              </a:spcAft>
            </a:pPr>
            <a:endParaRPr lang="en-US" dirty="0"/>
          </a:p>
        </p:txBody>
      </p:sp>
      <p:sp>
        <p:nvSpPr>
          <p:cNvPr id="10" name="TextBox 9">
            <a:extLst>
              <a:ext uri="{FF2B5EF4-FFF2-40B4-BE49-F238E27FC236}">
                <a16:creationId xmlns:a16="http://schemas.microsoft.com/office/drawing/2014/main" id="{E677F312-3CEE-2E44-96CE-CEC371193B6F}"/>
              </a:ext>
            </a:extLst>
          </p:cNvPr>
          <p:cNvSpPr txBox="1"/>
          <p:nvPr/>
        </p:nvSpPr>
        <p:spPr>
          <a:xfrm>
            <a:off x="4929998" y="100954"/>
            <a:ext cx="3081812" cy="523220"/>
          </a:xfrm>
          <a:prstGeom prst="rect">
            <a:avLst/>
          </a:prstGeom>
          <a:noFill/>
        </p:spPr>
        <p:txBody>
          <a:bodyPr wrap="square" rtlCol="0">
            <a:spAutoFit/>
          </a:bodyPr>
          <a:lstStyle/>
          <a:p>
            <a:pPr algn="ctr">
              <a:spcAft>
                <a:spcPts val="600"/>
              </a:spcAft>
            </a:pPr>
            <a:r>
              <a:rPr lang="en-US" sz="2800" dirty="0">
                <a:hlinkClick r:id="rId10"/>
              </a:rPr>
              <a:t>Camp Hope</a:t>
            </a:r>
            <a:endParaRPr lang="en-US" sz="2800" dirty="0"/>
          </a:p>
        </p:txBody>
      </p:sp>
      <p:sp>
        <p:nvSpPr>
          <p:cNvPr id="2" name="TextBox 1">
            <a:extLst>
              <a:ext uri="{FF2B5EF4-FFF2-40B4-BE49-F238E27FC236}">
                <a16:creationId xmlns:a16="http://schemas.microsoft.com/office/drawing/2014/main" id="{27507755-24EB-C743-90BC-EF4C96015C16}"/>
              </a:ext>
            </a:extLst>
          </p:cNvPr>
          <p:cNvSpPr txBox="1"/>
          <p:nvPr/>
        </p:nvSpPr>
        <p:spPr>
          <a:xfrm>
            <a:off x="8968541" y="1984297"/>
            <a:ext cx="2910441" cy="3970318"/>
          </a:xfrm>
          <a:prstGeom prst="rect">
            <a:avLst/>
          </a:prstGeom>
          <a:noFill/>
        </p:spPr>
        <p:txBody>
          <a:bodyPr wrap="square" rtlCol="0">
            <a:spAutoFit/>
          </a:bodyPr>
          <a:lstStyle/>
          <a:p>
            <a:endParaRPr lang="en-US" i="1" dirty="0"/>
          </a:p>
          <a:p>
            <a:pPr marL="285750" indent="-285750">
              <a:buFont typeface="Arial" panose="020B0604020202020204" pitchFamily="34" charset="0"/>
              <a:buChar char="•"/>
            </a:pPr>
            <a:r>
              <a:rPr lang="en-US" dirty="0"/>
              <a:t>How does PTSD make integrating into civilian life more difficult for veterans?</a:t>
            </a:r>
          </a:p>
          <a:p>
            <a:pPr marL="285750" indent="-285750">
              <a:buFont typeface="Arial" panose="020B0604020202020204" pitchFamily="34" charset="0"/>
              <a:buChar char="•"/>
            </a:pPr>
            <a:r>
              <a:rPr lang="en-US" dirty="0"/>
              <a:t>What are some factors in John’s military history which contributed to his PTSD?</a:t>
            </a:r>
          </a:p>
          <a:p>
            <a:pPr marL="285750" indent="-285750">
              <a:buFont typeface="Arial" panose="020B0604020202020204" pitchFamily="34" charset="0"/>
              <a:buChar char="•"/>
            </a:pPr>
            <a:r>
              <a:rPr lang="en-US" dirty="0"/>
              <a:t>What are the limitations associated with a less than honorable discharge?</a:t>
            </a:r>
          </a:p>
          <a:p>
            <a:endParaRPr lang="en-US" dirty="0"/>
          </a:p>
        </p:txBody>
      </p:sp>
      <p:sp>
        <p:nvSpPr>
          <p:cNvPr id="3" name="Content Placeholder 2">
            <a:extLst>
              <a:ext uri="{FF2B5EF4-FFF2-40B4-BE49-F238E27FC236}">
                <a16:creationId xmlns:a16="http://schemas.microsoft.com/office/drawing/2014/main" id="{614A777E-27C7-41B4-AC2A-60AA2AEE5D3B}"/>
              </a:ext>
            </a:extLst>
          </p:cNvPr>
          <p:cNvSpPr>
            <a:spLocks noGrp="1"/>
          </p:cNvSpPr>
          <p:nvPr>
            <p:ph sz="half" idx="1"/>
          </p:nvPr>
        </p:nvSpPr>
        <p:spPr>
          <a:xfrm>
            <a:off x="2901308" y="3000289"/>
            <a:ext cx="3068169" cy="994928"/>
          </a:xfrm>
          <a:solidFill>
            <a:schemeClr val="bg1"/>
          </a:solidFill>
          <a:ln w="25400">
            <a:solidFill>
              <a:schemeClr val="tx1"/>
            </a:solidFill>
          </a:ln>
        </p:spPr>
        <p:txBody>
          <a:bodyPr>
            <a:noAutofit/>
          </a:bodyPr>
          <a:lstStyle/>
          <a:p>
            <a:pPr marL="0" indent="0" algn="ctr">
              <a:buNone/>
            </a:pPr>
            <a:r>
              <a:rPr lang="en-US" sz="3200" dirty="0">
                <a:hlinkClick r:id="rId11"/>
              </a:rPr>
              <a:t>Veteran Demographics</a:t>
            </a:r>
            <a:endParaRPr lang="en-US" sz="3200" dirty="0"/>
          </a:p>
        </p:txBody>
      </p:sp>
      <p:sp>
        <p:nvSpPr>
          <p:cNvPr id="27" name="Action Button: Help 26">
            <a:hlinkClick r:id="" action="ppaction://noaction" highlightClick="1"/>
            <a:extLst>
              <a:ext uri="{FF2B5EF4-FFF2-40B4-BE49-F238E27FC236}">
                <a16:creationId xmlns:a16="http://schemas.microsoft.com/office/drawing/2014/main" id="{AD95B2E7-6CD6-D84E-BFB0-1E1CE5908C8A}"/>
              </a:ext>
            </a:extLst>
          </p:cNvPr>
          <p:cNvSpPr/>
          <p:nvPr/>
        </p:nvSpPr>
        <p:spPr>
          <a:xfrm>
            <a:off x="8869221" y="2392629"/>
            <a:ext cx="398326" cy="339526"/>
          </a:xfrm>
          <a:prstGeom prst="actionButtonHelp">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Action Button: Help 35">
            <a:hlinkClick r:id="" action="ppaction://noaction" highlightClick="1"/>
            <a:extLst>
              <a:ext uri="{FF2B5EF4-FFF2-40B4-BE49-F238E27FC236}">
                <a16:creationId xmlns:a16="http://schemas.microsoft.com/office/drawing/2014/main" id="{096171DA-5B4D-2044-B234-FD98D49A36AB}"/>
              </a:ext>
            </a:extLst>
          </p:cNvPr>
          <p:cNvSpPr/>
          <p:nvPr/>
        </p:nvSpPr>
        <p:spPr>
          <a:xfrm>
            <a:off x="8869221" y="3498916"/>
            <a:ext cx="398326" cy="339526"/>
          </a:xfrm>
          <a:prstGeom prst="actionButtonHelp">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Action Button: Help 36">
            <a:hlinkClick r:id="" action="ppaction://noaction" highlightClick="1"/>
            <a:extLst>
              <a:ext uri="{FF2B5EF4-FFF2-40B4-BE49-F238E27FC236}">
                <a16:creationId xmlns:a16="http://schemas.microsoft.com/office/drawing/2014/main" id="{EC43CB71-361D-8F40-B77D-517DD3254BC7}"/>
              </a:ext>
            </a:extLst>
          </p:cNvPr>
          <p:cNvSpPr/>
          <p:nvPr/>
        </p:nvSpPr>
        <p:spPr>
          <a:xfrm>
            <a:off x="8858106" y="4571742"/>
            <a:ext cx="398326" cy="339526"/>
          </a:xfrm>
          <a:prstGeom prst="actionButtonHelp">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Graphic 15" descr="Internet">
            <a:extLst>
              <a:ext uri="{FF2B5EF4-FFF2-40B4-BE49-F238E27FC236}">
                <a16:creationId xmlns:a16="http://schemas.microsoft.com/office/drawing/2014/main" id="{BAA2B059-9189-A744-A929-52C404D4500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9000" y="-46530"/>
            <a:ext cx="831536" cy="831536"/>
          </a:xfrm>
          <a:prstGeom prst="rect">
            <a:avLst/>
          </a:prstGeom>
        </p:spPr>
      </p:pic>
      <p:pic>
        <p:nvPicPr>
          <p:cNvPr id="42" name="Graphic 41" descr="Internet">
            <a:extLst>
              <a:ext uri="{FF2B5EF4-FFF2-40B4-BE49-F238E27FC236}">
                <a16:creationId xmlns:a16="http://schemas.microsoft.com/office/drawing/2014/main" id="{3A3F584A-52D9-6C41-904D-4BD12D97C18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41812" y="-46530"/>
            <a:ext cx="831536" cy="831536"/>
          </a:xfrm>
          <a:prstGeom prst="rect">
            <a:avLst/>
          </a:prstGeom>
        </p:spPr>
      </p:pic>
      <p:pic>
        <p:nvPicPr>
          <p:cNvPr id="43" name="Graphic 42" descr="Internet">
            <a:extLst>
              <a:ext uri="{FF2B5EF4-FFF2-40B4-BE49-F238E27FC236}">
                <a16:creationId xmlns:a16="http://schemas.microsoft.com/office/drawing/2014/main" id="{C6E7DBC9-F602-8549-995C-091475CBD3D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5725" y="5815026"/>
            <a:ext cx="831536" cy="831536"/>
          </a:xfrm>
          <a:prstGeom prst="rect">
            <a:avLst/>
          </a:prstGeom>
        </p:spPr>
      </p:pic>
      <p:pic>
        <p:nvPicPr>
          <p:cNvPr id="44" name="Graphic 43" descr="Internet">
            <a:extLst>
              <a:ext uri="{FF2B5EF4-FFF2-40B4-BE49-F238E27FC236}">
                <a16:creationId xmlns:a16="http://schemas.microsoft.com/office/drawing/2014/main" id="{CA529B9E-F116-ED4C-98F0-FA69A4667E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66956" y="5906677"/>
            <a:ext cx="831536" cy="831536"/>
          </a:xfrm>
          <a:prstGeom prst="rect">
            <a:avLst/>
          </a:prstGeom>
        </p:spPr>
      </p:pic>
      <p:pic>
        <p:nvPicPr>
          <p:cNvPr id="45" name="Graphic 44" descr="Internet">
            <a:extLst>
              <a:ext uri="{FF2B5EF4-FFF2-40B4-BE49-F238E27FC236}">
                <a16:creationId xmlns:a16="http://schemas.microsoft.com/office/drawing/2014/main" id="{A066A8D6-2571-2E46-93F7-F920C684824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59230" y="2890466"/>
            <a:ext cx="790791" cy="790791"/>
          </a:xfrm>
          <a:prstGeom prst="rect">
            <a:avLst/>
          </a:prstGeom>
        </p:spPr>
      </p:pic>
      <p:sp>
        <p:nvSpPr>
          <p:cNvPr id="46" name="Rectangle 45">
            <a:extLst>
              <a:ext uri="{FF2B5EF4-FFF2-40B4-BE49-F238E27FC236}">
                <a16:creationId xmlns:a16="http://schemas.microsoft.com/office/drawing/2014/main" id="{5ED77D68-38D9-1C4A-AC6C-9D97938D7D8E}"/>
              </a:ext>
            </a:extLst>
          </p:cNvPr>
          <p:cNvSpPr/>
          <p:nvPr/>
        </p:nvSpPr>
        <p:spPr>
          <a:xfrm>
            <a:off x="172981" y="2712882"/>
            <a:ext cx="2263574" cy="584775"/>
          </a:xfrm>
          <a:prstGeom prst="rect">
            <a:avLst/>
          </a:prstGeom>
        </p:spPr>
        <p:txBody>
          <a:bodyPr wrap="square">
            <a:spAutoFit/>
          </a:bodyPr>
          <a:lstStyle/>
          <a:p>
            <a:r>
              <a:rPr lang="en-US" sz="800" i="1" dirty="0">
                <a:solidFill>
                  <a:schemeClr val="bg1"/>
                </a:solidFill>
              </a:rPr>
              <a:t>Figure 5</a:t>
            </a:r>
            <a:r>
              <a:rPr lang="en-US" sz="800" dirty="0">
                <a:solidFill>
                  <a:schemeClr val="bg1"/>
                </a:solidFill>
              </a:rPr>
              <a:t>. Soldier suffering from PTSD. Adapted from “KLSA News”, retrieved from </a:t>
            </a:r>
            <a:r>
              <a:rPr lang="en-US" sz="800" dirty="0">
                <a:solidFill>
                  <a:schemeClr val="bg1"/>
                </a:solidFill>
                <a:hlinkClick r:id="rId14">
                  <a:extLst>
                    <a:ext uri="{A12FA001-AC4F-418D-AE19-62706E023703}">
                      <ahyp:hlinkClr xmlns:ahyp="http://schemas.microsoft.com/office/drawing/2018/hyperlinkcolor" val="tx"/>
                    </a:ext>
                  </a:extLst>
                </a:hlinkClick>
              </a:rPr>
              <a:t>https://www.ksla.com/story/22110456/ptsd-treating-the-silent-enemy-with-hearts-4-heroes/</a:t>
            </a:r>
            <a:endParaRPr lang="en-US" sz="800" dirty="0">
              <a:solidFill>
                <a:schemeClr val="bg1"/>
              </a:solidFill>
            </a:endParaRPr>
          </a:p>
        </p:txBody>
      </p:sp>
      <p:sp>
        <p:nvSpPr>
          <p:cNvPr id="47" name="Rectangle 46">
            <a:extLst>
              <a:ext uri="{FF2B5EF4-FFF2-40B4-BE49-F238E27FC236}">
                <a16:creationId xmlns:a16="http://schemas.microsoft.com/office/drawing/2014/main" id="{0D169579-ED16-0A4E-85D1-073F3261A684}"/>
              </a:ext>
            </a:extLst>
          </p:cNvPr>
          <p:cNvSpPr/>
          <p:nvPr/>
        </p:nvSpPr>
        <p:spPr>
          <a:xfrm>
            <a:off x="6086391" y="2729081"/>
            <a:ext cx="2413717" cy="584775"/>
          </a:xfrm>
          <a:prstGeom prst="rect">
            <a:avLst/>
          </a:prstGeom>
        </p:spPr>
        <p:txBody>
          <a:bodyPr wrap="square">
            <a:spAutoFit/>
          </a:bodyPr>
          <a:lstStyle/>
          <a:p>
            <a:r>
              <a:rPr lang="en-US" sz="800" i="1" dirty="0">
                <a:solidFill>
                  <a:schemeClr val="bg1"/>
                </a:solidFill>
              </a:rPr>
              <a:t>Figure 6</a:t>
            </a:r>
            <a:r>
              <a:rPr lang="en-US" sz="800" dirty="0">
                <a:solidFill>
                  <a:schemeClr val="bg1"/>
                </a:solidFill>
              </a:rPr>
              <a:t>. Camp Hope building sign. Adapted from “Watchtower Security”, retrieved from </a:t>
            </a:r>
            <a:r>
              <a:rPr lang="en-US" sz="800" dirty="0">
                <a:solidFill>
                  <a:schemeClr val="bg1"/>
                </a:solidFill>
                <a:hlinkClick r:id="rId15">
                  <a:extLst>
                    <a:ext uri="{A12FA001-AC4F-418D-AE19-62706E023703}">
                      <ahyp:hlinkClr xmlns:ahyp="http://schemas.microsoft.com/office/drawing/2018/hyperlinkcolor" val="tx"/>
                    </a:ext>
                  </a:extLst>
                </a:hlinkClick>
              </a:rPr>
              <a:t>https://watchtower-security.com/camp-hope-providing-new-hope-to-veterans-and-their-families/</a:t>
            </a:r>
            <a:endParaRPr lang="en-US" sz="800" dirty="0">
              <a:solidFill>
                <a:schemeClr val="bg1"/>
              </a:solidFill>
            </a:endParaRPr>
          </a:p>
        </p:txBody>
      </p:sp>
      <p:sp>
        <p:nvSpPr>
          <p:cNvPr id="48" name="Rectangle 47">
            <a:extLst>
              <a:ext uri="{FF2B5EF4-FFF2-40B4-BE49-F238E27FC236}">
                <a16:creationId xmlns:a16="http://schemas.microsoft.com/office/drawing/2014/main" id="{E640DE19-E7BA-7D49-9CA3-33BDFD4A21EB}"/>
              </a:ext>
            </a:extLst>
          </p:cNvPr>
          <p:cNvSpPr/>
          <p:nvPr/>
        </p:nvSpPr>
        <p:spPr>
          <a:xfrm>
            <a:off x="180271" y="5555123"/>
            <a:ext cx="3068169" cy="338554"/>
          </a:xfrm>
          <a:prstGeom prst="rect">
            <a:avLst/>
          </a:prstGeom>
        </p:spPr>
        <p:txBody>
          <a:bodyPr wrap="square">
            <a:spAutoFit/>
          </a:bodyPr>
          <a:lstStyle/>
          <a:p>
            <a:r>
              <a:rPr lang="en-US" sz="800" i="1" dirty="0">
                <a:solidFill>
                  <a:schemeClr val="bg1"/>
                </a:solidFill>
              </a:rPr>
              <a:t>Figure 7</a:t>
            </a:r>
            <a:r>
              <a:rPr lang="en-US" sz="800" dirty="0">
                <a:solidFill>
                  <a:schemeClr val="bg1"/>
                </a:solidFill>
              </a:rPr>
              <a:t>. Defendant standing before a judge. Adapted from “Judge Marc Carter”, retrieved from </a:t>
            </a:r>
            <a:r>
              <a:rPr lang="en-US" sz="800" dirty="0">
                <a:solidFill>
                  <a:schemeClr val="bg1"/>
                </a:solidFill>
                <a:hlinkClick r:id="rId16">
                  <a:extLst>
                    <a:ext uri="{A12FA001-AC4F-418D-AE19-62706E023703}">
                      <ahyp:hlinkClr xmlns:ahyp="http://schemas.microsoft.com/office/drawing/2018/hyperlinkcolor" val="tx"/>
                    </a:ext>
                  </a:extLst>
                </a:hlinkClick>
              </a:rPr>
              <a:t>https://judgemarccarter.com/</a:t>
            </a:r>
            <a:endParaRPr lang="en-US" sz="800" dirty="0">
              <a:solidFill>
                <a:schemeClr val="bg1"/>
              </a:solidFill>
            </a:endParaRPr>
          </a:p>
        </p:txBody>
      </p:sp>
      <p:sp>
        <p:nvSpPr>
          <p:cNvPr id="49" name="Rectangle 48">
            <a:extLst>
              <a:ext uri="{FF2B5EF4-FFF2-40B4-BE49-F238E27FC236}">
                <a16:creationId xmlns:a16="http://schemas.microsoft.com/office/drawing/2014/main" id="{6D27F208-C1C5-EA48-ADE9-60713C213044}"/>
              </a:ext>
            </a:extLst>
          </p:cNvPr>
          <p:cNvSpPr/>
          <p:nvPr/>
        </p:nvSpPr>
        <p:spPr>
          <a:xfrm>
            <a:off x="4476606" y="5648304"/>
            <a:ext cx="3969086" cy="276999"/>
          </a:xfrm>
          <a:prstGeom prst="rect">
            <a:avLst/>
          </a:prstGeom>
        </p:spPr>
        <p:txBody>
          <a:bodyPr wrap="square">
            <a:spAutoFit/>
          </a:bodyPr>
          <a:lstStyle/>
          <a:p>
            <a:r>
              <a:rPr lang="en-US" sz="600" i="1" dirty="0"/>
              <a:t>Figure 8</a:t>
            </a:r>
            <a:r>
              <a:rPr lang="en-US" sz="600" dirty="0"/>
              <a:t>. Military discharge notice. Adapted from “Military Benefits”, retrieved from </a:t>
            </a:r>
            <a:r>
              <a:rPr lang="en-US" sz="600" dirty="0">
                <a:hlinkClick r:id="rId17">
                  <a:extLst>
                    <a:ext uri="{A12FA001-AC4F-418D-AE19-62706E023703}">
                      <ahyp:hlinkClr xmlns:ahyp="http://schemas.microsoft.com/office/drawing/2018/hyperlinkcolor" val="tx"/>
                    </a:ext>
                  </a:extLst>
                </a:hlinkClick>
              </a:rPr>
              <a:t>http://militarybenefitspangeshi.blogspot.com/2017/06/military-benefits-dishonorable-discharge.html</a:t>
            </a:r>
            <a:endParaRPr lang="en-US" sz="600" dirty="0"/>
          </a:p>
        </p:txBody>
      </p:sp>
      <p:pic>
        <p:nvPicPr>
          <p:cNvPr id="8" name="Picture 7">
            <a:extLst>
              <a:ext uri="{FF2B5EF4-FFF2-40B4-BE49-F238E27FC236}">
                <a16:creationId xmlns:a16="http://schemas.microsoft.com/office/drawing/2014/main" id="{42177E96-16FB-4C6F-A8BF-6379314F3B8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89498" y="5754301"/>
            <a:ext cx="829128" cy="829128"/>
          </a:xfrm>
          <a:prstGeom prst="rect">
            <a:avLst/>
          </a:prstGeom>
        </p:spPr>
      </p:pic>
      <p:sp>
        <p:nvSpPr>
          <p:cNvPr id="13" name="TextBox 12">
            <a:extLst>
              <a:ext uri="{FF2B5EF4-FFF2-40B4-BE49-F238E27FC236}">
                <a16:creationId xmlns:a16="http://schemas.microsoft.com/office/drawing/2014/main" id="{7EED45BC-B744-4E17-BE8D-3B5341C15CAF}"/>
              </a:ext>
            </a:extLst>
          </p:cNvPr>
          <p:cNvSpPr txBox="1"/>
          <p:nvPr/>
        </p:nvSpPr>
        <p:spPr>
          <a:xfrm>
            <a:off x="9618627" y="5861162"/>
            <a:ext cx="2573372" cy="830997"/>
          </a:xfrm>
          <a:prstGeom prst="rect">
            <a:avLst/>
          </a:prstGeom>
          <a:noFill/>
        </p:spPr>
        <p:txBody>
          <a:bodyPr wrap="square" rtlCol="0">
            <a:spAutoFit/>
          </a:bodyPr>
          <a:lstStyle/>
          <a:p>
            <a:r>
              <a:rPr lang="en-US" sz="2400" dirty="0">
                <a:hlinkClick r:id="rId19"/>
              </a:rPr>
              <a:t>Military Separation Codes</a:t>
            </a:r>
            <a:endParaRPr lang="en-US" sz="2400" dirty="0"/>
          </a:p>
        </p:txBody>
      </p:sp>
      <p:pic>
        <p:nvPicPr>
          <p:cNvPr id="11" name="Picture 10"/>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479666" y="662013"/>
            <a:ext cx="3369248" cy="2243569"/>
          </a:xfrm>
          <a:prstGeom prst="rect">
            <a:avLst/>
          </a:prstGeom>
        </p:spPr>
      </p:pic>
    </p:spTree>
    <p:extLst>
      <p:ext uri="{BB962C8B-B14F-4D97-AF65-F5344CB8AC3E}">
        <p14:creationId xmlns:p14="http://schemas.microsoft.com/office/powerpoint/2010/main" val="22900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FE4A6-496B-4856-8021-752CA82ADC01}"/>
              </a:ext>
            </a:extLst>
          </p:cNvPr>
          <p:cNvSpPr>
            <a:spLocks noGrp="1"/>
          </p:cNvSpPr>
          <p:nvPr>
            <p:ph type="title"/>
          </p:nvPr>
        </p:nvSpPr>
        <p:spPr>
          <a:xfrm>
            <a:off x="968024" y="966515"/>
            <a:ext cx="4764036" cy="645669"/>
          </a:xfrm>
        </p:spPr>
        <p:txBody>
          <a:bodyPr>
            <a:normAutofit fontScale="90000"/>
          </a:bodyPr>
          <a:lstStyle/>
          <a:p>
            <a:r>
              <a:rPr lang="en-US" dirty="0"/>
              <a:t>John’s New Normal</a:t>
            </a:r>
          </a:p>
        </p:txBody>
      </p:sp>
      <p:sp>
        <p:nvSpPr>
          <p:cNvPr id="3" name="Content Placeholder 2">
            <a:extLst>
              <a:ext uri="{FF2B5EF4-FFF2-40B4-BE49-F238E27FC236}">
                <a16:creationId xmlns:a16="http://schemas.microsoft.com/office/drawing/2014/main" id="{D8084BEB-8902-45B1-B054-96D01373CFE2}"/>
              </a:ext>
            </a:extLst>
          </p:cNvPr>
          <p:cNvSpPr>
            <a:spLocks noGrp="1"/>
          </p:cNvSpPr>
          <p:nvPr>
            <p:ph idx="1"/>
          </p:nvPr>
        </p:nvSpPr>
        <p:spPr>
          <a:xfrm>
            <a:off x="1021279" y="1505310"/>
            <a:ext cx="6565637" cy="4117568"/>
          </a:xfrm>
        </p:spPr>
        <p:txBody>
          <a:bodyPr>
            <a:noAutofit/>
          </a:bodyPr>
          <a:lstStyle/>
          <a:p>
            <a:r>
              <a:rPr lang="en-US" dirty="0"/>
              <a:t>John no longer abuses alcohol or opioids.</a:t>
            </a:r>
          </a:p>
          <a:p>
            <a:r>
              <a:rPr lang="en-US" dirty="0"/>
              <a:t>He continues on </a:t>
            </a:r>
            <a:r>
              <a:rPr lang="en-US" i="1" dirty="0"/>
              <a:t>Suboxone</a:t>
            </a:r>
            <a:r>
              <a:rPr lang="en-US" dirty="0"/>
              <a:t> and is attending a virtual 12-step program several times weekly. </a:t>
            </a:r>
          </a:p>
          <a:p>
            <a:r>
              <a:rPr lang="en-US" dirty="0"/>
              <a:t>John and Sophie are living with Aunt Clara</a:t>
            </a:r>
          </a:p>
          <a:p>
            <a:r>
              <a:rPr lang="en-US" dirty="0"/>
              <a:t>Aunt Clara is receiving respite care from a local faith-based organization and can better manage her health. </a:t>
            </a:r>
          </a:p>
          <a:p>
            <a:r>
              <a:rPr lang="en-US" dirty="0"/>
              <a:t>Aunt Clara wants to continue to care for Sophie and help John. </a:t>
            </a:r>
          </a:p>
          <a:p>
            <a:pPr marL="0" indent="0">
              <a:buNone/>
            </a:pPr>
            <a:endParaRPr lang="en-US" sz="1600" dirty="0"/>
          </a:p>
        </p:txBody>
      </p:sp>
      <p:sp>
        <p:nvSpPr>
          <p:cNvPr id="6" name="TextBox 5">
            <a:extLst>
              <a:ext uri="{FF2B5EF4-FFF2-40B4-BE49-F238E27FC236}">
                <a16:creationId xmlns:a16="http://schemas.microsoft.com/office/drawing/2014/main" id="{C120C02C-E961-6E44-83A5-FE53E819BFF4}"/>
              </a:ext>
            </a:extLst>
          </p:cNvPr>
          <p:cNvSpPr txBox="1"/>
          <p:nvPr/>
        </p:nvSpPr>
        <p:spPr>
          <a:xfrm>
            <a:off x="7975285" y="2698230"/>
            <a:ext cx="3752515"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a:p>
        </p:txBody>
      </p:sp>
      <p:sp>
        <p:nvSpPr>
          <p:cNvPr id="5" name="Oval 4">
            <a:extLst>
              <a:ext uri="{FF2B5EF4-FFF2-40B4-BE49-F238E27FC236}">
                <a16:creationId xmlns:a16="http://schemas.microsoft.com/office/drawing/2014/main" id="{E5ECA700-194B-8847-9424-926B4383C7E0}"/>
              </a:ext>
            </a:extLst>
          </p:cNvPr>
          <p:cNvSpPr/>
          <p:nvPr/>
        </p:nvSpPr>
        <p:spPr>
          <a:xfrm>
            <a:off x="7511085" y="1071563"/>
            <a:ext cx="3659635" cy="448775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FD6B3B-A740-4C4D-A6AD-596BC960208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639677" y="1157291"/>
            <a:ext cx="3404565" cy="4321066"/>
          </a:xfrm>
          <a:prstGeom prst="ellipse">
            <a:avLst/>
          </a:prstGeom>
          <a:ln>
            <a:solidFill>
              <a:schemeClr val="tx1"/>
            </a:solidFill>
          </a:ln>
        </p:spPr>
      </p:pic>
      <p:sp>
        <p:nvSpPr>
          <p:cNvPr id="7" name="TextBox 6">
            <a:extLst>
              <a:ext uri="{FF2B5EF4-FFF2-40B4-BE49-F238E27FC236}">
                <a16:creationId xmlns:a16="http://schemas.microsoft.com/office/drawing/2014/main" id="{7C63553D-D23D-4A48-AE78-97DCB9D4B80D}"/>
              </a:ext>
            </a:extLst>
          </p:cNvPr>
          <p:cNvSpPr txBox="1"/>
          <p:nvPr/>
        </p:nvSpPr>
        <p:spPr>
          <a:xfrm>
            <a:off x="8329613" y="5567360"/>
            <a:ext cx="2673376" cy="338554"/>
          </a:xfrm>
          <a:prstGeom prst="rect">
            <a:avLst/>
          </a:prstGeom>
          <a:noFill/>
        </p:spPr>
        <p:txBody>
          <a:bodyPr wrap="square" rtlCol="0">
            <a:spAutoFit/>
          </a:bodyPr>
          <a:lstStyle/>
          <a:p>
            <a:r>
              <a:rPr lang="en-US" sz="800" dirty="0"/>
              <a:t>Figure 78. Photo of ‘John’ in new normal. Printed with permission S. Justin May 7, 2016. </a:t>
            </a:r>
          </a:p>
        </p:txBody>
      </p:sp>
    </p:spTree>
    <p:extLst>
      <p:ext uri="{BB962C8B-B14F-4D97-AF65-F5344CB8AC3E}">
        <p14:creationId xmlns:p14="http://schemas.microsoft.com/office/powerpoint/2010/main" val="1414243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F44FE3-38CC-4A79-991F-8ABD3D77CC5C}"/>
              </a:ext>
            </a:extLst>
          </p:cNvPr>
          <p:cNvSpPr>
            <a:spLocks noGrp="1"/>
          </p:cNvSpPr>
          <p:nvPr>
            <p:ph idx="1"/>
          </p:nvPr>
        </p:nvSpPr>
        <p:spPr>
          <a:xfrm>
            <a:off x="864704" y="69574"/>
            <a:ext cx="10603397" cy="6693175"/>
          </a:xfrm>
        </p:spPr>
        <p:txBody>
          <a:bodyPr>
            <a:normAutofit fontScale="25000" lnSpcReduction="20000"/>
          </a:bodyPr>
          <a:lstStyle/>
          <a:p>
            <a:pPr marL="457200" indent="-342900" algn="ctr">
              <a:lnSpc>
                <a:spcPct val="120000"/>
              </a:lnSpc>
              <a:spcBef>
                <a:spcPts val="0"/>
              </a:spcBef>
              <a:buNone/>
            </a:pPr>
            <a:r>
              <a:rPr lang="en-US" sz="900" b="1" dirty="0"/>
              <a:t>References</a:t>
            </a:r>
          </a:p>
          <a:p>
            <a:pPr marL="457200" indent="-342900" algn="ctr">
              <a:lnSpc>
                <a:spcPct val="120000"/>
              </a:lnSpc>
              <a:spcBef>
                <a:spcPts val="0"/>
              </a:spcBef>
              <a:buNone/>
            </a:pPr>
            <a:r>
              <a:rPr lang="en-US" sz="4800" b="1" dirty="0">
                <a:latin typeface="Times New Roman" panose="02020603050405020304" pitchFamily="18" charset="0"/>
                <a:cs typeface="Times New Roman" panose="02020603050405020304" pitchFamily="18" charset="0"/>
              </a:rPr>
              <a:t>References</a:t>
            </a:r>
          </a:p>
          <a:p>
            <a:pPr marL="457200" indent="-342900" algn="ctr">
              <a:lnSpc>
                <a:spcPct val="120000"/>
              </a:lnSpc>
              <a:spcBef>
                <a:spcPts val="0"/>
              </a:spcBef>
              <a:buNone/>
            </a:pPr>
            <a:endParaRPr lang="en-US" sz="4800" b="1"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ABC 13. (2020). ABC 13 News Logo </a:t>
            </a:r>
            <a:r>
              <a:rPr lang="en-US" sz="4800" u="sng" dirty="0">
                <a:latin typeface="Times New Roman" panose="02020603050405020304" pitchFamily="18" charset="0"/>
                <a:cs typeface="Times New Roman" panose="02020603050405020304" pitchFamily="18" charset="0"/>
                <a:hlinkClick r:id="rId2"/>
              </a:rPr>
              <a:t>https://www.abc13.com/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Accident in Baytown causes major traffic in Interstate 10. (n.d.). Baytown police blocking a traffic accident scene [Photograph]. Fox4Beaumont.com. </a:t>
            </a:r>
            <a:r>
              <a:rPr lang="en-US" sz="4800" u="sng" dirty="0">
                <a:latin typeface="Times New Roman" panose="02020603050405020304" pitchFamily="18" charset="0"/>
                <a:cs typeface="Times New Roman" panose="02020603050405020304" pitchFamily="18" charset="0"/>
                <a:hlinkClick r:id="rId3"/>
              </a:rPr>
              <a:t>https://fox4beaumont.com/news/local/gallery/accident-in-baytown-causes-major-traffic-on-interstate-10#photo-5</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Alexander, J. (2019, November 24). Aunt Clara posing outside of her home [Photograph].  </a:t>
            </a: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Alexander, J. (2020, January 16). Sophie going to school [Photograph].  </a:t>
            </a: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Altus Hospital. (2020). Emergency room in Altus Hospital in Baytown, Texas [Photograph]. </a:t>
            </a:r>
            <a:r>
              <a:rPr lang="en-US" sz="4800" u="sng" dirty="0">
                <a:latin typeface="Times New Roman" panose="02020603050405020304" pitchFamily="18" charset="0"/>
                <a:cs typeface="Times New Roman" panose="02020603050405020304" pitchFamily="18" charset="0"/>
                <a:hlinkClick r:id="rId4"/>
              </a:rPr>
              <a:t>https://altushospital.org</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Anderson, E. T. &amp; J. McFarlane. (2019). Community as partner: Theory and practice in nursing (8th ed). Wolters Kluwer. </a:t>
            </a: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Baytown Events. (2019). Baytown Festival 2019 Flyer [Photograph with text]. </a:t>
            </a:r>
            <a:r>
              <a:rPr lang="en-US" sz="4800" u="sng" dirty="0">
                <a:latin typeface="Times New Roman" panose="02020603050405020304" pitchFamily="18" charset="0"/>
                <a:cs typeface="Times New Roman" panose="02020603050405020304" pitchFamily="18" charset="0"/>
                <a:hlinkClick r:id="rId5"/>
              </a:rPr>
              <a:t>http://baytownevents.com/events/baytown-festival-taste-of-the-caribbean-celebration-2019/</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Baytown Health Center. (n.d.). Outside of front of Harris Health Center Harris Health System [Photograph]. Harris Health System. </a:t>
            </a:r>
            <a:r>
              <a:rPr lang="en-US" sz="4800" u="sng" dirty="0">
                <a:latin typeface="Times New Roman" panose="02020603050405020304" pitchFamily="18" charset="0"/>
                <a:cs typeface="Times New Roman" panose="02020603050405020304" pitchFamily="18" charset="0"/>
                <a:hlinkClick r:id="rId6"/>
              </a:rPr>
              <a:t>https://www.harrishealth.org/locations-hh/Pages/baytown-health-center.aspx</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Baytown one vote away from no-kill resolution. (2017, August 25). Baytown City Council [Photograph]. </a:t>
            </a:r>
            <a:r>
              <a:rPr lang="en-US" sz="4800" u="sng" dirty="0">
                <a:latin typeface="Times New Roman" panose="02020603050405020304" pitchFamily="18" charset="0"/>
                <a:cs typeface="Times New Roman" panose="02020603050405020304" pitchFamily="18" charset="0"/>
                <a:hlinkClick r:id="rId7"/>
              </a:rPr>
              <a:t>https://www.adopttosave.org/pursuing-no-kill/2017/9/12/baytown-one-vote-away-from-no-kill-resolution</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Baytown Police Officers. Adapted from “Baytown City Website”, retrieved from </a:t>
            </a:r>
            <a:r>
              <a:rPr lang="en-US" sz="4800" u="sng" dirty="0">
                <a:latin typeface="Times New Roman" panose="02020603050405020304" pitchFamily="18" charset="0"/>
                <a:cs typeface="Times New Roman" panose="02020603050405020304" pitchFamily="18" charset="0"/>
                <a:hlinkClick r:id="rId8"/>
              </a:rPr>
              <a:t>https://www.baytown.org/city-hall/departments/police</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The Baytown Sun. (2020). The Baytown Sun Logo </a:t>
            </a:r>
            <a:r>
              <a:rPr lang="en-US" sz="4800" u="sng" dirty="0">
                <a:latin typeface="Times New Roman" panose="02020603050405020304" pitchFamily="18" charset="0"/>
                <a:cs typeface="Times New Roman" panose="02020603050405020304" pitchFamily="18" charset="0"/>
              </a:rPr>
              <a:t>https://</a:t>
            </a:r>
            <a:r>
              <a:rPr lang="en-US" sz="4800" u="sng" dirty="0">
                <a:latin typeface="Times New Roman" panose="02020603050405020304" pitchFamily="18" charset="0"/>
                <a:cs typeface="Times New Roman" panose="02020603050405020304" pitchFamily="18" charset="0"/>
                <a:hlinkClick r:id="rId9"/>
              </a:rPr>
              <a:t>www.baytownsun.com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Baytown City Website. (</a:t>
            </a:r>
            <a:r>
              <a:rPr lang="en-US" sz="4800" dirty="0" err="1">
                <a:latin typeface="Times New Roman" panose="02020603050405020304" pitchFamily="18" charset="0"/>
                <a:cs typeface="Times New Roman" panose="02020603050405020304" pitchFamily="18" charset="0"/>
              </a:rPr>
              <a:t>n.d.a</a:t>
            </a:r>
            <a:r>
              <a:rPr lang="en-US" sz="4800" dirty="0">
                <a:latin typeface="Times New Roman" panose="02020603050405020304" pitchFamily="18" charset="0"/>
                <a:cs typeface="Times New Roman" panose="02020603050405020304" pitchFamily="18" charset="0"/>
              </a:rPr>
              <a:t>). Briarwood Park in Baytown, Texas [Photograph]. </a:t>
            </a:r>
            <a:r>
              <a:rPr lang="en-US" sz="4800" u="sng" dirty="0">
                <a:latin typeface="Times New Roman" panose="02020603050405020304" pitchFamily="18" charset="0"/>
                <a:cs typeface="Times New Roman" panose="02020603050405020304" pitchFamily="18" charset="0"/>
                <a:hlinkClick r:id="rId10"/>
              </a:rPr>
              <a:t>https://www.baytown.org/city-hall/departments/parks-recreation/parks</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Baytown City Website. (</a:t>
            </a:r>
            <a:r>
              <a:rPr lang="en-US" sz="4800" dirty="0" err="1">
                <a:latin typeface="Times New Roman" panose="02020603050405020304" pitchFamily="18" charset="0"/>
                <a:cs typeface="Times New Roman" panose="02020603050405020304" pitchFamily="18" charset="0"/>
              </a:rPr>
              <a:t>n.d.b</a:t>
            </a:r>
            <a:r>
              <a:rPr lang="en-US" sz="4800" dirty="0">
                <a:latin typeface="Times New Roman" panose="02020603050405020304" pitchFamily="18" charset="0"/>
                <a:cs typeface="Times New Roman" panose="02020603050405020304" pitchFamily="18" charset="0"/>
              </a:rPr>
              <a:t>). Kayakers at the Eddie V. Gray Wetlands Education Center in Baytown, Texas [Photograph]. </a:t>
            </a:r>
            <a:r>
              <a:rPr lang="en-US" sz="4800" u="sng" dirty="0">
                <a:latin typeface="Times New Roman" panose="02020603050405020304" pitchFamily="18" charset="0"/>
                <a:cs typeface="Times New Roman" panose="02020603050405020304" pitchFamily="18" charset="0"/>
                <a:hlinkClick r:id="rId11"/>
              </a:rPr>
              <a:t>https://www.baytown.org/city-hall/departments/parks-recreation/eddie-v-gray-wetlands-education-center</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err="1">
                <a:latin typeface="Times New Roman" panose="02020603050405020304" pitchFamily="18" charset="0"/>
                <a:cs typeface="Times New Roman" panose="02020603050405020304" pitchFamily="18" charset="0"/>
              </a:rPr>
              <a:t>Bunn,C</a:t>
            </a:r>
            <a:r>
              <a:rPr lang="en-US" sz="4800" dirty="0">
                <a:latin typeface="Times New Roman" panose="02020603050405020304" pitchFamily="18" charset="0"/>
                <a:cs typeface="Times New Roman" panose="02020603050405020304" pitchFamily="18" charset="0"/>
              </a:rPr>
              <a:t>. (2021, March 8). Black churches have become indispensable in Covid-19 vaccination effort. NCB Universal. Retrieved March 19, 2021 from </a:t>
            </a:r>
            <a:r>
              <a:rPr lang="en-US" sz="4800" dirty="0">
                <a:latin typeface="Times New Roman" panose="02020603050405020304" pitchFamily="18" charset="0"/>
                <a:cs typeface="Times New Roman" panose="02020603050405020304" pitchFamily="18" charset="0"/>
                <a:hlinkClick r:id="rId12"/>
              </a:rPr>
              <a:t>https://www.nbcnews.com/news/nbcblk/black-churches-become-indispensable-covid-19-vaccination-effort-rcna364</a:t>
            </a:r>
            <a:r>
              <a:rPr lang="en-US" sz="4800" dirty="0">
                <a:latin typeface="Times New Roman" panose="02020603050405020304" pitchFamily="18" charset="0"/>
                <a:cs typeface="Times New Roman" panose="02020603050405020304" pitchFamily="18" charset="0"/>
              </a:rPr>
              <a:t>  </a:t>
            </a: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Carter, M. (n.d.). Defendant standing before a judge [Photograph].  Adapted from “Judge Marc Carter”, </a:t>
            </a:r>
            <a:r>
              <a:rPr lang="en-US" sz="4800" u="sng" dirty="0">
                <a:latin typeface="Times New Roman" panose="02020603050405020304" pitchFamily="18" charset="0"/>
                <a:cs typeface="Times New Roman" panose="02020603050405020304" pitchFamily="18" charset="0"/>
                <a:hlinkClick r:id="rId13"/>
              </a:rPr>
              <a:t>https://judgemarccarter.com/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(2020a). Graphical depiction of marital status in Baytown, Texas [Chart].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(2020b). Graphical depiction of unemployment in Baytown, Texas [Chart]. Adapted from “City Data”, retrieved from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(2020c). Graphical depiction of house values in Baytown, Texas [Chart].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(2020d). Graphical depiction of median household income in Baytown, Texas [Chart].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(2020e). Graphical depiction of most common industries in Baytown, Texas [Chart].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(2020f). Graphical depiction of most common occupations in Baytown, Texas [Chart].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(2020g). Graphical depiction of educational attainment in Baytown, Texas [Chart].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(2020h). Graphical depiction of school enrollment in Baytown, Texas [Chart].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(2020i). Graphical depiction of crime in Baytown, Texas [Chart].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(2020j). Graphical depiction of means of transportation to work in Baytown, Texas [Chart].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(2020k). Graphical depiction of travel time in Baytown, Texas [Chart].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dirty="0">
              <a:latin typeface="Times New Roman" panose="02020603050405020304" pitchFamily="18" charset="0"/>
              <a:cs typeface="Times New Roman" panose="02020603050405020304" pitchFamily="18" charset="0"/>
            </a:endParaRPr>
          </a:p>
          <a:p>
            <a:pPr marL="457200" indent="-400050">
              <a:lnSpc>
                <a:spcPct val="120000"/>
              </a:lnSpc>
              <a:spcBef>
                <a:spcPts val="0"/>
              </a:spcBef>
              <a:buNone/>
            </a:pPr>
            <a:r>
              <a:rPr lang="en-US" sz="4800" dirty="0">
                <a:latin typeface="Times New Roman" panose="02020603050405020304" pitchFamily="18" charset="0"/>
                <a:cs typeface="Times New Roman" panose="02020603050405020304" pitchFamily="18" charset="0"/>
              </a:rPr>
              <a:t>City-Data.com. (2020l). Graphical depiction of religion in Baytown, Texas [Chart].  </a:t>
            </a:r>
            <a:r>
              <a:rPr lang="en-US" sz="4800" u="sng" dirty="0">
                <a:latin typeface="Times New Roman" panose="02020603050405020304" pitchFamily="18" charset="0"/>
                <a:cs typeface="Times New Roman" panose="02020603050405020304" pitchFamily="18" charset="0"/>
                <a:hlinkClick r:id="rId14"/>
              </a:rPr>
              <a:t>https://www.city-data.com/</a:t>
            </a:r>
            <a:endParaRPr lang="en-US" sz="4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28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F44FE3-38CC-4A79-991F-8ABD3D77CC5C}"/>
              </a:ext>
            </a:extLst>
          </p:cNvPr>
          <p:cNvSpPr>
            <a:spLocks noGrp="1"/>
          </p:cNvSpPr>
          <p:nvPr>
            <p:ph idx="1"/>
          </p:nvPr>
        </p:nvSpPr>
        <p:spPr>
          <a:xfrm>
            <a:off x="854765" y="99392"/>
            <a:ext cx="10613335" cy="6663358"/>
          </a:xfrm>
        </p:spPr>
        <p:txBody>
          <a:bodyPr>
            <a:normAutofit fontScale="25000" lnSpcReduction="20000"/>
          </a:bodyPr>
          <a:lstStyle/>
          <a:p>
            <a:pPr marL="457200" indent="-342900" algn="ctr">
              <a:lnSpc>
                <a:spcPct val="120000"/>
              </a:lnSpc>
              <a:spcBef>
                <a:spcPts val="0"/>
              </a:spcBef>
              <a:buNone/>
            </a:pPr>
            <a:r>
              <a:rPr lang="en-US" sz="900" b="1" dirty="0"/>
              <a:t>References</a:t>
            </a:r>
          </a:p>
          <a:p>
            <a:pPr marL="457200" indent="-342900" algn="ctr">
              <a:lnSpc>
                <a:spcPct val="120000"/>
              </a:lnSpc>
              <a:spcBef>
                <a:spcPts val="0"/>
              </a:spcBef>
              <a:buNone/>
            </a:pPr>
            <a:r>
              <a:rPr lang="en-US" sz="4800" b="1" dirty="0">
                <a:latin typeface="Times New Roman" panose="02020603050405020304" pitchFamily="18" charset="0"/>
                <a:cs typeface="Times New Roman" panose="02020603050405020304" pitchFamily="18" charset="0"/>
              </a:rPr>
              <a:t>References</a:t>
            </a:r>
          </a:p>
          <a:p>
            <a:pPr marL="457200" indent="-342900" algn="ctr">
              <a:lnSpc>
                <a:spcPct val="120000"/>
              </a:lnSpc>
              <a:spcBef>
                <a:spcPts val="0"/>
              </a:spcBef>
              <a:buNone/>
            </a:pPr>
            <a:endParaRPr lang="en-US" sz="4800" b="1"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City of Baytown Website. (2014). Fred Hartman bridge leading into Baytown, Texas [Photograph]. </a:t>
            </a:r>
            <a:r>
              <a:rPr lang="en-US" sz="4800" u="sng" dirty="0">
                <a:latin typeface="Times New Roman" panose="02020603050405020304" pitchFamily="18" charset="0"/>
                <a:cs typeface="Times New Roman" panose="02020603050405020304" pitchFamily="18" charset="0"/>
                <a:hlinkClick r:id="rId2"/>
              </a:rPr>
              <a:t>https://www.baytown.org/discover-us/about</a:t>
            </a:r>
            <a:endParaRPr lang="en-US" sz="4800" u="sng"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err="1">
                <a:latin typeface="Times New Roman" panose="02020603050405020304" pitchFamily="18" charset="0"/>
                <a:cs typeface="Times New Roman" panose="02020603050405020304" pitchFamily="18" charset="0"/>
              </a:rPr>
              <a:t>Coboreba</a:t>
            </a:r>
            <a:r>
              <a:rPr lang="en-US" sz="4800" dirty="0">
                <a:latin typeface="Times New Roman" panose="02020603050405020304" pitchFamily="18" charset="0"/>
                <a:cs typeface="Times New Roman" panose="02020603050405020304" pitchFamily="18" charset="0"/>
              </a:rPr>
              <a:t>, A. (2017, August). Military benefits: Military discharge notice [Clip art]. </a:t>
            </a:r>
            <a:r>
              <a:rPr lang="en-US" sz="4800" u="sng" dirty="0">
                <a:latin typeface="Times New Roman" panose="02020603050405020304" pitchFamily="18" charset="0"/>
                <a:cs typeface="Times New Roman" panose="02020603050405020304" pitchFamily="18" charset="0"/>
                <a:hlinkClick r:id="rId3"/>
              </a:rPr>
              <a:t>http://militarybenefitspangeshi.blogspot.com/2017/06/military-benefits-dishonorable-discharge.html</a:t>
            </a:r>
            <a:endParaRPr lang="en-US" sz="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Dale, A. (2019, July 26). Baytown cricket club [Photograph]. The Baytown Sun. </a:t>
            </a:r>
            <a:r>
              <a:rPr lang="en-US" sz="4800" u="sng" dirty="0">
                <a:latin typeface="Times New Roman" panose="02020603050405020304" pitchFamily="18" charset="0"/>
                <a:cs typeface="Times New Roman" panose="02020603050405020304" pitchFamily="18" charset="0"/>
                <a:hlinkClick r:id="rId4"/>
              </a:rPr>
              <a:t>http://baytownsun.com/sports/article_3b7cf636-af3f-11e9-8bef-23e51e3c1675.html</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Facebook. (2020). Facebook Logo </a:t>
            </a:r>
            <a:r>
              <a:rPr lang="en-US" sz="4800" i="1" dirty="0">
                <a:latin typeface="Times New Roman" panose="02020603050405020304" pitchFamily="18" charset="0"/>
                <a:cs typeface="Times New Roman" panose="02020603050405020304" pitchFamily="18" charset="0"/>
              </a:rPr>
              <a:t>[</a:t>
            </a:r>
            <a:r>
              <a:rPr lang="en-US" sz="4800" dirty="0">
                <a:latin typeface="Times New Roman" panose="02020603050405020304" pitchFamily="18" charset="0"/>
                <a:cs typeface="Times New Roman" panose="02020603050405020304" pitchFamily="18" charset="0"/>
              </a:rPr>
              <a:t>Clip art]. </a:t>
            </a:r>
            <a:r>
              <a:rPr lang="en-US" sz="4800" u="sng" dirty="0">
                <a:latin typeface="Times New Roman" panose="02020603050405020304" pitchFamily="18" charset="0"/>
                <a:cs typeface="Times New Roman" panose="02020603050405020304" pitchFamily="18" charset="0"/>
                <a:hlinkClick r:id="rId5"/>
              </a:rPr>
              <a:t>https://www.facebook.com</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Four Square City Guide. The produce section of a Food Town grocery store in Baytown, Texas [Photograph]. </a:t>
            </a:r>
            <a:r>
              <a:rPr lang="en-US" sz="4800" u="sng" dirty="0">
                <a:latin typeface="Times New Roman" panose="02020603050405020304" pitchFamily="18" charset="0"/>
                <a:cs typeface="Times New Roman" panose="02020603050405020304" pitchFamily="18" charset="0"/>
                <a:hlinkClick r:id="rId6"/>
              </a:rPr>
              <a:t>https://foursquare.com/v/food-town/4c0c1b0ebbc676b05f974cd5</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err="1">
                <a:latin typeface="Times New Roman" panose="02020603050405020304" pitchFamily="18" charset="0"/>
                <a:cs typeface="Times New Roman" panose="02020603050405020304" pitchFamily="18" charset="0"/>
              </a:rPr>
              <a:t>Grom</a:t>
            </a:r>
            <a:r>
              <a:rPr lang="en-US" sz="4800" dirty="0">
                <a:latin typeface="Times New Roman" panose="02020603050405020304" pitchFamily="18" charset="0"/>
                <a:cs typeface="Times New Roman" panose="02020603050405020304" pitchFamily="18" charset="0"/>
              </a:rPr>
              <a:t>, J. P. (2016, October 4). Alamo Elementary school in Baytown, Texas [Photograph]. School Construction </a:t>
            </a:r>
            <a:r>
              <a:rPr lang="en-US" sz="4800" dirty="0" err="1">
                <a:latin typeface="Times New Roman" panose="02020603050405020304" pitchFamily="18" charset="0"/>
                <a:cs typeface="Times New Roman" panose="02020603050405020304" pitchFamily="18" charset="0"/>
              </a:rPr>
              <a:t>News.</a:t>
            </a:r>
            <a:r>
              <a:rPr lang="en-US" sz="4800" u="sng" dirty="0" err="1">
                <a:latin typeface="Times New Roman" panose="02020603050405020304" pitchFamily="18" charset="0"/>
                <a:cs typeface="Times New Roman" panose="02020603050405020304" pitchFamily="18" charset="0"/>
                <a:hlinkClick r:id="rId7"/>
              </a:rPr>
              <a:t>http</a:t>
            </a:r>
            <a:r>
              <a:rPr lang="en-US" sz="4800" u="sng" dirty="0">
                <a:latin typeface="Times New Roman" panose="02020603050405020304" pitchFamily="18" charset="0"/>
                <a:cs typeface="Times New Roman" panose="02020603050405020304" pitchFamily="18" charset="0"/>
                <a:hlinkClick r:id="rId7"/>
              </a:rPr>
              <a:t>://schoolconstructionnews.com/2016/10/04/efficient-program-management-drives-267-million-goose-creek-cisd-makeover/</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Health and Wellness Coaching. (n.d.). Health and Wellness [Clip art]. Carter Community Building Association. </a:t>
            </a:r>
            <a:r>
              <a:rPr lang="en-US" sz="4800" u="sng" dirty="0">
                <a:latin typeface="Times New Roman" panose="02020603050405020304" pitchFamily="18" charset="0"/>
                <a:cs typeface="Times New Roman" panose="02020603050405020304" pitchFamily="18" charset="0"/>
                <a:hlinkClick r:id="rId8"/>
              </a:rPr>
              <a:t>https://joinccba.org/health-wellness-coaching/</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Healthy People 2020 [Internet]. (2020). </a:t>
            </a:r>
            <a:r>
              <a:rPr lang="en-US" sz="4800" i="1" dirty="0">
                <a:latin typeface="Times New Roman" panose="02020603050405020304" pitchFamily="18" charset="0"/>
                <a:cs typeface="Times New Roman" panose="02020603050405020304" pitchFamily="18" charset="0"/>
              </a:rPr>
              <a:t>Social determinants of health</a:t>
            </a:r>
            <a:r>
              <a:rPr lang="en-US" sz="4800" dirty="0">
                <a:latin typeface="Times New Roman" panose="02020603050405020304" pitchFamily="18" charset="0"/>
                <a:cs typeface="Times New Roman" panose="02020603050405020304" pitchFamily="18" charset="0"/>
              </a:rPr>
              <a:t>. Retrieved February 15, 2020, from https://www.healthypeople.gov/2020/topics-objectives/topic/social-determinants-of-health</a:t>
            </a: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Healthy People 2030, U.S. Department of Health and Human Services, Office of Disease Prevention and Health Promotion. [Internet]. (2020). Retrieved March 25, 2021, from </a:t>
            </a:r>
            <a:r>
              <a:rPr lang="en-US" sz="4800" dirty="0">
                <a:latin typeface="Times New Roman" panose="02020603050405020304" pitchFamily="18" charset="0"/>
                <a:cs typeface="Times New Roman" panose="02020603050405020304" pitchFamily="18" charset="0"/>
                <a:hlinkClick r:id="rId9"/>
              </a:rPr>
              <a:t>https://health.gov/healthypeople/objectives-and-data/social-determinants-health</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Hearst. (2020). Houston Chronical Logo [Clip art].  </a:t>
            </a:r>
            <a:r>
              <a:rPr lang="en-US" sz="4800" u="sng" dirty="0">
                <a:latin typeface="Times New Roman" panose="02020603050405020304" pitchFamily="18" charset="0"/>
                <a:cs typeface="Times New Roman" panose="02020603050405020304" pitchFamily="18" charset="0"/>
                <a:hlinkClick r:id="rId10"/>
              </a:rPr>
              <a:t>https://www.chron.com/</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Highlands Fire Department. (2020). Fire Department Vehicles [Photograph]. </a:t>
            </a:r>
            <a:r>
              <a:rPr lang="en-US" sz="4800" u="sng" dirty="0">
                <a:latin typeface="Times New Roman" panose="02020603050405020304" pitchFamily="18" charset="0"/>
                <a:cs typeface="Times New Roman" panose="02020603050405020304" pitchFamily="18" charset="0"/>
                <a:hlinkClick r:id="rId11"/>
              </a:rPr>
              <a:t>https://highlandsfire.com/</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Homes of the Rich. (2016, May 5).</a:t>
            </a:r>
            <a:r>
              <a:rPr lang="en-US" sz="4800" i="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6.5 million estate in Baytown, Texas [Photograph]. </a:t>
            </a:r>
            <a:r>
              <a:rPr lang="en-US" sz="4800" u="sng" dirty="0">
                <a:latin typeface="Times New Roman" panose="02020603050405020304" pitchFamily="18" charset="0"/>
                <a:cs typeface="Times New Roman" panose="02020603050405020304" pitchFamily="18" charset="0"/>
                <a:hlinkClick r:id="rId12"/>
              </a:rPr>
              <a:t>https://homesoftherich.net/2016/05/6-5-million-estate-in-baytown-tx/</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Houston Public Media</a:t>
            </a:r>
            <a:r>
              <a:rPr lang="en-US" sz="4800" i="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(n.d.). An HEB grocery store in Baytown, Texas [Photograph]. </a:t>
            </a:r>
            <a:r>
              <a:rPr lang="en-US" sz="4800" i="1" u="sng" dirty="0">
                <a:latin typeface="Times New Roman" panose="02020603050405020304" pitchFamily="18" charset="0"/>
                <a:cs typeface="Times New Roman" panose="02020603050405020304" pitchFamily="18" charset="0"/>
                <a:hlinkClick r:id="rId13"/>
              </a:rPr>
              <a:t>https://www.houstonpublicmedia.org/articles/news/2017/12/06/254946/houstons-grocery-market-growing-fast-but-not-equally-across-the-region/</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Houston Recovery Center. (2020). Man lying on bed in a shelter [Photograph]. Sobering Center: A Safe Place to Get Sober. </a:t>
            </a:r>
            <a:r>
              <a:rPr lang="en-US" sz="4800" u="sng" dirty="0">
                <a:latin typeface="Times New Roman" panose="02020603050405020304" pitchFamily="18" charset="0"/>
                <a:cs typeface="Times New Roman" panose="02020603050405020304" pitchFamily="18" charset="0"/>
                <a:hlinkClick r:id="rId14"/>
              </a:rPr>
              <a:t>https://houstonrecoverycenter.org/sobering-center/</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Justin, S. (n.d.). Early military photo of Army. Printed with permission. </a:t>
            </a: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Justin, S. (2016, May 7). Photo of ‘John’ in new normal. Printed with permission.</a:t>
            </a:r>
          </a:p>
          <a:p>
            <a:pPr marL="457200" indent="-457200">
              <a:lnSpc>
                <a:spcPct val="120000"/>
              </a:lnSpc>
              <a:spcBef>
                <a:spcPts val="0"/>
              </a:spcBef>
              <a:buNone/>
            </a:pPr>
            <a:r>
              <a:rPr lang="en-US" sz="4800" dirty="0" err="1">
                <a:latin typeface="Times New Roman" panose="02020603050405020304" pitchFamily="18" charset="0"/>
                <a:cs typeface="Times New Roman" panose="02020603050405020304" pitchFamily="18" charset="0"/>
              </a:rPr>
              <a:t>Kidsvisitor</a:t>
            </a:r>
            <a:r>
              <a:rPr lang="en-US" sz="4800" dirty="0">
                <a:latin typeface="Times New Roman" panose="02020603050405020304" pitchFamily="18" charset="0"/>
                <a:cs typeface="Times New Roman" panose="02020603050405020304" pitchFamily="18" charset="0"/>
              </a:rPr>
              <a:t>. (2020). Children enjoying a water slide at Pirate’s Bay Waterpark in Baytown, Texas [Photograph].</a:t>
            </a:r>
            <a:r>
              <a:rPr lang="en-US" sz="4800" u="sng" dirty="0">
                <a:latin typeface="Times New Roman" panose="02020603050405020304" pitchFamily="18" charset="0"/>
                <a:cs typeface="Times New Roman" panose="02020603050405020304" pitchFamily="18" charset="0"/>
                <a:hlinkClick r:id="rId15"/>
              </a:rPr>
              <a:t>https://kidsvisitor.com/</a:t>
            </a:r>
            <a:r>
              <a:rPr lang="en-US" sz="4800" u="sng" dirty="0" err="1">
                <a:latin typeface="Times New Roman" panose="02020603050405020304" pitchFamily="18" charset="0"/>
                <a:cs typeface="Times New Roman" panose="02020603050405020304" pitchFamily="18" charset="0"/>
                <a:hlinkClick r:id="rId15"/>
              </a:rPr>
              <a:t>en</a:t>
            </a:r>
            <a:r>
              <a:rPr lang="en-US" sz="4800" u="sng" dirty="0">
                <a:latin typeface="Times New Roman" panose="02020603050405020304" pitchFamily="18" charset="0"/>
                <a:cs typeface="Times New Roman" panose="02020603050405020304" pitchFamily="18" charset="0"/>
                <a:hlinkClick r:id="rId15"/>
              </a:rPr>
              <a:t>/</a:t>
            </a:r>
            <a:r>
              <a:rPr lang="en-US" sz="4800" u="sng" dirty="0" err="1">
                <a:latin typeface="Times New Roman" panose="02020603050405020304" pitchFamily="18" charset="0"/>
                <a:cs typeface="Times New Roman" panose="02020603050405020304" pitchFamily="18" charset="0"/>
                <a:hlinkClick r:id="rId15"/>
              </a:rPr>
              <a:t>baytown</a:t>
            </a:r>
            <a:r>
              <a:rPr lang="en-US" sz="4800" u="sng" dirty="0">
                <a:latin typeface="Times New Roman" panose="02020603050405020304" pitchFamily="18" charset="0"/>
                <a:cs typeface="Times New Roman" panose="02020603050405020304" pitchFamily="18" charset="0"/>
                <a:hlinkClick r:id="rId15"/>
              </a:rPr>
              <a:t>/place/7807-pirates-bay-waterpark</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KHOU 11. (2020). KHOU News Logo [Clip art]. </a:t>
            </a:r>
            <a:r>
              <a:rPr lang="en-US" sz="4800" u="sng" dirty="0">
                <a:latin typeface="Times New Roman" panose="02020603050405020304" pitchFamily="18" charset="0"/>
                <a:cs typeface="Times New Roman" panose="02020603050405020304" pitchFamily="18" charset="0"/>
                <a:hlinkClick r:id="rId16"/>
              </a:rPr>
              <a:t>https://www.khou.com</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KLSA News. (2013, April 29). Soldier suffering from PTSD [Photograph]. </a:t>
            </a:r>
            <a:r>
              <a:rPr lang="en-US" sz="4800" u="sng" dirty="0">
                <a:latin typeface="Times New Roman" panose="02020603050405020304" pitchFamily="18" charset="0"/>
                <a:cs typeface="Times New Roman" panose="02020603050405020304" pitchFamily="18" charset="0"/>
                <a:hlinkClick r:id="rId17"/>
              </a:rPr>
              <a:t>https://www.ksla.com/story/22110456/ptsd-treating-the-silent-enemy-with-hearts-4-heroes/</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La </a:t>
            </a:r>
            <a:r>
              <a:rPr lang="en-US" sz="4800" dirty="0" err="1">
                <a:latin typeface="Times New Roman" panose="02020603050405020304" pitchFamily="18" charset="0"/>
                <a:cs typeface="Times New Roman" panose="02020603050405020304" pitchFamily="18" charset="0"/>
              </a:rPr>
              <a:t>Michoacana</a:t>
            </a:r>
            <a:r>
              <a:rPr lang="en-US" sz="4800" dirty="0">
                <a:latin typeface="Times New Roman" panose="02020603050405020304" pitchFamily="18" charset="0"/>
                <a:cs typeface="Times New Roman" panose="02020603050405020304" pitchFamily="18" charset="0"/>
              </a:rPr>
              <a:t> Meat Market. (n.d.). A meat market in Baytown, Texas [Photograph]. </a:t>
            </a:r>
            <a:r>
              <a:rPr lang="en-US" sz="4800" u="sng" dirty="0">
                <a:latin typeface="Times New Roman" panose="02020603050405020304" pitchFamily="18" charset="0"/>
                <a:cs typeface="Times New Roman" panose="02020603050405020304" pitchFamily="18" charset="0"/>
                <a:hlinkClick r:id="rId18"/>
              </a:rPr>
              <a:t>https://www.lamichoacanameatmarket.com/en/4910-n-main-st-baytown-tx-77521/</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Local Harvest. (2020). Advertisement for a farmer’s market in Baytown, Texas [Photograph]. </a:t>
            </a:r>
            <a:r>
              <a:rPr lang="en-US" sz="4800" u="sng" dirty="0">
                <a:latin typeface="Times New Roman" panose="02020603050405020304" pitchFamily="18" charset="0"/>
                <a:cs typeface="Times New Roman" panose="02020603050405020304" pitchFamily="18" charset="0"/>
                <a:hlinkClick r:id="rId19"/>
              </a:rPr>
              <a:t>https://www.localharvest.org/baytown-farmers-market-M74023</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Masjid </a:t>
            </a:r>
            <a:r>
              <a:rPr lang="en-US" sz="4800" dirty="0" err="1">
                <a:latin typeface="Times New Roman" panose="02020603050405020304" pitchFamily="18" charset="0"/>
                <a:cs typeface="Times New Roman" panose="02020603050405020304" pitchFamily="18" charset="0"/>
              </a:rPr>
              <a:t>AlRahmah</a:t>
            </a:r>
            <a:r>
              <a:rPr lang="en-US" sz="4800" dirty="0">
                <a:latin typeface="Times New Roman" panose="02020603050405020304" pitchFamily="18" charset="0"/>
                <a:cs typeface="Times New Roman" panose="02020603050405020304" pitchFamily="18" charset="0"/>
              </a:rPr>
              <a:t> Mosque Baytown. (n.d.). Masjid </a:t>
            </a:r>
            <a:r>
              <a:rPr lang="en-US" sz="4800" dirty="0" err="1">
                <a:latin typeface="Times New Roman" panose="02020603050405020304" pitchFamily="18" charset="0"/>
                <a:cs typeface="Times New Roman" panose="02020603050405020304" pitchFamily="18" charset="0"/>
              </a:rPr>
              <a:t>AlRahmah</a:t>
            </a:r>
            <a:r>
              <a:rPr lang="en-US" sz="4800" dirty="0">
                <a:latin typeface="Times New Roman" panose="02020603050405020304" pitchFamily="18" charset="0"/>
                <a:cs typeface="Times New Roman" panose="02020603050405020304" pitchFamily="18" charset="0"/>
              </a:rPr>
              <a:t> Mosque in Baytown [Photograph]. In </a:t>
            </a:r>
            <a:r>
              <a:rPr lang="en-US" sz="4800" dirty="0" err="1">
                <a:latin typeface="Times New Roman" panose="02020603050405020304" pitchFamily="18" charset="0"/>
                <a:cs typeface="Times New Roman" panose="02020603050405020304" pitchFamily="18" charset="0"/>
              </a:rPr>
              <a:t>Facebook.</a:t>
            </a:r>
            <a:r>
              <a:rPr lang="en-US" sz="4800" u="sng" dirty="0" err="1">
                <a:latin typeface="Times New Roman" panose="02020603050405020304" pitchFamily="18" charset="0"/>
                <a:cs typeface="Times New Roman" panose="02020603050405020304" pitchFamily="18" charset="0"/>
                <a:hlinkClick r:id="rId20"/>
              </a:rPr>
              <a:t>https</a:t>
            </a:r>
            <a:r>
              <a:rPr lang="en-US" sz="4800" u="sng" dirty="0">
                <a:latin typeface="Times New Roman" panose="02020603050405020304" pitchFamily="18" charset="0"/>
                <a:cs typeface="Times New Roman" panose="02020603050405020304" pitchFamily="18" charset="0"/>
                <a:hlinkClick r:id="rId20"/>
              </a:rPr>
              <a:t>://www.facebook.com/AlRahmahbaytown/?ref=py_c</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McKay, D. R. (2019, July 27). Electrician Cartoon [Clip art]. The Balance Careers. </a:t>
            </a:r>
            <a:r>
              <a:rPr lang="en-US" sz="4800" u="sng" dirty="0">
                <a:latin typeface="Times New Roman" panose="02020603050405020304" pitchFamily="18" charset="0"/>
                <a:cs typeface="Times New Roman" panose="02020603050405020304" pitchFamily="18" charset="0"/>
                <a:hlinkClick r:id="rId21"/>
              </a:rPr>
              <a:t>https://www.thebalancecareers.com/electrician-526009</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Mercedes, C. (2019, July31). Exxon Mobile Baytown Complex Fire [Photograph]. KHOU News. </a:t>
            </a:r>
            <a:r>
              <a:rPr lang="en-US" sz="4800" u="sng" dirty="0">
                <a:latin typeface="Times New Roman" panose="02020603050405020304" pitchFamily="18" charset="0"/>
                <a:cs typeface="Times New Roman" panose="02020603050405020304" pitchFamily="18" charset="0"/>
                <a:hlinkClick r:id="rId22"/>
              </a:rPr>
              <a:t>https://www.khou.com/article/news/investigations/exxonmobils-baytown-plant-has-history-of-environmental-violations/285-5c60a4b4-e83b-43ec-a41a-96ec8a70d17b</a:t>
            </a:r>
            <a:endParaRPr lang="en-US" sz="4800" dirty="0">
              <a:latin typeface="Times New Roman" panose="02020603050405020304" pitchFamily="18" charset="0"/>
              <a:cs typeface="Times New Roman" panose="02020603050405020304" pitchFamily="18" charset="0"/>
            </a:endParaRPr>
          </a:p>
          <a:p>
            <a:pPr marL="457200" indent="-342900">
              <a:lnSpc>
                <a:spcPct val="120000"/>
              </a:lnSpc>
              <a:spcBef>
                <a:spcPts val="0"/>
              </a:spcBef>
              <a:buNone/>
            </a:pP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529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F44FE3-38CC-4A79-991F-8ABD3D77CC5C}"/>
              </a:ext>
            </a:extLst>
          </p:cNvPr>
          <p:cNvSpPr>
            <a:spLocks noGrp="1"/>
          </p:cNvSpPr>
          <p:nvPr>
            <p:ph idx="1"/>
          </p:nvPr>
        </p:nvSpPr>
        <p:spPr>
          <a:xfrm>
            <a:off x="775252" y="198783"/>
            <a:ext cx="10692848" cy="6563966"/>
          </a:xfrm>
        </p:spPr>
        <p:txBody>
          <a:bodyPr>
            <a:normAutofit fontScale="25000" lnSpcReduction="20000"/>
          </a:bodyPr>
          <a:lstStyle/>
          <a:p>
            <a:pPr marL="457200" indent="-342900" algn="ctr">
              <a:lnSpc>
                <a:spcPct val="120000"/>
              </a:lnSpc>
              <a:spcBef>
                <a:spcPts val="0"/>
              </a:spcBef>
              <a:buNone/>
            </a:pPr>
            <a:r>
              <a:rPr lang="en-US" sz="900" b="1" dirty="0"/>
              <a:t>References</a:t>
            </a:r>
          </a:p>
          <a:p>
            <a:pPr marL="0" indent="0" algn="ctr">
              <a:lnSpc>
                <a:spcPct val="120000"/>
              </a:lnSpc>
              <a:spcBef>
                <a:spcPts val="0"/>
              </a:spcBef>
              <a:buNone/>
            </a:pPr>
            <a:r>
              <a:rPr lang="en-US" sz="4800" b="1" dirty="0">
                <a:latin typeface="Times New Roman" panose="02020603050405020304" pitchFamily="18" charset="0"/>
                <a:cs typeface="Times New Roman" panose="02020603050405020304" pitchFamily="18" charset="0"/>
              </a:rPr>
              <a:t>References</a:t>
            </a:r>
          </a:p>
          <a:p>
            <a:pPr marL="0" indent="0" algn="ctr">
              <a:lnSpc>
                <a:spcPct val="120000"/>
              </a:lnSpc>
              <a:spcBef>
                <a:spcPts val="0"/>
              </a:spcBef>
              <a:buNone/>
            </a:pPr>
            <a:endParaRPr lang="en-US" sz="4800" b="1"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Message from Baytown Mayor Brandon </a:t>
            </a:r>
            <a:r>
              <a:rPr lang="en-US" sz="4800" dirty="0" err="1">
                <a:latin typeface="Times New Roman" panose="02020603050405020304" pitchFamily="18" charset="0"/>
                <a:cs typeface="Times New Roman" panose="02020603050405020304" pitchFamily="18" charset="0"/>
              </a:rPr>
              <a:t>Capetillo</a:t>
            </a:r>
            <a:r>
              <a:rPr lang="en-US" sz="4800" dirty="0">
                <a:latin typeface="Times New Roman" panose="02020603050405020304" pitchFamily="18" charset="0"/>
                <a:cs typeface="Times New Roman" panose="02020603050405020304" pitchFamily="18" charset="0"/>
              </a:rPr>
              <a:t>. (2020, March 16). Baytown Mayor Brandon </a:t>
            </a:r>
            <a:r>
              <a:rPr lang="en-US" sz="4800" dirty="0" err="1">
                <a:latin typeface="Times New Roman" panose="02020603050405020304" pitchFamily="18" charset="0"/>
                <a:cs typeface="Times New Roman" panose="02020603050405020304" pitchFamily="18" charset="0"/>
              </a:rPr>
              <a:t>Capetillo</a:t>
            </a:r>
            <a:r>
              <a:rPr lang="en-US" sz="4800" dirty="0">
                <a:latin typeface="Times New Roman" panose="02020603050405020304" pitchFamily="18" charset="0"/>
                <a:cs typeface="Times New Roman" panose="02020603050405020304" pitchFamily="18" charset="0"/>
              </a:rPr>
              <a:t> [Photograph]. </a:t>
            </a:r>
            <a:r>
              <a:rPr lang="en-US" sz="4800" dirty="0" err="1">
                <a:latin typeface="Times New Roman" panose="02020603050405020304" pitchFamily="18" charset="0"/>
                <a:cs typeface="Times New Roman" panose="02020603050405020304" pitchFamily="18" charset="0"/>
              </a:rPr>
              <a:t>BaytownCops</a:t>
            </a:r>
            <a:r>
              <a:rPr lang="en-US" sz="4800" dirty="0">
                <a:latin typeface="Times New Roman" panose="02020603050405020304" pitchFamily="18" charset="0"/>
                <a:cs typeface="Times New Roman" panose="02020603050405020304" pitchFamily="18" charset="0"/>
              </a:rPr>
              <a:t>. </a:t>
            </a:r>
            <a:r>
              <a:rPr lang="en-US" sz="4800" u="sng" dirty="0">
                <a:latin typeface="Times New Roman" panose="02020603050405020304" pitchFamily="18" charset="0"/>
                <a:cs typeface="Times New Roman" panose="02020603050405020304" pitchFamily="18" charset="0"/>
                <a:hlinkClick r:id="rId2"/>
              </a:rPr>
              <a:t>https://www.baytowncops.com/?p=14371</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Metro Highlights. (2018, September). Metro System Bus [Photograph]. Metropolitan Transit Authority of Harris County </a:t>
            </a:r>
            <a:r>
              <a:rPr lang="en-US" sz="4800" u="sng" dirty="0">
                <a:latin typeface="Times New Roman" panose="02020603050405020304" pitchFamily="18" charset="0"/>
                <a:cs typeface="Times New Roman" panose="02020603050405020304" pitchFamily="18" charset="0"/>
                <a:hlinkClick r:id="rId3"/>
              </a:rPr>
              <a:t>http://naboo.langranddev.com/pdfs/highlights.pdf</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Moore, C. (2015, June 6). Pirate’s Bay Waterpark in Baytown, Texas [Photograph]. The Scene Magazine. </a:t>
            </a:r>
            <a:r>
              <a:rPr lang="en-US" sz="4800" u="sng" dirty="0">
                <a:latin typeface="Times New Roman" panose="02020603050405020304" pitchFamily="18" charset="0"/>
                <a:cs typeface="Times New Roman" panose="02020603050405020304" pitchFamily="18" charset="0"/>
                <a:hlinkClick r:id="rId4"/>
              </a:rPr>
              <a:t>https://www.thescenemagazine.com/2015/06/06/149444/baytown-s-pirates-bay-waterpark-fun-for-the-family</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err="1">
                <a:latin typeface="Times New Roman" panose="02020603050405020304" pitchFamily="18" charset="0"/>
                <a:cs typeface="Times New Roman" panose="02020603050405020304" pitchFamily="18" charset="0"/>
              </a:rPr>
              <a:t>Myarea</a:t>
            </a:r>
            <a:r>
              <a:rPr lang="en-US" sz="4800" dirty="0">
                <a:latin typeface="Times New Roman" panose="02020603050405020304" pitchFamily="18" charset="0"/>
                <a:cs typeface="Times New Roman" panose="02020603050405020304" pitchFamily="18" charset="0"/>
              </a:rPr>
              <a:t> Network. (n.d.). Ariel view of a neighborhood community [Photograph]. The Villages </a:t>
            </a:r>
            <a:r>
              <a:rPr lang="en-US" sz="4800" dirty="0" err="1">
                <a:latin typeface="Times New Roman" panose="02020603050405020304" pitchFamily="18" charset="0"/>
                <a:cs typeface="Times New Roman" panose="02020603050405020304" pitchFamily="18" charset="0"/>
              </a:rPr>
              <a:t>Florida.</a:t>
            </a:r>
            <a:r>
              <a:rPr lang="en-US" sz="4800" u="sng" dirty="0" err="1">
                <a:latin typeface="Times New Roman" panose="02020603050405020304" pitchFamily="18" charset="0"/>
                <a:cs typeface="Times New Roman" panose="02020603050405020304" pitchFamily="18" charset="0"/>
                <a:hlinkClick r:id="rId5"/>
              </a:rPr>
              <a:t>https</a:t>
            </a:r>
            <a:r>
              <a:rPr lang="en-US" sz="4800" u="sng" dirty="0">
                <a:latin typeface="Times New Roman" panose="02020603050405020304" pitchFamily="18" charset="0"/>
                <a:cs typeface="Times New Roman" panose="02020603050405020304" pitchFamily="18" charset="0"/>
                <a:hlinkClick r:id="rId5"/>
              </a:rPr>
              <a:t>://www.352area.com/florida/the-villages/</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err="1">
                <a:latin typeface="Times New Roman" panose="02020603050405020304" pitchFamily="18" charset="0"/>
                <a:cs typeface="Times New Roman" panose="02020603050405020304" pitchFamily="18" charset="0"/>
              </a:rPr>
              <a:t>Netzly</a:t>
            </a:r>
            <a:r>
              <a:rPr lang="en-US" sz="4800" dirty="0">
                <a:latin typeface="Times New Roman" panose="02020603050405020304" pitchFamily="18" charset="0"/>
                <a:cs typeface="Times New Roman" panose="02020603050405020304" pitchFamily="18" charset="0"/>
              </a:rPr>
              <a:t>, R. (2017, August 31). A flooded street after Hurricane Harvey [Photograph]. Inspire Investing. </a:t>
            </a:r>
            <a:r>
              <a:rPr lang="en-US" sz="4800" u="sng" dirty="0">
                <a:latin typeface="Times New Roman" panose="02020603050405020304" pitchFamily="18" charset="0"/>
                <a:cs typeface="Times New Roman" panose="02020603050405020304" pitchFamily="18" charset="0"/>
                <a:hlinkClick r:id="rId6"/>
              </a:rPr>
              <a:t>https://www.inspireinvesting.com/2017/09/01/where-is-god-when-houston-happens/flooded-street-full-of-people-evacuating-their-homes-rescue-hurricane-harvey-900new/</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err="1">
                <a:latin typeface="Times New Roman" panose="02020603050405020304" pitchFamily="18" charset="0"/>
                <a:cs typeface="Times New Roman" panose="02020603050405020304" pitchFamily="18" charset="0"/>
              </a:rPr>
              <a:t>Optizen</a:t>
            </a:r>
            <a:r>
              <a:rPr lang="en-US" sz="4800" dirty="0">
                <a:latin typeface="Times New Roman" panose="02020603050405020304" pitchFamily="18" charset="0"/>
                <a:cs typeface="Times New Roman" panose="02020603050405020304" pitchFamily="18" charset="0"/>
              </a:rPr>
              <a:t> Labs. (2016). Finger pressing button. [Clip art]. </a:t>
            </a:r>
            <a:r>
              <a:rPr lang="en-US" sz="4800" u="sng" dirty="0">
                <a:latin typeface="Times New Roman" panose="02020603050405020304" pitchFamily="18" charset="0"/>
                <a:cs typeface="Times New Roman" panose="02020603050405020304" pitchFamily="18" charset="0"/>
                <a:hlinkClick r:id="rId7"/>
              </a:rPr>
              <a:t>http://optizenlabs.com/pl/tag/case-study/</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Pew Research Center. (2021). Religion and public life. Retrieved March 19, 2021 from </a:t>
            </a:r>
            <a:r>
              <a:rPr lang="en-US" sz="4800" dirty="0">
                <a:latin typeface="Times New Roman" panose="02020603050405020304" pitchFamily="18" charset="0"/>
                <a:cs typeface="Times New Roman" panose="02020603050405020304" pitchFamily="18" charset="0"/>
                <a:hlinkClick r:id="rId8"/>
              </a:rPr>
              <a:t>https://www.pewforum.org/</a:t>
            </a:r>
            <a:r>
              <a:rPr lang="en-US" sz="4800" dirty="0">
                <a:latin typeface="Times New Roman" panose="02020603050405020304" pitchFamily="18" charset="0"/>
                <a:cs typeface="Times New Roman" panose="02020603050405020304" pitchFamily="18" charset="0"/>
              </a:rPr>
              <a:t> </a:t>
            </a:r>
          </a:p>
          <a:p>
            <a:pPr marL="457200" indent="-457200">
              <a:lnSpc>
                <a:spcPct val="120000"/>
              </a:lnSpc>
              <a:spcBef>
                <a:spcPts val="0"/>
              </a:spcBef>
              <a:buNone/>
            </a:pPr>
            <a:r>
              <a:rPr lang="en-US" sz="4800" dirty="0" err="1">
                <a:latin typeface="Times New Roman" panose="02020603050405020304" pitchFamily="18" charset="0"/>
                <a:cs typeface="Times New Roman" panose="02020603050405020304" pitchFamily="18" charset="0"/>
              </a:rPr>
              <a:t>Pixabay</a:t>
            </a:r>
            <a:r>
              <a:rPr lang="en-US" sz="4800" dirty="0">
                <a:latin typeface="Times New Roman" panose="02020603050405020304" pitchFamily="18" charset="0"/>
                <a:cs typeface="Times New Roman" panose="02020603050405020304" pitchFamily="18" charset="0"/>
              </a:rPr>
              <a:t>. (n.d.). Military man holding gun [Photograph]. Retrieved June 26, 2020 from </a:t>
            </a:r>
            <a:r>
              <a:rPr lang="en-US" sz="4800" dirty="0">
                <a:latin typeface="Times New Roman" panose="02020603050405020304" pitchFamily="18" charset="0"/>
                <a:cs typeface="Times New Roman" panose="02020603050405020304" pitchFamily="18" charset="0"/>
                <a:hlinkClick r:id="rId9"/>
              </a:rPr>
              <a:t>https://pixabay.com/photos/soldier-shooting-training-exercise-2533669/</a:t>
            </a:r>
            <a:r>
              <a:rPr lang="en-US" sz="4800" dirty="0">
                <a:latin typeface="Times New Roman" panose="02020603050405020304" pitchFamily="18" charset="0"/>
                <a:cs typeface="Times New Roman" panose="02020603050405020304" pitchFamily="18" charset="0"/>
              </a:rPr>
              <a:t> </a:t>
            </a: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Project Concern International. (2020). Children running in a low-income neighborhood [Photograph]. PCI Announces Neighborhood Approach to Transform Urban Slums at the Clinton Global Initiative (CGI) Annual Meeting. </a:t>
            </a:r>
            <a:r>
              <a:rPr lang="en-US" sz="4800" u="sng" dirty="0">
                <a:latin typeface="Times New Roman" panose="02020603050405020304" pitchFamily="18" charset="0"/>
                <a:cs typeface="Times New Roman" panose="02020603050405020304" pitchFamily="18" charset="0"/>
                <a:hlinkClick r:id="rId10"/>
              </a:rPr>
              <a:t>https://www.pciglobal.org/pci-announces-neighborhood-approach-to-transform-urban-slums-around-the-world-at-the-clinton-global-initiative-cgi-annual-meeting/</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err="1">
                <a:latin typeface="Times New Roman" panose="02020603050405020304" pitchFamily="18" charset="0"/>
                <a:cs typeface="Times New Roman" panose="02020603050405020304" pitchFamily="18" charset="0"/>
              </a:rPr>
              <a:t>Pulsinelli</a:t>
            </a:r>
            <a:r>
              <a:rPr lang="en-US" sz="4800" dirty="0">
                <a:latin typeface="Times New Roman" panose="02020603050405020304" pitchFamily="18" charset="0"/>
                <a:cs typeface="Times New Roman" panose="02020603050405020304" pitchFamily="18" charset="0"/>
              </a:rPr>
              <a:t>, O. &amp; Larson, C. (2020, January 24). Sign on front of Kindred Hospital in Baytown, Texas [Photograph]. Biz Journals. </a:t>
            </a:r>
            <a:r>
              <a:rPr lang="en-US" sz="4800" u="sng" dirty="0">
                <a:latin typeface="Times New Roman" panose="02020603050405020304" pitchFamily="18" charset="0"/>
                <a:cs typeface="Times New Roman" panose="02020603050405020304" pitchFamily="18" charset="0"/>
                <a:hlinkClick r:id="rId11"/>
              </a:rPr>
              <a:t>https://www.bizjournals.com/louisville/news/2020/01/24/louisville-based-kindred-healthcare-closes-six.html</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Realtor.com. (n.d.).  Low income house in Baytown, Texas [Photograph]. </a:t>
            </a:r>
            <a:r>
              <a:rPr lang="en-US" sz="4800" u="sng" dirty="0">
                <a:latin typeface="Times New Roman" panose="02020603050405020304" pitchFamily="18" charset="0"/>
                <a:cs typeface="Times New Roman" panose="02020603050405020304" pitchFamily="18" charset="0"/>
              </a:rPr>
              <a:t>Retrieved June 29, 2020 from </a:t>
            </a:r>
            <a:r>
              <a:rPr lang="en-US" sz="4800" u="sng" dirty="0">
                <a:latin typeface="Times New Roman" panose="02020603050405020304" pitchFamily="18" charset="0"/>
                <a:cs typeface="Times New Roman" panose="02020603050405020304" pitchFamily="18" charset="0"/>
                <a:hlinkClick r:id="rId12"/>
              </a:rPr>
              <a:t>https://www.realtor.com/realestateandhomes-detail/58-County-Road-4006_Dayton_TX_77535_M74096-95113?view=qv</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St. Mark’s United Methodist Church Baytown. (2020). St. Mark’s United Methodist Church in Baytown, Texas [Photograph]. </a:t>
            </a:r>
            <a:r>
              <a:rPr lang="en-US" sz="4800" u="sng" dirty="0">
                <a:latin typeface="Times New Roman" panose="02020603050405020304" pitchFamily="18" charset="0"/>
                <a:cs typeface="Times New Roman" panose="02020603050405020304" pitchFamily="18" charset="0"/>
                <a:hlinkClick r:id="rId13"/>
              </a:rPr>
              <a:t>https://stmarksbaytown.com/</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Stainton, L. H. (2019, February 21). Social Determinants of Health [Clip art]. From </a:t>
            </a:r>
            <a:r>
              <a:rPr lang="en-US" sz="4800" i="1" dirty="0">
                <a:latin typeface="Times New Roman" panose="02020603050405020304" pitchFamily="18" charset="0"/>
                <a:cs typeface="Times New Roman" panose="02020603050405020304" pitchFamily="18" charset="0"/>
              </a:rPr>
              <a:t>Non-Medical Measures to Improve Public Health: What Works? </a:t>
            </a:r>
            <a:r>
              <a:rPr lang="en-US" sz="4800" dirty="0" err="1">
                <a:latin typeface="Times New Roman" panose="02020603050405020304" pitchFamily="18" charset="0"/>
                <a:cs typeface="Times New Roman" panose="02020603050405020304" pitchFamily="18" charset="0"/>
              </a:rPr>
              <a:t>NJSpotlight</a:t>
            </a:r>
            <a:r>
              <a:rPr lang="en-US" sz="4800" dirty="0">
                <a:latin typeface="Times New Roman" panose="02020603050405020304" pitchFamily="18" charset="0"/>
                <a:cs typeface="Times New Roman" panose="02020603050405020304" pitchFamily="18" charset="0"/>
              </a:rPr>
              <a:t>. </a:t>
            </a:r>
            <a:r>
              <a:rPr lang="en-US" sz="4800" i="1" u="sng" dirty="0">
                <a:latin typeface="Times New Roman" panose="02020603050405020304" pitchFamily="18" charset="0"/>
                <a:cs typeface="Times New Roman" panose="02020603050405020304" pitchFamily="18" charset="0"/>
                <a:hlinkClick r:id="rId14"/>
              </a:rPr>
              <a:t>https://www.njspotlight.com/2019/02/19-02-20-new-guidance-on-non-medical-initiatives-to-improve-public-health/</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Social Determinants of Health-What are Payers Doing?</a:t>
            </a:r>
            <a:r>
              <a:rPr lang="en-US" sz="4800" i="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(n.d.). Social Determinants of Health [Clip Art]. </a:t>
            </a:r>
            <a:r>
              <a:rPr lang="en-US" sz="4800" dirty="0" err="1">
                <a:latin typeface="Times New Roman" panose="02020603050405020304" pitchFamily="18" charset="0"/>
                <a:cs typeface="Times New Roman" panose="02020603050405020304" pitchFamily="18" charset="0"/>
              </a:rPr>
              <a:t>HealthEdge</a:t>
            </a:r>
            <a:r>
              <a:rPr lang="en-US" sz="4800" i="1" dirty="0">
                <a:latin typeface="Times New Roman" panose="02020603050405020304" pitchFamily="18" charset="0"/>
                <a:cs typeface="Times New Roman" panose="02020603050405020304" pitchFamily="18" charset="0"/>
              </a:rPr>
              <a:t>. </a:t>
            </a:r>
            <a:r>
              <a:rPr lang="en-US" sz="4800" u="sng" dirty="0">
                <a:latin typeface="Times New Roman" panose="02020603050405020304" pitchFamily="18" charset="0"/>
                <a:cs typeface="Times New Roman" panose="02020603050405020304" pitchFamily="18" charset="0"/>
                <a:hlinkClick r:id="rId15"/>
              </a:rPr>
              <a:t>https://www.healthedge.com/blog-social-determinants-health-what-are-payers-doing</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St. Joseph’s Catholic School. (2020</a:t>
            </a:r>
            <a:r>
              <a:rPr lang="en-US" sz="4800" i="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Students pose at St. Joseph’s Catholic School in Baytown, Texas [Photograph]. Catholic Schools: The Archdiocese of Galveston-Houston. </a:t>
            </a:r>
            <a:r>
              <a:rPr lang="en-US" sz="4800" i="1" dirty="0">
                <a:latin typeface="Times New Roman" panose="02020603050405020304" pitchFamily="18" charset="0"/>
                <a:cs typeface="Times New Roman" panose="02020603050405020304" pitchFamily="18" charset="0"/>
              </a:rPr>
              <a:t> </a:t>
            </a:r>
            <a:r>
              <a:rPr lang="en-US" sz="4800" i="1" u="sng" dirty="0">
                <a:latin typeface="Times New Roman" panose="02020603050405020304" pitchFamily="18" charset="0"/>
                <a:cs typeface="Times New Roman" panose="02020603050405020304" pitchFamily="18" charset="0"/>
                <a:hlinkClick r:id="rId16"/>
              </a:rPr>
              <a:t>http://stjosephbaytown.com/</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Star of Hope Mission. (2020). Mother holding daughter next to Star of Hope information [Photograph on webpage with text]. </a:t>
            </a:r>
            <a:r>
              <a:rPr lang="en-US" sz="4800" u="sng" dirty="0">
                <a:latin typeface="Times New Roman" panose="02020603050405020304" pitchFamily="18" charset="0"/>
                <a:cs typeface="Times New Roman" panose="02020603050405020304" pitchFamily="18" charset="0"/>
                <a:hlinkClick r:id="rId17"/>
              </a:rPr>
              <a:t>https://www.sohmission.org/</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Stout, H. (2018, August). Baytown Police SUV [Photograph]. </a:t>
            </a:r>
            <a:r>
              <a:rPr lang="en-US" sz="4800" dirty="0" err="1">
                <a:latin typeface="Times New Roman" panose="02020603050405020304" pitchFamily="18" charset="0"/>
                <a:cs typeface="Times New Roman" panose="02020603050405020304" pitchFamily="18" charset="0"/>
              </a:rPr>
              <a:t>Sutliff</a:t>
            </a:r>
            <a:r>
              <a:rPr lang="en-US" sz="4800" dirty="0">
                <a:latin typeface="Times New Roman" panose="02020603050405020304" pitchFamily="18" charset="0"/>
                <a:cs typeface="Times New Roman" panose="02020603050405020304" pitchFamily="18" charset="0"/>
              </a:rPr>
              <a:t> and Stout. </a:t>
            </a:r>
            <a:r>
              <a:rPr lang="en-US" sz="4800" u="sng" dirty="0">
                <a:latin typeface="Times New Roman" panose="02020603050405020304" pitchFamily="18" charset="0"/>
                <a:cs typeface="Times New Roman" panose="02020603050405020304" pitchFamily="18" charset="0"/>
                <a:hlinkClick r:id="rId18"/>
              </a:rPr>
              <a:t>https://www.sutliffstout.com/accident-reports/baytown-police-department-bpd-accident-reports/</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Sputnik News. (2016).  Military tank [Photograph]. </a:t>
            </a:r>
            <a:r>
              <a:rPr lang="en-US" sz="4800" u="sng" dirty="0">
                <a:latin typeface="Times New Roman" panose="02020603050405020304" pitchFamily="18" charset="0"/>
                <a:cs typeface="Times New Roman" panose="02020603050405020304" pitchFamily="18" charset="0"/>
                <a:hlinkClick r:id="rId19"/>
              </a:rPr>
              <a:t>https://sputniknews.com/military/201609111045187046-russia-tank-division-formation/</a:t>
            </a:r>
            <a:endParaRPr lang="en-US" sz="48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Texas Health and Human Services. (2021). Early childhood intervention services. Retrieved March 19, 2021 from </a:t>
            </a:r>
            <a:r>
              <a:rPr lang="en-US" sz="4800" dirty="0">
                <a:latin typeface="Times New Roman" panose="02020603050405020304" pitchFamily="18" charset="0"/>
                <a:cs typeface="Times New Roman" panose="02020603050405020304" pitchFamily="18" charset="0"/>
                <a:hlinkClick r:id="rId20"/>
              </a:rPr>
              <a:t>https://hhs.texas.gov/services/disability/early-childhood-intervention-services</a:t>
            </a:r>
            <a:r>
              <a:rPr lang="en-US" sz="4800" dirty="0">
                <a:latin typeface="Times New Roman" panose="02020603050405020304" pitchFamily="18" charset="0"/>
                <a:cs typeface="Times New Roman" panose="02020603050405020304" pitchFamily="18" charset="0"/>
              </a:rPr>
              <a:t> </a:t>
            </a:r>
          </a:p>
          <a:p>
            <a:pPr marL="457200" indent="-457200">
              <a:lnSpc>
                <a:spcPct val="120000"/>
              </a:lnSpc>
              <a:spcBef>
                <a:spcPts val="0"/>
              </a:spcBef>
              <a:buNone/>
            </a:pPr>
            <a:r>
              <a:rPr lang="en-US" sz="4800" dirty="0">
                <a:latin typeface="Times New Roman" panose="02020603050405020304" pitchFamily="18" charset="0"/>
                <a:cs typeface="Times New Roman" panose="02020603050405020304" pitchFamily="18" charset="0"/>
              </a:rPr>
              <a:t>Texas State Historical Association. (n.d.). Houston Ship Channel [Photograph]. </a:t>
            </a:r>
            <a:r>
              <a:rPr lang="en-US" sz="4800" u="sng" dirty="0">
                <a:latin typeface="Times New Roman" panose="02020603050405020304" pitchFamily="18" charset="0"/>
                <a:cs typeface="Times New Roman" panose="02020603050405020304" pitchFamily="18" charset="0"/>
                <a:hlinkClick r:id="rId21"/>
              </a:rPr>
              <a:t>https://tshaonline.org/handbook/online/articles/hdb01</a:t>
            </a:r>
            <a:endParaRPr lang="en-US" sz="4800" dirty="0">
              <a:latin typeface="Times New Roman" panose="02020603050405020304" pitchFamily="18" charset="0"/>
              <a:cs typeface="Times New Roman" panose="02020603050405020304" pitchFamily="18" charset="0"/>
            </a:endParaRPr>
          </a:p>
          <a:p>
            <a:pPr marL="457200" indent="-342900">
              <a:lnSpc>
                <a:spcPct val="120000"/>
              </a:lnSpc>
              <a:spcBef>
                <a:spcPts val="0"/>
              </a:spcBef>
              <a:buNone/>
            </a:pP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7069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F44FE3-38CC-4A79-991F-8ABD3D77CC5C}"/>
              </a:ext>
            </a:extLst>
          </p:cNvPr>
          <p:cNvSpPr>
            <a:spLocks noGrp="1"/>
          </p:cNvSpPr>
          <p:nvPr>
            <p:ph idx="1"/>
          </p:nvPr>
        </p:nvSpPr>
        <p:spPr>
          <a:xfrm>
            <a:off x="815009" y="89452"/>
            <a:ext cx="10653091" cy="6673297"/>
          </a:xfrm>
        </p:spPr>
        <p:txBody>
          <a:bodyPr>
            <a:normAutofit/>
          </a:bodyPr>
          <a:lstStyle/>
          <a:p>
            <a:pPr marL="457200" indent="-342900" algn="ctr">
              <a:lnSpc>
                <a:spcPct val="120000"/>
              </a:lnSpc>
              <a:spcBef>
                <a:spcPts val="0"/>
              </a:spcBef>
              <a:buNone/>
            </a:pPr>
            <a:r>
              <a:rPr lang="en-US" sz="1200" b="1" dirty="0"/>
              <a:t>References</a:t>
            </a:r>
          </a:p>
          <a:p>
            <a:pPr marL="457200" indent="-457200" algn="ctr">
              <a:lnSpc>
                <a:spcPct val="120000"/>
              </a:lnSpc>
              <a:spcBef>
                <a:spcPts val="0"/>
              </a:spcBef>
              <a:buNone/>
            </a:pPr>
            <a:endParaRPr lang="en-US" sz="1200" b="1" dirty="0"/>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Trinity Oaks Master Planned Community. (2018). Robert E. Lee High School in Baytown, Texas [Photograph]. </a:t>
            </a:r>
            <a:r>
              <a:rPr lang="en-US" sz="1200" u="sng" dirty="0">
                <a:latin typeface="Times New Roman" panose="02020603050405020304" pitchFamily="18" charset="0"/>
                <a:cs typeface="Times New Roman" panose="02020603050405020304" pitchFamily="18" charset="0"/>
                <a:hlinkClick r:id="rId2"/>
              </a:rPr>
              <a:t>https://trinityoaksmpc.com/schools-1</a:t>
            </a:r>
            <a:endParaRPr lang="en-US" sz="12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Trip Advisor. (2020). A restaurant in Baytown, Texas [Photograph]. </a:t>
            </a:r>
            <a:r>
              <a:rPr lang="en-US" sz="1200" u="sng" dirty="0">
                <a:latin typeface="Times New Roman" panose="02020603050405020304" pitchFamily="18" charset="0"/>
                <a:cs typeface="Times New Roman" panose="02020603050405020304" pitchFamily="18" charset="0"/>
                <a:hlinkClick r:id="rId3"/>
              </a:rPr>
              <a:t>https://www.tripadvisor.com/Restaurant_Review-g55456-d12399472-Reviews-Whataburger-Baytown_Texas.html</a:t>
            </a:r>
            <a:endParaRPr lang="en-US" sz="12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The Value of Public Transit in Toronto. (2020). Traffic Jam [Photograph]. Urbaneer.com. </a:t>
            </a:r>
            <a:r>
              <a:rPr lang="en-US" sz="1200" u="sng" dirty="0">
                <a:latin typeface="Times New Roman" panose="02020603050405020304" pitchFamily="18" charset="0"/>
                <a:cs typeface="Times New Roman" panose="02020603050405020304" pitchFamily="18" charset="0"/>
                <a:hlinkClick r:id="rId4"/>
              </a:rPr>
              <a:t>https://www.urbaneer.com/blog/Value_of_pubic_transit_in_toronto</a:t>
            </a:r>
            <a:endParaRPr lang="en-US" sz="12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Virtual tour: Baytown fire department Pierce Quantum 100 Platform. (2016). Baytown Fire Department Fire Engine [Photograph]. First Arriving. </a:t>
            </a:r>
            <a:r>
              <a:rPr lang="en-US" sz="1200" i="1" u="sng" dirty="0">
                <a:latin typeface="Times New Roman" panose="02020603050405020304" pitchFamily="18" charset="0"/>
                <a:cs typeface="Times New Roman" panose="02020603050405020304" pitchFamily="18" charset="0"/>
                <a:hlinkClick r:id="rId5"/>
              </a:rPr>
              <a:t>http://www.firefightersworldwide.com/2016/02/virtual-tour/</a:t>
            </a:r>
            <a:endParaRPr lang="en-US" sz="12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 Visit Houston. (n.d.). Kayaking near the San Jacinto Monument [Photograph]. </a:t>
            </a:r>
            <a:r>
              <a:rPr lang="en-US" sz="1200" u="sng" dirty="0">
                <a:latin typeface="Times New Roman" panose="02020603050405020304" pitchFamily="18" charset="0"/>
                <a:cs typeface="Times New Roman" panose="02020603050405020304" pitchFamily="18" charset="0"/>
                <a:hlinkClick r:id="rId6"/>
              </a:rPr>
              <a:t>https://www.visithoustontexas.com/houston-and-beyond/destinations/</a:t>
            </a:r>
            <a:endParaRPr lang="en-US" sz="12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Vitalis Healthcare. (2015). A patient receiving care in their home [Photograph]. </a:t>
            </a:r>
            <a:r>
              <a:rPr lang="en-US" sz="1200" u="sng" dirty="0">
                <a:latin typeface="Times New Roman" panose="02020603050405020304" pitchFamily="18" charset="0"/>
                <a:cs typeface="Times New Roman" panose="02020603050405020304" pitchFamily="18" charset="0"/>
                <a:hlinkClick r:id="rId7"/>
              </a:rPr>
              <a:t>https://www.vitalishealthcare.com/</a:t>
            </a:r>
            <a:endParaRPr lang="en-US" sz="12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Walk With a Doc. (2020). Residents of Baytown, Texas posing at the “Walk With a Doc” event [Photograph]. </a:t>
            </a:r>
            <a:r>
              <a:rPr lang="en-US" sz="1200" u="sng" dirty="0">
                <a:latin typeface="Times New Roman" panose="02020603050405020304" pitchFamily="18" charset="0"/>
                <a:cs typeface="Times New Roman" panose="02020603050405020304" pitchFamily="18" charset="0"/>
                <a:hlinkClick r:id="rId8"/>
              </a:rPr>
              <a:t>https://walkwithadoc.org/join-a-walk/locations/houston-tx-2/</a:t>
            </a:r>
            <a:endParaRPr lang="en-US" sz="12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Watchtower Security. (2019, March 7). Camp Hope building sign [Photograph]. </a:t>
            </a:r>
            <a:r>
              <a:rPr lang="en-US" sz="1200" u="sng" dirty="0">
                <a:latin typeface="Times New Roman" panose="02020603050405020304" pitchFamily="18" charset="0"/>
                <a:cs typeface="Times New Roman" panose="02020603050405020304" pitchFamily="18" charset="0"/>
                <a:hlinkClick r:id="rId9"/>
              </a:rPr>
              <a:t>https://watchtower-security.com/camp-hope-providing-new-hope-to-veterans-and-their-families</a:t>
            </a:r>
            <a:endParaRPr lang="en-US" sz="12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West, A. (2010, December 11). Workplace injury prevention signs [Clip art]. Hive Health Medi. </a:t>
            </a:r>
            <a:r>
              <a:rPr lang="en-US" sz="1200" u="sng" dirty="0">
                <a:latin typeface="Times New Roman" panose="02020603050405020304" pitchFamily="18" charset="0"/>
                <a:cs typeface="Times New Roman" panose="02020603050405020304" pitchFamily="18" charset="0"/>
                <a:hlinkClick r:id="rId10"/>
              </a:rPr>
              <a:t>https://www.hivehealthmedia.com/workplace-injury-prevention/</a:t>
            </a:r>
            <a:endParaRPr lang="en-US" sz="12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Yellow Pages. (n.d.). A restaurant in Baytown, Texas [Photograph]. </a:t>
            </a:r>
            <a:r>
              <a:rPr lang="en-US" sz="1200" u="sng" dirty="0">
                <a:latin typeface="Times New Roman" panose="02020603050405020304" pitchFamily="18" charset="0"/>
                <a:cs typeface="Times New Roman" panose="02020603050405020304" pitchFamily="18" charset="0"/>
                <a:hlinkClick r:id="rId11"/>
              </a:rPr>
              <a:t>https://www.yellowpages.com/baytown-tx/mip/supermercado-la-vaquita-520814507</a:t>
            </a:r>
            <a:endParaRPr lang="en-US" sz="1200" dirty="0">
              <a:latin typeface="Times New Roman" panose="02020603050405020304" pitchFamily="18" charset="0"/>
              <a:cs typeface="Times New Roman" panose="02020603050405020304" pitchFamily="18" charset="0"/>
            </a:endParaRPr>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 </a:t>
            </a:r>
          </a:p>
          <a:p>
            <a:pPr marL="457200" indent="-457200">
              <a:lnSpc>
                <a:spcPct val="120000"/>
              </a:lnSpc>
              <a:spcBef>
                <a:spcPts val="0"/>
              </a:spcBef>
              <a:buNone/>
            </a:pPr>
            <a:r>
              <a:rPr lang="en-US" sz="1200" dirty="0">
                <a:latin typeface="Times New Roman" panose="02020603050405020304" pitchFamily="18" charset="0"/>
                <a:cs typeface="Times New Roman" panose="02020603050405020304" pitchFamily="18" charset="0"/>
              </a:rPr>
              <a:t> </a:t>
            </a:r>
          </a:p>
          <a:p>
            <a:pPr marL="457200" indent="-342900">
              <a:lnSpc>
                <a:spcPct val="120000"/>
              </a:lnSpc>
              <a:spcBef>
                <a:spcPts val="0"/>
              </a:spcBef>
              <a:buNone/>
            </a:pP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005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71600"/>
            <a:ext cx="12192000" cy="548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cxnSpLocks/>
          </p:cNvCxnSpPr>
          <p:nvPr/>
        </p:nvCxnSpPr>
        <p:spPr>
          <a:xfrm>
            <a:off x="0" y="1374776"/>
            <a:ext cx="12192000"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95955" y="2982750"/>
            <a:ext cx="2000090" cy="2264103"/>
          </a:xfrm>
          <a:prstGeom prst="rect">
            <a:avLst/>
          </a:prstGeom>
        </p:spPr>
      </p:pic>
      <p:sp>
        <p:nvSpPr>
          <p:cNvPr id="13" name="Title 1"/>
          <p:cNvSpPr txBox="1">
            <a:spLocks/>
          </p:cNvSpPr>
          <p:nvPr/>
        </p:nvSpPr>
        <p:spPr>
          <a:xfrm>
            <a:off x="1391478" y="69574"/>
            <a:ext cx="9276522" cy="1865545"/>
          </a:xfrm>
          <a:prstGeom prst="rect">
            <a:avLst/>
          </a:prstGeom>
          <a:ln>
            <a:noFill/>
          </a:ln>
        </p:spPr>
        <p:txBody>
          <a:bodyPr vert="horz" lIns="91440" tIns="45720" rIns="91440" bIns="45720" rtlCol="0" anchor="ctr">
            <a:normAutofit/>
          </a:bodyPr>
          <a:lstStyle/>
          <a:p>
            <a:pPr algn="ctr"/>
            <a:r>
              <a:rPr lang="en-US" sz="1600" b="1" dirty="0"/>
              <a:t>John’s Journey: Caring for Vulnerable Populations in the Community</a:t>
            </a:r>
          </a:p>
          <a:p>
            <a:pPr algn="ctr"/>
            <a:br>
              <a:rPr lang="en-US" sz="1600" b="1" dirty="0"/>
            </a:br>
            <a:r>
              <a:rPr lang="en-US" sz="1600" b="1" dirty="0"/>
              <a:t>2020 © Barbara E. Hekel, Bridgette </a:t>
            </a:r>
            <a:r>
              <a:rPr lang="en-US" sz="1600" b="1" dirty="0" err="1"/>
              <a:t>Pullis</a:t>
            </a:r>
            <a:r>
              <a:rPr lang="en-US" sz="1600" b="1" dirty="0"/>
              <a:t>, Juane Alexander, Christina </a:t>
            </a:r>
            <a:r>
              <a:rPr lang="en-US" sz="1600" b="1" dirty="0" err="1"/>
              <a:t>DesOrmeaux</a:t>
            </a:r>
            <a:r>
              <a:rPr lang="en-US" sz="1600" b="1" dirty="0"/>
              <a:t>,</a:t>
            </a:r>
          </a:p>
          <a:p>
            <a:pPr algn="ctr"/>
            <a:r>
              <a:rPr lang="en-US" sz="1600" b="1" dirty="0"/>
              <a:t>and Allison Edwards</a:t>
            </a:r>
          </a:p>
          <a:p>
            <a:pPr algn="ctr">
              <a:lnSpc>
                <a:spcPct val="150000"/>
              </a:lnSpc>
            </a:pPr>
            <a:r>
              <a:rPr lang="en-US" sz="1600" b="1" dirty="0"/>
              <a:t>Authorized by AACN</a:t>
            </a:r>
            <a:endParaRPr lang="en-US" sz="1600" dirty="0"/>
          </a:p>
          <a:p>
            <a:pPr algn="ctr"/>
            <a:endParaRPr lang="en-US" dirty="0"/>
          </a:p>
          <a:p>
            <a:endParaRPr lang="en-US" dirty="0"/>
          </a:p>
        </p:txBody>
      </p:sp>
      <p:sp>
        <p:nvSpPr>
          <p:cNvPr id="14" name="Rectangle 13"/>
          <p:cNvSpPr/>
          <p:nvPr/>
        </p:nvSpPr>
        <p:spPr>
          <a:xfrm>
            <a:off x="0" y="6629400"/>
            <a:ext cx="12192000" cy="228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0AD9-5E09-496B-B506-493277EA3AA6}"/>
              </a:ext>
            </a:extLst>
          </p:cNvPr>
          <p:cNvSpPr>
            <a:spLocks noGrp="1"/>
          </p:cNvSpPr>
          <p:nvPr>
            <p:ph type="title"/>
          </p:nvPr>
        </p:nvSpPr>
        <p:spPr>
          <a:xfrm>
            <a:off x="4965431" y="-165921"/>
            <a:ext cx="6586491" cy="1676603"/>
          </a:xfrm>
        </p:spPr>
        <p:txBody>
          <a:bodyPr>
            <a:normAutofit/>
          </a:bodyPr>
          <a:lstStyle/>
          <a:p>
            <a:pPr algn="ctr"/>
            <a:r>
              <a:rPr lang="en-US" sz="6600" dirty="0"/>
              <a:t>John and Sophie</a:t>
            </a:r>
          </a:p>
        </p:txBody>
      </p:sp>
      <p:pic>
        <p:nvPicPr>
          <p:cNvPr id="14" name="Picture 13" descr="Graffiti on a wall&#10;&#10;Description automatically generated">
            <a:extLst>
              <a:ext uri="{FF2B5EF4-FFF2-40B4-BE49-F238E27FC236}">
                <a16:creationId xmlns:a16="http://schemas.microsoft.com/office/drawing/2014/main" id="{3FFCBF5F-F191-CA47-9517-846C06DD35C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1012AC91-D1FD-4CBF-BED1-6BCD0876BB64}"/>
              </a:ext>
            </a:extLst>
          </p:cNvPr>
          <p:cNvSpPr>
            <a:spLocks noGrp="1"/>
          </p:cNvSpPr>
          <p:nvPr>
            <p:ph idx="1"/>
          </p:nvPr>
        </p:nvSpPr>
        <p:spPr>
          <a:xfrm>
            <a:off x="4965431" y="1710916"/>
            <a:ext cx="7036069" cy="4080694"/>
          </a:xfrm>
        </p:spPr>
        <p:txBody>
          <a:bodyPr>
            <a:normAutofit fontScale="92500" lnSpcReduction="10000"/>
          </a:bodyPr>
          <a:lstStyle/>
          <a:p>
            <a:r>
              <a:rPr lang="en-US" dirty="0"/>
              <a:t>John worked as an electrician’s apprentice in Baytown earning $15/hr. </a:t>
            </a:r>
          </a:p>
          <a:p>
            <a:r>
              <a:rPr lang="en-US" dirty="0"/>
              <a:t>He worked 40 hours a week and sought overtime when his daughter’s schedule allowed.</a:t>
            </a:r>
          </a:p>
          <a:p>
            <a:r>
              <a:rPr lang="en-US" dirty="0"/>
              <a:t>This job did not provide him with health insurance, but Sophie qualified for Medicaid due to her father’s low income and her disability. </a:t>
            </a:r>
          </a:p>
          <a:p>
            <a:r>
              <a:rPr lang="en-US" dirty="0"/>
              <a:t>John began classes at a technical school to become an electrician but was unable to complete this program due to Sophie’s therapy schedule and his PTSD symptoms.</a:t>
            </a:r>
          </a:p>
          <a:p>
            <a:endParaRPr lang="en-US" sz="2000" dirty="0"/>
          </a:p>
          <a:p>
            <a:endParaRPr lang="en-US" sz="2000" dirty="0"/>
          </a:p>
        </p:txBody>
      </p:sp>
      <p:sp>
        <p:nvSpPr>
          <p:cNvPr id="5" name="Rectangle 4">
            <a:extLst>
              <a:ext uri="{FF2B5EF4-FFF2-40B4-BE49-F238E27FC236}">
                <a16:creationId xmlns:a16="http://schemas.microsoft.com/office/drawing/2014/main" id="{E5F8DC65-2A9F-C44A-A520-E36073FA7E99}"/>
              </a:ext>
            </a:extLst>
          </p:cNvPr>
          <p:cNvSpPr/>
          <p:nvPr/>
        </p:nvSpPr>
        <p:spPr>
          <a:xfrm>
            <a:off x="0" y="6519436"/>
            <a:ext cx="4427316" cy="338554"/>
          </a:xfrm>
          <a:prstGeom prst="rect">
            <a:avLst/>
          </a:prstGeom>
        </p:spPr>
        <p:txBody>
          <a:bodyPr wrap="square">
            <a:spAutoFit/>
          </a:bodyPr>
          <a:lstStyle/>
          <a:p>
            <a:r>
              <a:rPr lang="en-US" sz="800" i="1" dirty="0"/>
              <a:t>Figure 9</a:t>
            </a:r>
            <a:r>
              <a:rPr lang="en-US" sz="800" dirty="0"/>
              <a:t>. Electrician Cartoon. Adapted from “The Balance Careers”, retrieved from </a:t>
            </a:r>
            <a:r>
              <a:rPr lang="en-US" sz="800" dirty="0">
                <a:hlinkClick r:id="rId4">
                  <a:extLst>
                    <a:ext uri="{A12FA001-AC4F-418D-AE19-62706E023703}">
                      <ahyp:hlinkClr xmlns:ahyp="http://schemas.microsoft.com/office/drawing/2018/hyperlinkcolor" val="tx"/>
                    </a:ext>
                  </a:extLst>
                </a:hlinkClick>
              </a:rPr>
              <a:t>https://www.thebalancecareers.com/electrician-526009</a:t>
            </a:r>
            <a:endParaRPr lang="en-US" sz="800" dirty="0"/>
          </a:p>
        </p:txBody>
      </p:sp>
    </p:spTree>
    <p:extLst>
      <p:ext uri="{BB962C8B-B14F-4D97-AF65-F5344CB8AC3E}">
        <p14:creationId xmlns:p14="http://schemas.microsoft.com/office/powerpoint/2010/main" val="2145064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5784</TotalTime>
  <Words>10432</Words>
  <Application>Microsoft Office PowerPoint</Application>
  <PresentationFormat>Widescreen</PresentationFormat>
  <Paragraphs>902</Paragraphs>
  <Slides>85</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Calibri</vt:lpstr>
      <vt:lpstr>Calibri Light</vt:lpstr>
      <vt:lpstr>Times New Roman</vt:lpstr>
      <vt:lpstr>Office Theme</vt:lpstr>
      <vt:lpstr>John’s Journey</vt:lpstr>
      <vt:lpstr>Goals of this Case Study</vt:lpstr>
      <vt:lpstr>Synopsis of the Case Study</vt:lpstr>
      <vt:lpstr>John’s Journey</vt:lpstr>
      <vt:lpstr>PowerPoint Presentation</vt:lpstr>
      <vt:lpstr>PowerPoint Presentation</vt:lpstr>
      <vt:lpstr>John’s Military Life</vt:lpstr>
      <vt:lpstr>Becoming a Civilian</vt:lpstr>
      <vt:lpstr>John and Sophie</vt:lpstr>
      <vt:lpstr>PowerPoint Presentation</vt:lpstr>
      <vt:lpstr>Workplace Injuries</vt:lpstr>
      <vt:lpstr>Unemployment and Disability </vt:lpstr>
      <vt:lpstr>What are the social determinants of health?</vt:lpstr>
      <vt:lpstr>Why are Social Determinants of Health  important to communities?</vt:lpstr>
      <vt:lpstr>Nurses Role: Social Determinants of Health</vt:lpstr>
      <vt:lpstr>Homelessness</vt:lpstr>
      <vt:lpstr>PowerPoint Presentation</vt:lpstr>
      <vt:lpstr>Homelessness</vt:lpstr>
      <vt:lpstr>PowerPoint Presentation</vt:lpstr>
      <vt:lpstr>Declining Health </vt:lpstr>
      <vt:lpstr>Communication</vt:lpstr>
      <vt:lpstr>PowerPoint Presentation</vt:lpstr>
      <vt:lpstr>Recovering Health</vt:lpstr>
      <vt:lpstr>Windshield Survey</vt:lpstr>
      <vt:lpstr>So how do we define a “Community”?</vt:lpstr>
      <vt:lpstr>Baytown Texas</vt:lpstr>
      <vt:lpstr>Windshield Survey</vt:lpstr>
      <vt:lpstr>Less Than Half of Baytown’s Population is Married</vt:lpstr>
      <vt:lpstr>Baytown is diverse…</vt:lpstr>
      <vt:lpstr>…with a lot to do.</vt:lpstr>
      <vt:lpstr>Physical Environment</vt:lpstr>
      <vt:lpstr>Physical Environment Baytown is on the Galveston bay with lovely scenery and opportunities for recreation.  </vt:lpstr>
      <vt:lpstr>Physical Environment</vt:lpstr>
      <vt:lpstr>Physical Environment</vt:lpstr>
      <vt:lpstr>Housing in Baytown</vt:lpstr>
      <vt:lpstr>PowerPoint Presentation</vt:lpstr>
      <vt:lpstr>Housing values in Baytown</vt:lpstr>
      <vt:lpstr>PowerPoint Presentation</vt:lpstr>
      <vt:lpstr>PowerPoint Presentation</vt:lpstr>
      <vt:lpstr>PowerPoint Presentation</vt:lpstr>
      <vt:lpstr>There are many restaurants in Baytown</vt:lpstr>
      <vt:lpstr>Eating Out </vt:lpstr>
      <vt:lpstr>Grocery Stores</vt:lpstr>
      <vt:lpstr>Education</vt:lpstr>
      <vt:lpstr>PowerPoint Presentation</vt:lpstr>
      <vt:lpstr>PowerPoint Presentation</vt:lpstr>
      <vt:lpstr>Safety</vt:lpstr>
      <vt:lpstr>PowerPoint Presentation</vt:lpstr>
      <vt:lpstr>Health Care in Baytown</vt:lpstr>
      <vt:lpstr>Health Care: Only Part of the Picture</vt:lpstr>
      <vt:lpstr>Government</vt:lpstr>
      <vt:lpstr>Transportation</vt:lpstr>
      <vt:lpstr>Transportation</vt:lpstr>
      <vt:lpstr>PowerPoint Presentation</vt:lpstr>
      <vt:lpstr>Spirituality</vt:lpstr>
      <vt:lpstr>PowerPoint Presentation</vt:lpstr>
      <vt:lpstr>Communication</vt:lpstr>
      <vt:lpstr>Inference/Interpretation (Synthesis)</vt:lpstr>
      <vt:lpstr>Two Important Measures</vt:lpstr>
      <vt:lpstr>Baytown’s Health</vt:lpstr>
      <vt:lpstr>Baytown’s Health</vt:lpstr>
      <vt:lpstr>Baytown’s Health Services </vt:lpstr>
      <vt:lpstr>Rates</vt:lpstr>
      <vt:lpstr>Comparing Rates</vt:lpstr>
      <vt:lpstr>Put it Together: Now that you’ve collected some data on Baytown, answer these questions: </vt:lpstr>
      <vt:lpstr>Community Health Nursing Diagnosis</vt:lpstr>
      <vt:lpstr>Another Look at Community Nursing Diagnosis</vt:lpstr>
      <vt:lpstr>Example of a Community Diagnosis </vt:lpstr>
      <vt:lpstr> How do we help Baytown become a healthier community? </vt:lpstr>
      <vt:lpstr> What type of interventions can we do to  help Baytown become a healthier community? </vt:lpstr>
      <vt:lpstr>Levels of Prevention</vt:lpstr>
      <vt:lpstr>Guiding Principles When Choosing Interventions </vt:lpstr>
      <vt:lpstr>Aunt Clara’s Risk: Preventing Heart Disease and Stroke   Primary prevention involves teaching about ways to prevent heart disease and stroke through health promotion. </vt:lpstr>
      <vt:lpstr>Aunt Clara’s Risk: Preventing death and disability from heart disease and stroke  Secondary prevention is aimed at finding the presence of a disease or condition on the early stages before it can cause serious illness or death.  </vt:lpstr>
      <vt:lpstr>Mr. Miller: Recovering stroke  Tertiary prevention: aims to aid recovery from the damage done by the disease or condition.   </vt:lpstr>
      <vt:lpstr>  Social Determinants of Health: Why are some people   healthier than others?  </vt:lpstr>
      <vt:lpstr>What effects the health of all “communities”?</vt:lpstr>
      <vt:lpstr>A Breakdown of Social Determinants of Health</vt:lpstr>
      <vt:lpstr>The SDOH: The Impact on Mr. Miller and His Family</vt:lpstr>
      <vt:lpstr>John’s New Normal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John’s Journey</dc:title>
  <dc:creator>Dugger, Jennifer E (MCTC)</dc:creator>
  <cp:lastModifiedBy>Max Garrison</cp:lastModifiedBy>
  <cp:revision>163</cp:revision>
  <dcterms:created xsi:type="dcterms:W3CDTF">2020-04-20T16:41:58Z</dcterms:created>
  <dcterms:modified xsi:type="dcterms:W3CDTF">2023-03-06T19:14:05Z</dcterms:modified>
</cp:coreProperties>
</file>